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23"/>
  </p:notesMasterIdLst>
  <p:handoutMasterIdLst>
    <p:handoutMasterId r:id="rId24"/>
  </p:handoutMasterIdLst>
  <p:sldIdLst>
    <p:sldId id="257" r:id="rId2"/>
    <p:sldId id="290" r:id="rId3"/>
    <p:sldId id="314" r:id="rId4"/>
    <p:sldId id="291" r:id="rId5"/>
    <p:sldId id="292" r:id="rId6"/>
    <p:sldId id="293" r:id="rId7"/>
    <p:sldId id="312" r:id="rId8"/>
    <p:sldId id="294" r:id="rId9"/>
    <p:sldId id="295" r:id="rId10"/>
    <p:sldId id="297" r:id="rId11"/>
    <p:sldId id="310" r:id="rId12"/>
    <p:sldId id="298" r:id="rId13"/>
    <p:sldId id="313" r:id="rId14"/>
    <p:sldId id="305" r:id="rId15"/>
    <p:sldId id="308" r:id="rId16"/>
    <p:sldId id="307" r:id="rId17"/>
    <p:sldId id="311" r:id="rId18"/>
    <p:sldId id="301" r:id="rId19"/>
    <p:sldId id="304" r:id="rId20"/>
    <p:sldId id="315" r:id="rId21"/>
    <p:sldId id="302" r:id="rId22"/>
  </p:sldIdLst>
  <p:sldSz cx="9144000" cy="6858000" type="screen4x3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83766" autoAdjust="0"/>
  </p:normalViewPr>
  <p:slideViewPr>
    <p:cSldViewPr>
      <p:cViewPr varScale="1">
        <p:scale>
          <a:sx n="95" d="100"/>
          <a:sy n="95" d="100"/>
        </p:scale>
        <p:origin x="19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C890F6-DACF-40E5-B4F5-D0B8FF2F0B20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5585BD-4C0C-47F6-BCFD-1ECEDCC62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1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7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468" y="0"/>
            <a:ext cx="30247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85800"/>
            <a:ext cx="4573588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699" y="4343400"/>
            <a:ext cx="511884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30247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468" y="8686800"/>
            <a:ext cx="30247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09EA4C9-2ACD-4C82-A2E5-F09AE8038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10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AC682-8C80-4952-B85D-92310B8651C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0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22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80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39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2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9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98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17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35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45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12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A4C9-2ACD-4C82-A2E5-F09AE80385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9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6060A-F2C3-4C9B-A977-3140D2A87C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8506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8A8A-EF1A-41FC-A91E-DE09E02672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8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6E54-8DF2-480E-90B8-FFA61CBFA4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0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1F453-9240-4E1E-9ABB-276EC996D3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7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557771-D919-47D0-A884-550F121616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37009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2F525-1DFD-446F-BAB7-761AA50E36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0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7CA53-7942-4C4B-BD1B-001B535358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9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6347F-3D99-4CCE-A425-EFDA8991A0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9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D887A-0BD6-46AE-B360-BEBF910FDB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A0ACE5-4019-4FE4-B71D-3592C9D15D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992DD66-0EC2-4462-BC22-44D3E78D0D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041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80488FF-7243-4E85-817E-B493FA19C4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337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160" y="921782"/>
            <a:ext cx="7467600" cy="1600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/>
              <a:t>Revised Speech/Language Eligibility Criteria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8240" y="2800826"/>
            <a:ext cx="6949440" cy="2932748"/>
          </a:xfrm>
        </p:spPr>
        <p:txBody>
          <a:bodyPr numCol="1">
            <a:no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Beth McKerlie, CCC-SLP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MSHA Past President, NKC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2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 Jones, CCC-SLP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MSHA President-Elect, Liberty Schools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US" sz="12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Diane Cordry Golden, Ph.D., CCC-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MO-CASE Retired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41325" y="185738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458" y="457200"/>
            <a:ext cx="7839075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Sound System Disorder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39458" cy="52578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 Sound System Disorder, which includes articulation and/or phonology, is present when: </a:t>
            </a:r>
          </a:p>
          <a:p>
            <a:pPr marL="82296" indent="0">
              <a:buNone/>
            </a:pPr>
            <a:endParaRPr lang="en-US" sz="1200" dirty="0"/>
          </a:p>
          <a:p>
            <a:pPr marL="82296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(1) The Sound System Disorder adversely affects the student’s educational performance </a:t>
            </a:r>
            <a:r>
              <a:rPr lang="en-US" sz="2600" b="1" u="sng" dirty="0">
                <a:solidFill>
                  <a:srgbClr val="0070C0"/>
                </a:solidFill>
              </a:rPr>
              <a:t>as documented by lack of response to evidence based interventions designed to support progress in the general education curriculum</a:t>
            </a:r>
            <a:r>
              <a:rPr lang="en-US" sz="2600" b="1" dirty="0">
                <a:solidFill>
                  <a:srgbClr val="0070C0"/>
                </a:solidFill>
              </a:rPr>
              <a:t>,  </a:t>
            </a:r>
          </a:p>
          <a:p>
            <a:pPr marL="82296" indent="0">
              <a:buNone/>
            </a:pPr>
            <a:endParaRPr lang="en-US" sz="1200" dirty="0"/>
          </a:p>
          <a:p>
            <a:pPr marL="274320" indent="0">
              <a:buNone/>
            </a:pPr>
            <a:r>
              <a:rPr lang="en-US" sz="2400" i="1" dirty="0"/>
              <a:t>Intent is to ensure general education interventions have been implemented before consideration for IDEA eligibility.  Can be provided by any appropriate provider including SLP, SLP-A, etc. </a:t>
            </a:r>
            <a:endParaRPr lang="en-US" sz="2400" b="1" i="1" dirty="0"/>
          </a:p>
          <a:p>
            <a:pPr marL="82296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596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116" y="311468"/>
            <a:ext cx="7498080" cy="6791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Sound System Disorder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308" y="1149668"/>
            <a:ext cx="7866888" cy="5396864"/>
          </a:xfrm>
        </p:spPr>
        <p:txBody>
          <a:bodyPr>
            <a:normAutofit lnSpcReduction="10000"/>
          </a:bodyPr>
          <a:lstStyle/>
          <a:p>
            <a:pPr marL="82296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(2) The student exhibits a </a:t>
            </a:r>
            <a:r>
              <a:rPr lang="en-US" sz="2400" b="1" u="sng" dirty="0">
                <a:solidFill>
                  <a:srgbClr val="0070C0"/>
                </a:solidFill>
              </a:rPr>
              <a:t>significant</a:t>
            </a:r>
            <a:r>
              <a:rPr lang="en-US" sz="2400" b="1" dirty="0">
                <a:solidFill>
                  <a:srgbClr val="0070C0"/>
                </a:solidFill>
              </a:rPr>
              <a:t> delay of </a:t>
            </a:r>
            <a:r>
              <a:rPr lang="en-US" sz="2400" b="1" u="sng" dirty="0">
                <a:solidFill>
                  <a:srgbClr val="0070C0"/>
                </a:solidFill>
              </a:rPr>
              <a:t>at least one year</a:t>
            </a:r>
            <a:r>
              <a:rPr lang="en-US" sz="2400" b="1" dirty="0">
                <a:solidFill>
                  <a:srgbClr val="0070C0"/>
                </a:solidFill>
              </a:rPr>
              <a:t> in correct sound production based on state designated normative data in the table below after administering a single word test and/or a sentence/phrase repetition task and a connected speech sample with consideration given to the type of error recorded (substitutions, omissions, distortions, and/or additions).  These errors may be described as single sound errors or errors in phonological patterns.   </a:t>
            </a:r>
          </a:p>
          <a:p>
            <a:pPr marL="82296" lvl="0" indent="0">
              <a:buNone/>
            </a:pPr>
            <a:endParaRPr lang="en-US" sz="800" b="1" dirty="0">
              <a:solidFill>
                <a:srgbClr val="0070C0"/>
              </a:solidFill>
            </a:endParaRPr>
          </a:p>
          <a:p>
            <a:pPr marL="82296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However, If the student does not exhibit a significant delay of at least one year in correct sound production, but there are multiple errors in the sound system which are </a:t>
            </a:r>
            <a:r>
              <a:rPr lang="en-US" sz="2400" b="1" u="sng" dirty="0">
                <a:solidFill>
                  <a:srgbClr val="0070C0"/>
                </a:solidFill>
              </a:rPr>
              <a:t>collectively so severe that the student’s speech is unintelligible</a:t>
            </a:r>
            <a:r>
              <a:rPr lang="en-US" sz="2400" b="1" dirty="0">
                <a:solidFill>
                  <a:srgbClr val="0070C0"/>
                </a:solidFill>
              </a:rPr>
              <a:t>, the public agency may establish the student as having a sound system disorder. </a:t>
            </a:r>
          </a:p>
        </p:txBody>
      </p:sp>
    </p:spTree>
    <p:extLst>
      <p:ext uri="{BB962C8B-B14F-4D97-AF65-F5344CB8AC3E}">
        <p14:creationId xmlns:p14="http://schemas.microsoft.com/office/powerpoint/2010/main" val="1410209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82" y="311468"/>
            <a:ext cx="7839075" cy="67913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Sound System Disorder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568"/>
            <a:ext cx="7839075" cy="5517832"/>
          </a:xfrm>
        </p:spPr>
        <p:txBody>
          <a:bodyPr>
            <a:noAutofit/>
          </a:bodyPr>
          <a:lstStyle/>
          <a:p>
            <a:pPr marL="82296" lv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(3) the sound system disorder is not a result of dialectal differences or second language influence. </a:t>
            </a:r>
          </a:p>
          <a:p>
            <a:pPr marL="82296" lvl="0" indent="0">
              <a:buNone/>
            </a:pPr>
            <a:endParaRPr lang="en-US" sz="800" dirty="0"/>
          </a:p>
          <a:p>
            <a:pPr marL="274320" lvl="0" indent="0">
              <a:buNone/>
            </a:pPr>
            <a:r>
              <a:rPr lang="en-US" sz="2400" i="1" dirty="0"/>
              <a:t>Criterion moved to one year beyond norms plus required lack of response to intervention via non-special education services to ensure student requires “special instruction” for IDEA eligibility.</a:t>
            </a:r>
            <a:r>
              <a:rPr lang="en-US" sz="2400" dirty="0"/>
              <a:t> </a:t>
            </a:r>
          </a:p>
          <a:p>
            <a:pPr marL="274320" lvl="0" indent="0">
              <a:buNone/>
            </a:pPr>
            <a:endParaRPr lang="en-US" sz="800" dirty="0"/>
          </a:p>
          <a:p>
            <a:pPr marL="274320" lvl="0" indent="0">
              <a:buNone/>
            </a:pPr>
            <a:r>
              <a:rPr lang="en-US" sz="2400" i="1" dirty="0"/>
              <a:t>Professional judgement eliminated, replaced with student speech is “unintelligible”.  Can be documented as inability to communicate basic wants and needs impacting all environments; likely causing measurable deficits in other areas (social/emotional, developmental, academic, etc.)</a:t>
            </a:r>
          </a:p>
        </p:txBody>
      </p:sp>
    </p:spTree>
    <p:extLst>
      <p:ext uri="{BB962C8B-B14F-4D97-AF65-F5344CB8AC3E}">
        <p14:creationId xmlns:p14="http://schemas.microsoft.com/office/powerpoint/2010/main" val="85323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82" y="311468"/>
            <a:ext cx="7839075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Speech (SSD, Voice &amp; Fluency) </a:t>
            </a:r>
            <a:br>
              <a:rPr lang="en-US" sz="3600" b="1" dirty="0"/>
            </a:br>
            <a:r>
              <a:rPr lang="en-US" sz="3600" b="1" dirty="0"/>
              <a:t>Adverse Educational Impact Caution!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143875" cy="47939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600" dirty="0"/>
              <a:t>In court cases, adverse education impact generally defined as ability to learn and perform in the regular classroom/curriculum      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For speech, most reasonably documented by overall communicative/intelligibility deficits in classroom 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Caution identifying adverse impact as “speech calls negative attention to the student with social-emotional adverse impact.” </a:t>
            </a:r>
          </a:p>
          <a:p>
            <a:pPr lvl="1">
              <a:spcAft>
                <a:spcPts val="600"/>
              </a:spcAft>
            </a:pPr>
            <a:r>
              <a:rPr lang="en-US" sz="2300" i="0" dirty="0"/>
              <a:t>Documenting social-emotional deficit implies intervention services should address that deficit not just speech intervention.  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71525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381000"/>
            <a:ext cx="7200900" cy="762000"/>
          </a:xfrm>
        </p:spPr>
        <p:txBody>
          <a:bodyPr/>
          <a:lstStyle/>
          <a:p>
            <a:pPr algn="ctr"/>
            <a:r>
              <a:rPr lang="en-US" b="1" dirty="0"/>
              <a:t>Voice Impairment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1688" cy="5181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 voice impairment is present when a comprehensive communication assessment documents all of the following : </a:t>
            </a:r>
          </a:p>
          <a:p>
            <a:pPr marL="82296" indent="0">
              <a:buNone/>
            </a:pPr>
            <a:endParaRPr lang="en-US" sz="1200" b="1" dirty="0">
              <a:solidFill>
                <a:srgbClr val="0070C0"/>
              </a:solidFill>
            </a:endParaRPr>
          </a:p>
          <a:p>
            <a:pPr marL="82296" lv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(1) the voice impairment adversely affects the student’s educational performance as documented by lack of response to evidence based interventions designed to support progress in the general education curriculum, </a:t>
            </a:r>
          </a:p>
          <a:p>
            <a:pPr marL="82296" lvl="0" indent="0">
              <a:buNone/>
            </a:pPr>
            <a:endParaRPr lang="en-US" sz="1200" b="1" dirty="0">
              <a:solidFill>
                <a:srgbClr val="0070C0"/>
              </a:solidFill>
            </a:endParaRPr>
          </a:p>
          <a:p>
            <a:pPr marL="82296" lv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(2) the child consistently exhibits deviations in pitch, quality, or volume; </a:t>
            </a:r>
          </a:p>
        </p:txBody>
      </p:sp>
    </p:spTree>
    <p:extLst>
      <p:ext uri="{BB962C8B-B14F-4D97-AF65-F5344CB8AC3E}">
        <p14:creationId xmlns:p14="http://schemas.microsoft.com/office/powerpoint/2010/main" val="1702183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940" y="228600"/>
            <a:ext cx="7498080" cy="838200"/>
          </a:xfrm>
        </p:spPr>
        <p:txBody>
          <a:bodyPr/>
          <a:lstStyle/>
          <a:p>
            <a:pPr algn="ctr"/>
            <a:r>
              <a:rPr lang="en-US" b="1" dirty="0"/>
              <a:t>Voice Impairment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036" y="1264920"/>
            <a:ext cx="8247888" cy="53340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70C0"/>
                </a:solidFill>
              </a:rPr>
              <a:t>(3) the student's voice is discrepant from the norm as related to his/her age, sex, and culture and is distracting to the listener; </a:t>
            </a:r>
            <a:r>
              <a:rPr lang="en-US" b="1" dirty="0">
                <a:solidFill>
                  <a:srgbClr val="0070C0"/>
                </a:solidFill>
              </a:rPr>
              <a:t> 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400" b="1" dirty="0">
              <a:solidFill>
                <a:srgbClr val="0070C0"/>
              </a:solidFill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70C0"/>
                </a:solidFill>
              </a:rPr>
              <a:t>(4) the voice impairment is not the result of --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b="1" u="sng" dirty="0">
                <a:solidFill>
                  <a:srgbClr val="0070C0"/>
                </a:solidFill>
              </a:rPr>
              <a:t>a medical condition that contraindicates voice therapy intervention</a:t>
            </a:r>
            <a:r>
              <a:rPr lang="en-US" sz="2600" b="1" dirty="0">
                <a:solidFill>
                  <a:srgbClr val="0070C0"/>
                </a:solidFill>
              </a:rPr>
              <a:t>;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b="1" dirty="0">
                <a:solidFill>
                  <a:srgbClr val="0070C0"/>
                </a:solidFill>
              </a:rPr>
              <a:t>a temporary condition such as: normal voice changes, allergies, colds, or other such conditions; or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b="1" dirty="0">
                <a:solidFill>
                  <a:srgbClr val="0070C0"/>
                </a:solidFill>
              </a:rPr>
              <a:t>a dialectal difference or second language influence.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3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dirty="0"/>
              <a:t>Intent for schools to establish policy to address medical clearance for voice therapy. </a:t>
            </a:r>
          </a:p>
        </p:txBody>
      </p:sp>
    </p:spTree>
    <p:extLst>
      <p:ext uri="{BB962C8B-B14F-4D97-AF65-F5344CB8AC3E}">
        <p14:creationId xmlns:p14="http://schemas.microsoft.com/office/powerpoint/2010/main" val="2977018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498080" cy="831532"/>
          </a:xfrm>
        </p:spPr>
        <p:txBody>
          <a:bodyPr/>
          <a:lstStyle/>
          <a:p>
            <a:pPr algn="ctr"/>
            <a:r>
              <a:rPr lang="en-US" b="1" dirty="0"/>
              <a:t>Fluency Impairment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1447800"/>
            <a:ext cx="8321040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</a:rPr>
              <a:t>A fluency impairment is present when a comprehensive assessment documents all of the following:  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solidFill>
                <a:srgbClr val="0070C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</a:rPr>
              <a:t>(1) the fluency impairment adversely affects the student’s educational performance as documented by lack of response to evidence based interventions designed to support progress in the general education curriculum,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solidFill>
                <a:srgbClr val="0070C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</a:rPr>
              <a:t>(2) the student’s fluency is significantly below the norm as measured by speech sampling in a variety of contexts and impairs communication in the student’s educational environment as documented by structured qualitative procedures such as classroom observations, curriculum based assessments, teacher/parent checklists/interviews, or other clinical tasks. </a:t>
            </a:r>
          </a:p>
        </p:txBody>
      </p:sp>
    </p:spTree>
    <p:extLst>
      <p:ext uri="{BB962C8B-B14F-4D97-AF65-F5344CB8AC3E}">
        <p14:creationId xmlns:p14="http://schemas.microsoft.com/office/powerpoint/2010/main" val="344747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98080" cy="6791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Fluency Impairment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156448" cy="525780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70C0"/>
                </a:solidFill>
              </a:rPr>
              <a:t>(3) the student consistently exhibits one of the following symptomatic behaviors of dysfluency: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sound, syllabic, or word repetition;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prolongations of sounds, syllables, or words;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avoidance;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blockages; or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hesitations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/>
              <a:t>Intent is to have authentic assessment beyond any numeric data that documents fluency impairment that adversely impacts educational performance in the school environment.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b="1" dirty="0"/>
          </a:p>
          <a:p>
            <a:pPr marL="0" lvl="0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0767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008" y="381000"/>
            <a:ext cx="7498080" cy="762000"/>
          </a:xfrm>
        </p:spPr>
        <p:txBody>
          <a:bodyPr/>
          <a:lstStyle/>
          <a:p>
            <a:pPr algn="ctr"/>
            <a:r>
              <a:rPr lang="en-US" b="1" dirty="0"/>
              <a:t>Data Based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72668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Several large districts participated in work group </a:t>
            </a:r>
          </a:p>
          <a:p>
            <a:pPr lvl="1"/>
            <a:r>
              <a:rPr lang="en-US" sz="2400" dirty="0"/>
              <a:t>Representative of DESE, MO-CASE, MASP,  schools based SLPs, and MSHA</a:t>
            </a:r>
          </a:p>
          <a:p>
            <a:pPr marL="402336" lvl="1" indent="0">
              <a:buNone/>
            </a:pPr>
            <a:endParaRPr lang="en-US" sz="2400" dirty="0"/>
          </a:p>
          <a:p>
            <a:r>
              <a:rPr lang="en-US" sz="2400" dirty="0"/>
              <a:t>Applied new criteria to 1200 evaluations wondering if flood gates would open</a:t>
            </a:r>
          </a:p>
          <a:p>
            <a:endParaRPr lang="en-US" sz="2400" dirty="0"/>
          </a:p>
          <a:p>
            <a:r>
              <a:rPr lang="en-US" sz="2400" dirty="0"/>
              <a:t>Result:  not significantly different in number of students eligible, shift in type</a:t>
            </a:r>
          </a:p>
        </p:txBody>
      </p:sp>
    </p:spTree>
    <p:extLst>
      <p:ext uri="{BB962C8B-B14F-4D97-AF65-F5344CB8AC3E}">
        <p14:creationId xmlns:p14="http://schemas.microsoft.com/office/powerpoint/2010/main" val="1039781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39090"/>
            <a:ext cx="72009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Missouri S/L Handbook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34337" cy="51054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MSHA received an ASHA State Association Grant in 2017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Handbook work group 2017-2018 </a:t>
            </a:r>
          </a:p>
          <a:p>
            <a:pPr marL="987552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Purpose:</a:t>
            </a:r>
          </a:p>
          <a:p>
            <a:pPr marL="1444752" lvl="2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Improve outcomes for children</a:t>
            </a:r>
          </a:p>
          <a:p>
            <a:pPr marL="1444752" lvl="2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Increase consistency across state</a:t>
            </a:r>
          </a:p>
          <a:p>
            <a:pPr marL="1444752" lvl="2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Ensure alignment with local, state, federal practices</a:t>
            </a:r>
          </a:p>
          <a:p>
            <a:pPr marL="1444752" lvl="2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Ensure access to evidence-based practices</a:t>
            </a:r>
          </a:p>
          <a:p>
            <a:pPr marL="987552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Published November 1, 2018</a:t>
            </a:r>
          </a:p>
          <a:p>
            <a:pPr marL="987552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Lives on MSHA website/DESE link in proposed State Plan </a:t>
            </a:r>
            <a:r>
              <a:rPr lang="en-US" sz="2500" u="sng" dirty="0">
                <a:solidFill>
                  <a:srgbClr val="0070C0"/>
                </a:solidFill>
              </a:rPr>
              <a:t>https://dese.mo.gov/sites/default/files/webinar/documents/se-state-plan-part-b-msha-handbook_0.pdf </a:t>
            </a:r>
          </a:p>
          <a:p>
            <a:pPr marL="987552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Q&amp;A -</a:t>
            </a:r>
            <a:r>
              <a:rPr lang="en-US" sz="2400" u="sng" dirty="0">
                <a:solidFill>
                  <a:srgbClr val="0070C0"/>
                </a:solidFill>
              </a:rPr>
              <a:t>https://dese.mo.gov/sites/default/files/webinar/documents/se-state-plan-part-b-speech-language-eligibility-criteria-q-and-a.pdf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5204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573" y="228600"/>
            <a:ext cx="7839075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Process History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943088" cy="55466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Only one of two states still using “cognitive referencing” (comparing IQ-language scores)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Most all states use deficit model (1.75 to 2.0 SD)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In overall language, not discreet parts (e.g. syntax)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Workgroup of MSHA, MO-CASE, Higher Education, DESE and local district stakeholders established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Met 2016-17 and developed recommendations to DESE that included revisions to all speech and language criteria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Included in proposed State Plan (2017) but could not finalize in 2018 without State Board quorum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Again in 2018 included in proposed State Plan and State Board approved February 2019, in rule making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New State Plan effective July – </a:t>
            </a:r>
            <a:r>
              <a:rPr lang="en-US" sz="2600"/>
              <a:t>August 2019?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76562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39090"/>
            <a:ext cx="72009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Missouri S/L Handbook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34337" cy="5105400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Future Directions</a:t>
            </a:r>
          </a:p>
          <a:p>
            <a:pPr marL="987552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Feedback was solicited from MSHA members and nonmembers</a:t>
            </a:r>
          </a:p>
          <a:p>
            <a:pPr marL="987552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Solicit feedback from current presentations (MO-CASE Collaborative Conference and MSHA Convention)</a:t>
            </a:r>
          </a:p>
          <a:p>
            <a:pPr marL="987552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Immediate revisions needed to include forms/checklists/examples for purposes of MTSS procedures and documentation</a:t>
            </a:r>
          </a:p>
          <a:p>
            <a:pPr marL="987552" lvl="1" indent="-457200">
              <a:lnSpc>
                <a:spcPct val="11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5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403592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Contact for questions:</a:t>
            </a:r>
          </a:p>
          <a:p>
            <a:pPr marL="82296" indent="0">
              <a:buNone/>
            </a:pPr>
            <a:endParaRPr lang="en-US" sz="1200" dirty="0"/>
          </a:p>
          <a:p>
            <a:pPr marL="457200" indent="0">
              <a:buNone/>
            </a:pPr>
            <a:r>
              <a:rPr lang="en-US" dirty="0"/>
              <a:t>Beth McKerlie</a:t>
            </a:r>
          </a:p>
          <a:p>
            <a:pPr marL="457200" indent="0">
              <a:buNone/>
            </a:pPr>
            <a:r>
              <a:rPr lang="en-US" dirty="0">
                <a:solidFill>
                  <a:srgbClr val="0070C0"/>
                </a:solidFill>
              </a:rPr>
              <a:t>beth.mckerlie@nkcschools.org</a:t>
            </a:r>
            <a:endParaRPr lang="en-US" sz="1200" dirty="0"/>
          </a:p>
          <a:p>
            <a:pPr marL="457200" indent="0">
              <a:buNone/>
            </a:pPr>
            <a:endParaRPr lang="en-US" sz="1200" dirty="0"/>
          </a:p>
          <a:p>
            <a:pPr marL="457200" indent="0">
              <a:buNone/>
            </a:pPr>
            <a:r>
              <a:rPr lang="en-US" dirty="0"/>
              <a:t>Pat Jones</a:t>
            </a:r>
          </a:p>
          <a:p>
            <a:pPr marL="457200" indent="0">
              <a:buNone/>
            </a:pPr>
            <a:r>
              <a:rPr lang="fi-FI" dirty="0">
                <a:solidFill>
                  <a:srgbClr val="0070C0"/>
                </a:solidFill>
              </a:rPr>
              <a:t>pat.jones@lps53.org</a:t>
            </a:r>
          </a:p>
          <a:p>
            <a:pPr marL="457200" indent="0">
              <a:buNone/>
            </a:pPr>
            <a:endParaRPr lang="fi-FI" dirty="0">
              <a:solidFill>
                <a:srgbClr val="0070C0"/>
              </a:solidFill>
            </a:endParaRPr>
          </a:p>
          <a:p>
            <a:pPr marL="457200" indent="0">
              <a:buNone/>
            </a:pPr>
            <a:r>
              <a:rPr lang="fi-FI" dirty="0">
                <a:solidFill>
                  <a:schemeClr val="tx1"/>
                </a:solidFill>
              </a:rPr>
              <a:t>Diane Cordry Golden</a:t>
            </a:r>
          </a:p>
          <a:p>
            <a:pPr marL="457200" indent="0">
              <a:buNone/>
            </a:pPr>
            <a:r>
              <a:rPr lang="fi-FI" dirty="0">
                <a:solidFill>
                  <a:srgbClr val="0070C0"/>
                </a:solidFill>
              </a:rPr>
              <a:t>diane.c.golden@gmail.com</a:t>
            </a:r>
            <a:endParaRPr lang="en-US" dirty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1"/>
            <a:ext cx="8281035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Initial Eligibility Criteria Proposed Revisions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799"/>
            <a:ext cx="7943088" cy="50291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Proposed revisions for INITIAL eligibility criteria under IDEA (State Plan rules) for all 4 speech-language areas: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Language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Sound System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Voice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Fluency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Not eligibility criteria for re-evaluation and determination of continued need for special education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Not eligibility criteria for determination of need for speech-language as related service</a:t>
            </a:r>
          </a:p>
        </p:txBody>
      </p:sp>
    </p:spTree>
    <p:extLst>
      <p:ext uri="{BB962C8B-B14F-4D97-AF65-F5344CB8AC3E}">
        <p14:creationId xmlns:p14="http://schemas.microsoft.com/office/powerpoint/2010/main" val="909043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82" y="381000"/>
            <a:ext cx="7839075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Language Impairment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6840"/>
            <a:ext cx="7943088" cy="53340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300" b="1" dirty="0">
                <a:solidFill>
                  <a:srgbClr val="0070C0"/>
                </a:solidFill>
              </a:rPr>
              <a:t>A language impairment is present when a comprehensive communication assessment documents all of the following: </a:t>
            </a:r>
            <a:endParaRPr lang="en-US" sz="1000" dirty="0">
              <a:solidFill>
                <a:srgbClr val="0070C0"/>
              </a:solidFill>
            </a:endParaRPr>
          </a:p>
          <a:p>
            <a:pPr marL="82296" lvl="0" indent="0">
              <a:buNone/>
            </a:pPr>
            <a:r>
              <a:rPr lang="en-US" sz="2300" b="1" dirty="0">
                <a:solidFill>
                  <a:srgbClr val="0070C0"/>
                </a:solidFill>
              </a:rPr>
              <a:t>(1) The language impairment adversely affects the student’s educational performance as documented by </a:t>
            </a:r>
            <a:r>
              <a:rPr lang="en-US" sz="2300" b="1" u="sng" dirty="0">
                <a:solidFill>
                  <a:srgbClr val="0070C0"/>
                </a:solidFill>
              </a:rPr>
              <a:t>lack of response to evidence based interventions </a:t>
            </a:r>
            <a:r>
              <a:rPr lang="en-US" sz="2300" b="1" dirty="0">
                <a:solidFill>
                  <a:srgbClr val="0070C0"/>
                </a:solidFill>
              </a:rPr>
              <a:t>designed to support progress in the </a:t>
            </a:r>
            <a:r>
              <a:rPr lang="en-US" sz="2300" b="1" u="sng" dirty="0">
                <a:solidFill>
                  <a:srgbClr val="0070C0"/>
                </a:solidFill>
              </a:rPr>
              <a:t>general education curriculum</a:t>
            </a:r>
            <a:r>
              <a:rPr lang="en-US" sz="2300" b="1" dirty="0">
                <a:solidFill>
                  <a:srgbClr val="0070C0"/>
                </a:solidFill>
              </a:rPr>
              <a:t>.  </a:t>
            </a:r>
            <a:endParaRPr lang="en-US" sz="800" b="1" dirty="0">
              <a:solidFill>
                <a:srgbClr val="0070C0"/>
              </a:solidFill>
            </a:endParaRPr>
          </a:p>
          <a:p>
            <a:pPr lvl="0" indent="0">
              <a:buNone/>
            </a:pPr>
            <a:r>
              <a:rPr lang="en-US" sz="2100" dirty="0"/>
              <a:t>Intent is to ensure RTI, MTSS type general education interventions have been implemented before consideration for IDEA eligibility.  Apply to all SL eligibility criteria.  </a:t>
            </a:r>
          </a:p>
          <a:p>
            <a:pPr lvl="0" indent="0">
              <a:buNone/>
            </a:pPr>
            <a:r>
              <a:rPr lang="en-US" sz="2100" dirty="0"/>
              <a:t>Can be curricular interventions (e.g. reading) and/or speech-language specific interventions.  Can be implemented by any appropriate provider, teacher, para, SLP-A, SLP, etc. </a:t>
            </a:r>
            <a:endParaRPr lang="en-US" sz="2100" b="1" dirty="0"/>
          </a:p>
          <a:p>
            <a:pPr marL="82296" lvl="0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844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302" y="228600"/>
            <a:ext cx="7839075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Language Impairment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289" y="1143000"/>
            <a:ext cx="7943088" cy="5486400"/>
          </a:xfrm>
        </p:spPr>
        <p:txBody>
          <a:bodyPr>
            <a:noAutofit/>
          </a:bodyPr>
          <a:lstStyle/>
          <a:p>
            <a:pPr marL="82296" lv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(2)  The student’s overall language functioning is significantly below age expectations as measured by </a:t>
            </a:r>
            <a:r>
              <a:rPr lang="en-US" sz="2200" b="1" u="sng" dirty="0">
                <a:solidFill>
                  <a:srgbClr val="0070C0"/>
                </a:solidFill>
              </a:rPr>
              <a:t>two or more composite standard scores on standardized language assessments.  </a:t>
            </a:r>
            <a:r>
              <a:rPr lang="en-US" sz="2200" b="1" dirty="0">
                <a:solidFill>
                  <a:srgbClr val="0070C0"/>
                </a:solidFill>
              </a:rPr>
              <a:t>The composite language score reflects both receptive and expressive language function in a single standard score.  </a:t>
            </a:r>
          </a:p>
          <a:p>
            <a:pPr marL="82296" lvl="0" indent="0">
              <a:buNone/>
            </a:pPr>
            <a:r>
              <a:rPr lang="en-US" sz="2200" b="1" u="sng" dirty="0">
                <a:solidFill>
                  <a:srgbClr val="0070C0"/>
                </a:solidFill>
              </a:rPr>
              <a:t>Significantly below is defined as 1.75 standard deviations below the mean for students who are kindergarten age eligible and older</a:t>
            </a:r>
            <a:r>
              <a:rPr lang="en-US" sz="2200" b="1" dirty="0">
                <a:solidFill>
                  <a:srgbClr val="0070C0"/>
                </a:solidFill>
              </a:rPr>
              <a:t>.  </a:t>
            </a:r>
          </a:p>
          <a:p>
            <a:pPr marL="82296" lv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A public agency may accept a composite score allowing for the standard error of measurement when the criterion is met on the other composite score. </a:t>
            </a:r>
          </a:p>
          <a:p>
            <a:pPr marL="82296" lv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The agency may adopt written procedures for utilization of reasonable variances that enable a student to meet the standard score criterion in highly unique situations such as English Learners. </a:t>
            </a:r>
          </a:p>
          <a:p>
            <a:pPr marL="8229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100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82" y="381000"/>
            <a:ext cx="7839075" cy="9601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Language Impairment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492" y="1447800"/>
            <a:ext cx="7622857" cy="52120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/>
              <a:t>New straight deficit of 1.75 SD below the mean replaces cognitive reference comparison or discrepancy metric for K-12 students.  IQ scores no longer required.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/>
              <a:t>Requires 2 overall language composite scores below the new criterion.  Overall scores include both global receptive and expressive language – NOT scores in discreet areas (e.g. semantics or syntax).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/>
              <a:t>Allows for some variance in meeting 1.75 criterion level including SEM and unique situations such as EL students.  </a:t>
            </a:r>
          </a:p>
        </p:txBody>
      </p:sp>
    </p:spTree>
    <p:extLst>
      <p:ext uri="{BB962C8B-B14F-4D97-AF65-F5344CB8AC3E}">
        <p14:creationId xmlns:p14="http://schemas.microsoft.com/office/powerpoint/2010/main" val="325578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542" y="322897"/>
            <a:ext cx="7839075" cy="8524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Language Impairment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45882"/>
            <a:ext cx="7988617" cy="5115878"/>
          </a:xfrm>
        </p:spPr>
        <p:txBody>
          <a:bodyPr>
            <a:noAutofit/>
          </a:bodyPr>
          <a:lstStyle/>
          <a:p>
            <a:pPr marL="82296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Young child with a developmental disability criteria (communication area) shall be used for eligibility determinations for children who are 3 to 5 years of age but not yet kindergarten eligible.  </a:t>
            </a:r>
          </a:p>
          <a:p>
            <a:pPr marL="82296" lvl="0" indent="0">
              <a:buNone/>
            </a:pPr>
            <a:endParaRPr lang="en-US" sz="2200" b="1" dirty="0"/>
          </a:p>
          <a:p>
            <a:pPr marL="82296" indent="0">
              <a:buNone/>
            </a:pPr>
            <a:r>
              <a:rPr lang="en-US" sz="2400" u="sng" dirty="0"/>
              <a:t>Continues use </a:t>
            </a:r>
            <a:r>
              <a:rPr lang="en-US" sz="2400" dirty="0"/>
              <a:t>of  YCDD deficit levels of 2 SD in communication or 1.5 paired with another developmental area for eligibility of children aged 3-5 (not yet K eligible).  </a:t>
            </a:r>
          </a:p>
          <a:p>
            <a:pPr marL="82296" indent="0">
              <a:buNone/>
            </a:pPr>
            <a:r>
              <a:rPr lang="en-US" sz="2400" dirty="0"/>
              <a:t>This is NOT a change from current criteria as it only applies to K and older.  Some commenters requested use of 1.75 instead of 2.0 for “communication” making that area different from all others for YCDD.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dirty="0"/>
              <a:t> </a:t>
            </a:r>
          </a:p>
          <a:p>
            <a:pPr marL="82296" lvl="0" indent="0">
              <a:buNone/>
            </a:pPr>
            <a:endParaRPr lang="en-US" sz="2200" dirty="0"/>
          </a:p>
          <a:p>
            <a:pPr marL="8229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312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542" y="237172"/>
            <a:ext cx="7839075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Language Impairment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51" y="1371600"/>
            <a:ext cx="8003856" cy="4953000"/>
          </a:xfrm>
        </p:spPr>
        <p:txBody>
          <a:bodyPr>
            <a:noAutofit/>
          </a:bodyPr>
          <a:lstStyle/>
          <a:p>
            <a:pPr marL="82296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(3) The student consistently displays inappropriate or inadequate language that impairs communication in the student’s educational environment as documented by structured qualitative procedures such as a formal a language sample, classroom observations, curriculum based assessments, teacher/parent checklists/interviews or other clinical tasks. </a:t>
            </a:r>
          </a:p>
          <a:p>
            <a:pPr marL="82296" lvl="0" indent="0">
              <a:buNone/>
            </a:pPr>
            <a:endParaRPr lang="en-US" sz="1000" b="1" dirty="0"/>
          </a:p>
          <a:p>
            <a:pPr marL="82296" lvl="0" indent="0">
              <a:buNone/>
            </a:pPr>
            <a:r>
              <a:rPr lang="en-US" sz="2400" dirty="0"/>
              <a:t>Intent is to have authentic assessment beyond normed referenced scores that documents language impairment that adversely impacts educational performance in the school environment. </a:t>
            </a:r>
          </a:p>
          <a:p>
            <a:pPr marL="82296" indent="0">
              <a:buNone/>
            </a:pPr>
            <a:endParaRPr lang="en-US" sz="800" dirty="0"/>
          </a:p>
          <a:p>
            <a:pPr marL="82296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4316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609600"/>
            <a:ext cx="7839075" cy="685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Language Impairment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943088" cy="4953000"/>
          </a:xfrm>
        </p:spPr>
        <p:txBody>
          <a:bodyPr>
            <a:noAutofit/>
          </a:bodyPr>
          <a:lstStyle/>
          <a:p>
            <a:pPr marL="82296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(4) The language deficit is not primarily the result of dialectal differences or second language influence. </a:t>
            </a:r>
            <a:endParaRPr lang="en-US" sz="1200" b="1" dirty="0">
              <a:solidFill>
                <a:srgbClr val="0070C0"/>
              </a:solidFill>
            </a:endParaRPr>
          </a:p>
          <a:p>
            <a:pPr marL="128016" indent="0">
              <a:buNone/>
            </a:pPr>
            <a:endParaRPr lang="en-US" sz="2600" i="1" dirty="0"/>
          </a:p>
          <a:p>
            <a:pPr marL="128016" indent="0">
              <a:buNone/>
            </a:pPr>
            <a:r>
              <a:rPr lang="en-US" sz="2600" dirty="0"/>
              <a:t>Unchanged – although this exclusion remains challenging to implement related to EL students.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10904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4521</TotalTime>
  <Words>1576</Words>
  <Application>Microsoft Office PowerPoint</Application>
  <PresentationFormat>On-screen Show (4:3)</PresentationFormat>
  <Paragraphs>160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Times New Roman</vt:lpstr>
      <vt:lpstr>Wingdings</vt:lpstr>
      <vt:lpstr>Crop</vt:lpstr>
      <vt:lpstr>Revised Speech/Language Eligibility Criteria </vt:lpstr>
      <vt:lpstr>Process History  </vt:lpstr>
      <vt:lpstr>Initial Eligibility Criteria Proposed Revisions </vt:lpstr>
      <vt:lpstr>Language Impairment  </vt:lpstr>
      <vt:lpstr>Language Impairment </vt:lpstr>
      <vt:lpstr>Language Impairment </vt:lpstr>
      <vt:lpstr>Language Impairment </vt:lpstr>
      <vt:lpstr>Language Impairment </vt:lpstr>
      <vt:lpstr>Language Impairment  </vt:lpstr>
      <vt:lpstr>Sound System Disorder  </vt:lpstr>
      <vt:lpstr>Sound System Disorder  </vt:lpstr>
      <vt:lpstr>Sound System Disorder  </vt:lpstr>
      <vt:lpstr>Speech (SSD, Voice &amp; Fluency)  Adverse Educational Impact Caution!   </vt:lpstr>
      <vt:lpstr>Voice Impairment</vt:lpstr>
      <vt:lpstr>Voice Impairment </vt:lpstr>
      <vt:lpstr>Fluency Impairment</vt:lpstr>
      <vt:lpstr>Fluency Impairment</vt:lpstr>
      <vt:lpstr>Data Based Analysis</vt:lpstr>
      <vt:lpstr>Missouri S/L Handbook Update</vt:lpstr>
      <vt:lpstr>Missouri S/L Handbook Update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</dc:creator>
  <cp:lastModifiedBy>Debbi Magnifico</cp:lastModifiedBy>
  <cp:revision>523</cp:revision>
  <cp:lastPrinted>2012-08-28T02:22:42Z</cp:lastPrinted>
  <dcterms:created xsi:type="dcterms:W3CDTF">2007-09-17T16:35:36Z</dcterms:created>
  <dcterms:modified xsi:type="dcterms:W3CDTF">2019-03-12T21:02:48Z</dcterms:modified>
</cp:coreProperties>
</file>