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62" r:id="rId4"/>
    <p:sldId id="263" r:id="rId5"/>
    <p:sldId id="264" r:id="rId6"/>
    <p:sldId id="261" r:id="rId7"/>
    <p:sldId id="311" r:id="rId8"/>
    <p:sldId id="289" r:id="rId9"/>
    <p:sldId id="265" r:id="rId10"/>
    <p:sldId id="266" r:id="rId11"/>
    <p:sldId id="290" r:id="rId12"/>
    <p:sldId id="267" r:id="rId13"/>
    <p:sldId id="268" r:id="rId14"/>
    <p:sldId id="284" r:id="rId15"/>
    <p:sldId id="270" r:id="rId16"/>
    <p:sldId id="271" r:id="rId17"/>
    <p:sldId id="272" r:id="rId18"/>
    <p:sldId id="294" r:id="rId19"/>
    <p:sldId id="295" r:id="rId20"/>
    <p:sldId id="273" r:id="rId21"/>
    <p:sldId id="274" r:id="rId22"/>
    <p:sldId id="292" r:id="rId23"/>
    <p:sldId id="291" r:id="rId24"/>
    <p:sldId id="298" r:id="rId25"/>
    <p:sldId id="293" r:id="rId26"/>
    <p:sldId id="259" r:id="rId27"/>
    <p:sldId id="299" r:id="rId28"/>
    <p:sldId id="303" r:id="rId29"/>
    <p:sldId id="300" r:id="rId30"/>
    <p:sldId id="308" r:id="rId31"/>
    <p:sldId id="309" r:id="rId32"/>
    <p:sldId id="310" r:id="rId33"/>
    <p:sldId id="314" r:id="rId34"/>
    <p:sldId id="315" r:id="rId35"/>
    <p:sldId id="304" r:id="rId36"/>
    <p:sldId id="312" r:id="rId37"/>
    <p:sldId id="313" r:id="rId38"/>
    <p:sldId id="258" r:id="rId39"/>
    <p:sldId id="297"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205C"/>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TextBox 10"/>
          <p:cNvSpPr txBox="1"/>
          <p:nvPr/>
        </p:nvSpPr>
        <p:spPr>
          <a:xfrm>
            <a:off x="1" y="6558637"/>
            <a:ext cx="12192001" cy="276999"/>
          </a:xfrm>
          <a:prstGeom prst="rect">
            <a:avLst/>
          </a:prstGeom>
          <a:noFill/>
        </p:spPr>
        <p:txBody>
          <a:bodyPr wrap="square" rtlCol="0">
            <a:spAutoFit/>
          </a:bodyPr>
          <a:lstStyle/>
          <a:p>
            <a:pPr algn="ctr"/>
            <a:r>
              <a:rPr lang="en-US" sz="1200" dirty="0">
                <a:solidFill>
                  <a:srgbClr val="110E36"/>
                </a:solidFill>
              </a:rPr>
              <a:t>www.mosba.org | 800.221.6722 | info@mosba.org | 2100 I-70 Drive Southwest, Columbia, MO 65203</a:t>
            </a:r>
          </a:p>
        </p:txBody>
      </p:sp>
      <p:pic>
        <p:nvPicPr>
          <p:cNvPr id="19" name="Picture 18" descr="PP-TitlePage-01.png"/>
          <p:cNvPicPr>
            <a:picLocks noChangeAspect="1"/>
          </p:cNvPicPr>
          <p:nvPr/>
        </p:nvPicPr>
        <p:blipFill>
          <a:blip r:embed="rId2"/>
          <a:stretch>
            <a:fillRect/>
          </a:stretch>
        </p:blipFill>
        <p:spPr>
          <a:xfrm>
            <a:off x="670085" y="2872056"/>
            <a:ext cx="10838688" cy="2548128"/>
          </a:xfrm>
          <a:prstGeom prst="rect">
            <a:avLst/>
          </a:prstGeom>
        </p:spPr>
      </p:pic>
      <p:sp>
        <p:nvSpPr>
          <p:cNvPr id="23" name="Right Triangle 22"/>
          <p:cNvSpPr/>
          <p:nvPr/>
        </p:nvSpPr>
        <p:spPr>
          <a:xfrm flipH="1" flipV="1">
            <a:off x="5916630" y="-17648"/>
            <a:ext cx="6360927" cy="2414522"/>
          </a:xfrm>
          <a:prstGeom prst="rtTriangle">
            <a:avLst/>
          </a:prstGeom>
          <a:solidFill>
            <a:srgbClr val="242756">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ight Triangle 23"/>
          <p:cNvSpPr/>
          <p:nvPr/>
        </p:nvSpPr>
        <p:spPr>
          <a:xfrm flipH="1" flipV="1">
            <a:off x="6287379" y="-17651"/>
            <a:ext cx="5980935" cy="2260925"/>
          </a:xfrm>
          <a:prstGeom prst="rtTriangle">
            <a:avLst/>
          </a:prstGeom>
          <a:solidFill>
            <a:srgbClr val="2427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MSBA_horizontal_logo-03.png"/>
          <p:cNvPicPr>
            <a:picLocks noChangeAspect="1"/>
          </p:cNvPicPr>
          <p:nvPr/>
        </p:nvPicPr>
        <p:blipFill>
          <a:blip r:embed="rId3"/>
          <a:srcRect l="10185" t="32578" r="13429" b="34867"/>
          <a:stretch>
            <a:fillRect/>
          </a:stretch>
        </p:blipFill>
        <p:spPr>
          <a:xfrm>
            <a:off x="9300589" y="651389"/>
            <a:ext cx="2891412" cy="598020"/>
          </a:xfrm>
          <a:prstGeom prst="rect">
            <a:avLst/>
          </a:prstGeom>
        </p:spPr>
      </p:pic>
      <p:sp>
        <p:nvSpPr>
          <p:cNvPr id="22" name="Right Triangle 21"/>
          <p:cNvSpPr/>
          <p:nvPr/>
        </p:nvSpPr>
        <p:spPr>
          <a:xfrm flipV="1">
            <a:off x="-69120" y="-5"/>
            <a:ext cx="12641813" cy="2395677"/>
          </a:xfrm>
          <a:prstGeom prst="rtTriangle">
            <a:avLst/>
          </a:prstGeom>
          <a:solidFill>
            <a:srgbClr val="8C0E1C">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ight Triangle 20"/>
          <p:cNvSpPr/>
          <p:nvPr/>
        </p:nvSpPr>
        <p:spPr>
          <a:xfrm flipV="1">
            <a:off x="-69120" y="-1"/>
            <a:ext cx="11980328" cy="2243279"/>
          </a:xfrm>
          <a:prstGeom prst="rtTriangle">
            <a:avLst/>
          </a:prstGeom>
          <a:solidFill>
            <a:srgbClr val="8C0E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668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1" name="TextBox 10"/>
          <p:cNvSpPr txBox="1"/>
          <p:nvPr/>
        </p:nvSpPr>
        <p:spPr>
          <a:xfrm>
            <a:off x="1" y="6558637"/>
            <a:ext cx="12192001" cy="276999"/>
          </a:xfrm>
          <a:prstGeom prst="rect">
            <a:avLst/>
          </a:prstGeom>
          <a:noFill/>
        </p:spPr>
        <p:txBody>
          <a:bodyPr wrap="square" rtlCol="0">
            <a:spAutoFit/>
          </a:bodyPr>
          <a:lstStyle/>
          <a:p>
            <a:pPr algn="ctr"/>
            <a:r>
              <a:rPr lang="en-US" sz="1200" dirty="0">
                <a:solidFill>
                  <a:srgbClr val="110E36"/>
                </a:solidFill>
              </a:rPr>
              <a:t>www.mosba.org | 800.221.6722 | info@mosba.org | 2100 I-70 Drive Southwest, Columbia, MO 65203</a:t>
            </a:r>
          </a:p>
        </p:txBody>
      </p:sp>
      <p:sp>
        <p:nvSpPr>
          <p:cNvPr id="19" name="Title 18"/>
          <p:cNvSpPr>
            <a:spLocks noGrp="1"/>
          </p:cNvSpPr>
          <p:nvPr>
            <p:ph type="title"/>
          </p:nvPr>
        </p:nvSpPr>
        <p:spPr>
          <a:xfrm>
            <a:off x="609600" y="3429000"/>
            <a:ext cx="10972800" cy="1143000"/>
          </a:xfrm>
        </p:spPr>
        <p:txBody>
          <a:bodyPr/>
          <a:lstStyle/>
          <a:p>
            <a:r>
              <a:rPr lang="en-US"/>
              <a:t>Click to edit Master title style</a:t>
            </a:r>
            <a:endParaRPr lang="en-US" dirty="0"/>
          </a:p>
        </p:txBody>
      </p:sp>
      <p:sp>
        <p:nvSpPr>
          <p:cNvPr id="22" name="Text Placeholder 21"/>
          <p:cNvSpPr>
            <a:spLocks noGrp="1"/>
          </p:cNvSpPr>
          <p:nvPr>
            <p:ph type="body" sz="quarter" idx="10"/>
          </p:nvPr>
        </p:nvSpPr>
        <p:spPr>
          <a:xfrm>
            <a:off x="609600" y="4572001"/>
            <a:ext cx="10972800" cy="576263"/>
          </a:xfrm>
        </p:spPr>
        <p:txBody>
          <a:bodyPr>
            <a:normAutofit/>
          </a:bodyPr>
          <a:lstStyle>
            <a:lvl1pPr algn="ctr">
              <a:buNone/>
              <a:defRPr sz="1800">
                <a:solidFill>
                  <a:schemeClr val="tx2">
                    <a:lumMod val="60000"/>
                    <a:lumOff val="40000"/>
                  </a:schemeClr>
                </a:solidFill>
              </a:defRPr>
            </a:lvl1pPr>
          </a:lstStyle>
          <a:p>
            <a:pPr lvl="0"/>
            <a:r>
              <a:rPr lang="en-US"/>
              <a:t>Click to edit Master text styles</a:t>
            </a:r>
          </a:p>
        </p:txBody>
      </p:sp>
      <p:sp>
        <p:nvSpPr>
          <p:cNvPr id="12" name="Right Triangle 11"/>
          <p:cNvSpPr/>
          <p:nvPr/>
        </p:nvSpPr>
        <p:spPr>
          <a:xfrm flipV="1">
            <a:off x="-69120" y="-5"/>
            <a:ext cx="12641813" cy="2395677"/>
          </a:xfrm>
          <a:prstGeom prst="rtTriangle">
            <a:avLst/>
          </a:prstGeom>
          <a:solidFill>
            <a:srgbClr val="8C0E1C">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ight Triangle 12"/>
          <p:cNvSpPr/>
          <p:nvPr/>
        </p:nvSpPr>
        <p:spPr>
          <a:xfrm flipV="1">
            <a:off x="-69120" y="-1"/>
            <a:ext cx="11980328" cy="2243279"/>
          </a:xfrm>
          <a:prstGeom prst="rtTriangle">
            <a:avLst/>
          </a:prstGeom>
          <a:solidFill>
            <a:srgbClr val="8C0E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ight Triangle 13"/>
          <p:cNvSpPr/>
          <p:nvPr/>
        </p:nvSpPr>
        <p:spPr>
          <a:xfrm flipH="1" flipV="1">
            <a:off x="5916630" y="-17648"/>
            <a:ext cx="6360927" cy="2414522"/>
          </a:xfrm>
          <a:prstGeom prst="rtTriangle">
            <a:avLst/>
          </a:prstGeom>
          <a:solidFill>
            <a:srgbClr val="242756">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ight Triangle 14"/>
          <p:cNvSpPr/>
          <p:nvPr/>
        </p:nvSpPr>
        <p:spPr>
          <a:xfrm flipH="1" flipV="1">
            <a:off x="6287379" y="-17651"/>
            <a:ext cx="5980935" cy="2260925"/>
          </a:xfrm>
          <a:prstGeom prst="rtTriangle">
            <a:avLst/>
          </a:prstGeom>
          <a:solidFill>
            <a:srgbClr val="2427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MSBA_horizontal_logo-03.png"/>
          <p:cNvPicPr>
            <a:picLocks noChangeAspect="1"/>
          </p:cNvPicPr>
          <p:nvPr/>
        </p:nvPicPr>
        <p:blipFill>
          <a:blip r:embed="rId2"/>
          <a:srcRect l="10185" t="32578" r="13429" b="34867"/>
          <a:stretch>
            <a:fillRect/>
          </a:stretch>
        </p:blipFill>
        <p:spPr>
          <a:xfrm>
            <a:off x="8714685" y="240059"/>
            <a:ext cx="2891412" cy="598020"/>
          </a:xfrm>
          <a:prstGeom prst="rect">
            <a:avLst/>
          </a:prstGeom>
        </p:spPr>
      </p:pic>
    </p:spTree>
    <p:extLst>
      <p:ext uri="{BB962C8B-B14F-4D97-AF65-F5344CB8AC3E}">
        <p14:creationId xmlns:p14="http://schemas.microsoft.com/office/powerpoint/2010/main" val="178537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ight Triangle 8"/>
          <p:cNvSpPr/>
          <p:nvPr/>
        </p:nvSpPr>
        <p:spPr>
          <a:xfrm flipV="1">
            <a:off x="-69120" y="-5"/>
            <a:ext cx="12641813" cy="2395677"/>
          </a:xfrm>
          <a:prstGeom prst="rtTriangle">
            <a:avLst/>
          </a:prstGeom>
          <a:solidFill>
            <a:srgbClr val="8C0E1C">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ight Triangle 9"/>
          <p:cNvSpPr/>
          <p:nvPr/>
        </p:nvSpPr>
        <p:spPr>
          <a:xfrm flipV="1">
            <a:off x="-69120" y="-1"/>
            <a:ext cx="11980328" cy="2243279"/>
          </a:xfrm>
          <a:prstGeom prst="rtTriangle">
            <a:avLst/>
          </a:prstGeom>
          <a:solidFill>
            <a:srgbClr val="8C0E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ight Triangle 5"/>
          <p:cNvSpPr/>
          <p:nvPr/>
        </p:nvSpPr>
        <p:spPr>
          <a:xfrm flipH="1" flipV="1">
            <a:off x="5916630" y="-17648"/>
            <a:ext cx="6360927" cy="2414522"/>
          </a:xfrm>
          <a:prstGeom prst="rtTriangle">
            <a:avLst/>
          </a:prstGeom>
          <a:solidFill>
            <a:srgbClr val="242756">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ight Triangle 6"/>
          <p:cNvSpPr/>
          <p:nvPr/>
        </p:nvSpPr>
        <p:spPr>
          <a:xfrm flipH="1" flipV="1">
            <a:off x="6287379" y="-17651"/>
            <a:ext cx="5980935" cy="2260925"/>
          </a:xfrm>
          <a:prstGeom prst="rtTriangle">
            <a:avLst/>
          </a:prstGeom>
          <a:solidFill>
            <a:srgbClr val="2427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MSBA_horizontal_logo-03.png"/>
          <p:cNvPicPr>
            <a:picLocks noChangeAspect="1"/>
          </p:cNvPicPr>
          <p:nvPr/>
        </p:nvPicPr>
        <p:blipFill>
          <a:blip r:embed="rId2"/>
          <a:srcRect l="10185" t="32578" r="13429" b="34867"/>
          <a:stretch>
            <a:fillRect/>
          </a:stretch>
        </p:blipFill>
        <p:spPr>
          <a:xfrm>
            <a:off x="9300589" y="651389"/>
            <a:ext cx="2891412" cy="598020"/>
          </a:xfrm>
          <a:prstGeom prst="rect">
            <a:avLst/>
          </a:prstGeom>
        </p:spPr>
      </p:pic>
    </p:spTree>
    <p:extLst>
      <p:ext uri="{BB962C8B-B14F-4D97-AF65-F5344CB8AC3E}">
        <p14:creationId xmlns:p14="http://schemas.microsoft.com/office/powerpoint/2010/main" val="1552473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8779-8574-4ACF-9397-9CC7B93EF4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E95FAD-ECAD-48CC-B9E1-23F4993B1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D6070-5CEE-40BF-872B-C8E0EAE6C2E6}"/>
              </a:ext>
            </a:extLst>
          </p:cNvPr>
          <p:cNvSpPr>
            <a:spLocks noGrp="1"/>
          </p:cNvSpPr>
          <p:nvPr>
            <p:ph type="dt" sz="half" idx="10"/>
          </p:nvPr>
        </p:nvSpPr>
        <p:spPr/>
        <p:txBody>
          <a:bodyPr/>
          <a:lstStyle/>
          <a:p>
            <a:fld id="{292576D5-2D68-4ED6-8A07-BE13E21F102C}" type="datetimeFigureOut">
              <a:rPr lang="en-US" smtClean="0"/>
              <a:t>9/7/2019</a:t>
            </a:fld>
            <a:endParaRPr lang="en-US"/>
          </a:p>
        </p:txBody>
      </p:sp>
      <p:sp>
        <p:nvSpPr>
          <p:cNvPr id="5" name="Footer Placeholder 4">
            <a:extLst>
              <a:ext uri="{FF2B5EF4-FFF2-40B4-BE49-F238E27FC236}">
                <a16:creationId xmlns:a16="http://schemas.microsoft.com/office/drawing/2014/main" id="{E6E27112-27F2-439F-A88E-D3941CC07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25A5D-2684-47C6-96FF-A6350EF2A3A1}"/>
              </a:ext>
            </a:extLst>
          </p:cNvPr>
          <p:cNvSpPr>
            <a:spLocks noGrp="1"/>
          </p:cNvSpPr>
          <p:nvPr>
            <p:ph type="sldNum" sz="quarter" idx="12"/>
          </p:nvPr>
        </p:nvSpPr>
        <p:spPr/>
        <p:txBody>
          <a:bodyPr/>
          <a:lstStyle/>
          <a:p>
            <a:fld id="{85C50377-C248-4ACA-A0B9-67ED5FFFF662}" type="slidenum">
              <a:rPr lang="en-US" smtClean="0"/>
              <a:t>‹#›</a:t>
            </a:fld>
            <a:endParaRPr lang="en-US"/>
          </a:p>
        </p:txBody>
      </p:sp>
    </p:spTree>
    <p:extLst>
      <p:ext uri="{BB962C8B-B14F-4D97-AF65-F5344CB8AC3E}">
        <p14:creationId xmlns:p14="http://schemas.microsoft.com/office/powerpoint/2010/main" val="60906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ght Triangle 6"/>
          <p:cNvSpPr/>
          <p:nvPr/>
        </p:nvSpPr>
        <p:spPr>
          <a:xfrm>
            <a:off x="1" y="5792004"/>
            <a:ext cx="7502769" cy="1065997"/>
          </a:xfrm>
          <a:prstGeom prst="rtTriangle">
            <a:avLst/>
          </a:prstGeom>
          <a:gradFill>
            <a:gsLst>
              <a:gs pos="0">
                <a:schemeClr val="accent1">
                  <a:tint val="100000"/>
                  <a:shade val="100000"/>
                  <a:satMod val="130000"/>
                </a:schemeClr>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ight Triangle 7"/>
          <p:cNvSpPr/>
          <p:nvPr/>
        </p:nvSpPr>
        <p:spPr>
          <a:xfrm flipH="1">
            <a:off x="4911360" y="5792004"/>
            <a:ext cx="7280640" cy="1065997"/>
          </a:xfrm>
          <a:prstGeom prst="rtTriangle">
            <a:avLst/>
          </a:prstGeom>
          <a:gradFill>
            <a:gsLst>
              <a:gs pos="0">
                <a:schemeClr val="accent2">
                  <a:tint val="100000"/>
                  <a:shade val="100000"/>
                  <a:satMod val="130000"/>
                </a:schemeClr>
              </a:gs>
              <a:gs pos="100000">
                <a:schemeClr val="accent2">
                  <a:lumMod val="75000"/>
                  <a:lumOff val="2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10" name="Picture 9" descr="MSBA_horizontal_logo_with_mission_W.png"/>
          <p:cNvPicPr>
            <a:picLocks noChangeAspect="1"/>
          </p:cNvPicPr>
          <p:nvPr/>
        </p:nvPicPr>
        <p:blipFill>
          <a:blip r:embed="rId2"/>
          <a:stretch>
            <a:fillRect/>
          </a:stretch>
        </p:blipFill>
        <p:spPr>
          <a:xfrm>
            <a:off x="185407" y="6269078"/>
            <a:ext cx="2794000" cy="449995"/>
          </a:xfrm>
          <a:prstGeom prst="rect">
            <a:avLst/>
          </a:prstGeom>
        </p:spPr>
      </p:pic>
      <p:pic>
        <p:nvPicPr>
          <p:cNvPr id="12" name="Picture 11" descr="www-mosba-org.png"/>
          <p:cNvPicPr>
            <a:picLocks noChangeAspect="1"/>
          </p:cNvPicPr>
          <p:nvPr/>
        </p:nvPicPr>
        <p:blipFill>
          <a:blip r:embed="rId3"/>
          <a:stretch>
            <a:fillRect/>
          </a:stretch>
        </p:blipFill>
        <p:spPr>
          <a:xfrm>
            <a:off x="9453608" y="6364117"/>
            <a:ext cx="3145536" cy="377952"/>
          </a:xfrm>
          <a:prstGeom prst="rect">
            <a:avLst/>
          </a:prstGeom>
        </p:spPr>
      </p:pic>
    </p:spTree>
    <p:extLst>
      <p:ext uri="{BB962C8B-B14F-4D97-AF65-F5344CB8AC3E}">
        <p14:creationId xmlns:p14="http://schemas.microsoft.com/office/powerpoint/2010/main" val="119443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92576D5-2D68-4ED6-8A07-BE13E21F102C}" type="datetimeFigureOut">
              <a:rPr lang="en-US" smtClean="0"/>
              <a:t>9/7/2019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5C50377-C248-4ACA-A0B9-67ED5FFFF662}" type="slidenum">
              <a:rPr lang="en-US" smtClean="0"/>
              <a:t>‹#›</a:t>
            </a:fld>
            <a:endParaRPr lang="en-US"/>
          </a:p>
        </p:txBody>
      </p:sp>
      <p:sp>
        <p:nvSpPr>
          <p:cNvPr id="7" name="Right Triangle 6"/>
          <p:cNvSpPr/>
          <p:nvPr/>
        </p:nvSpPr>
        <p:spPr>
          <a:xfrm>
            <a:off x="1" y="5792004"/>
            <a:ext cx="7502769" cy="1065997"/>
          </a:xfrm>
          <a:prstGeom prst="rtTriangle">
            <a:avLst/>
          </a:prstGeom>
          <a:gradFill>
            <a:gsLst>
              <a:gs pos="0">
                <a:schemeClr val="accent1">
                  <a:tint val="100000"/>
                  <a:shade val="100000"/>
                  <a:satMod val="130000"/>
                </a:schemeClr>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ight Triangle 7"/>
          <p:cNvSpPr/>
          <p:nvPr/>
        </p:nvSpPr>
        <p:spPr>
          <a:xfrm flipH="1">
            <a:off x="4911360" y="5792004"/>
            <a:ext cx="7280640" cy="1065997"/>
          </a:xfrm>
          <a:prstGeom prst="rtTriangle">
            <a:avLst/>
          </a:prstGeom>
          <a:gradFill>
            <a:gsLst>
              <a:gs pos="0">
                <a:schemeClr val="accent2">
                  <a:tint val="100000"/>
                  <a:shade val="100000"/>
                  <a:satMod val="130000"/>
                </a:schemeClr>
              </a:gs>
              <a:gs pos="100000">
                <a:schemeClr val="accent2">
                  <a:lumMod val="75000"/>
                  <a:lumOff val="2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10" name="Picture 9" descr="MSBA_horizontal_logo_with_mission_W.png"/>
          <p:cNvPicPr>
            <a:picLocks noChangeAspect="1"/>
          </p:cNvPicPr>
          <p:nvPr/>
        </p:nvPicPr>
        <p:blipFill>
          <a:blip r:embed="rId2"/>
          <a:stretch>
            <a:fillRect/>
          </a:stretch>
        </p:blipFill>
        <p:spPr>
          <a:xfrm>
            <a:off x="185407" y="6269078"/>
            <a:ext cx="2794000" cy="449995"/>
          </a:xfrm>
          <a:prstGeom prst="rect">
            <a:avLst/>
          </a:prstGeom>
        </p:spPr>
      </p:pic>
      <p:pic>
        <p:nvPicPr>
          <p:cNvPr id="11" name="Picture 10" descr="www-mosba-org.png"/>
          <p:cNvPicPr>
            <a:picLocks noChangeAspect="1"/>
          </p:cNvPicPr>
          <p:nvPr/>
        </p:nvPicPr>
        <p:blipFill>
          <a:blip r:embed="rId3"/>
          <a:stretch>
            <a:fillRect/>
          </a:stretch>
        </p:blipFill>
        <p:spPr>
          <a:xfrm>
            <a:off x="9453608" y="6364117"/>
            <a:ext cx="3145536" cy="377952"/>
          </a:xfrm>
          <a:prstGeom prst="rect">
            <a:avLst/>
          </a:prstGeom>
        </p:spPr>
      </p:pic>
    </p:spTree>
    <p:extLst>
      <p:ext uri="{BB962C8B-B14F-4D97-AF65-F5344CB8AC3E}">
        <p14:creationId xmlns:p14="http://schemas.microsoft.com/office/powerpoint/2010/main" val="309917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92576D5-2D68-4ED6-8A07-BE13E21F102C}" type="datetimeFigureOut">
              <a:rPr lang="en-US" smtClean="0"/>
              <a:t>9/7/2019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5C50377-C248-4ACA-A0B9-67ED5FFFF662}" type="slidenum">
              <a:rPr lang="en-US" smtClean="0"/>
              <a:t>‹#›</a:t>
            </a:fld>
            <a:endParaRPr lang="en-US"/>
          </a:p>
        </p:txBody>
      </p:sp>
      <p:sp>
        <p:nvSpPr>
          <p:cNvPr id="8" name="Right Triangle 7"/>
          <p:cNvSpPr/>
          <p:nvPr/>
        </p:nvSpPr>
        <p:spPr>
          <a:xfrm>
            <a:off x="1" y="5792004"/>
            <a:ext cx="7502769" cy="1065997"/>
          </a:xfrm>
          <a:prstGeom prst="rtTriangle">
            <a:avLst/>
          </a:prstGeom>
          <a:gradFill>
            <a:gsLst>
              <a:gs pos="0">
                <a:schemeClr val="accent1">
                  <a:tint val="100000"/>
                  <a:shade val="100000"/>
                  <a:satMod val="130000"/>
                </a:schemeClr>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ight Triangle 8"/>
          <p:cNvSpPr/>
          <p:nvPr/>
        </p:nvSpPr>
        <p:spPr>
          <a:xfrm flipH="1">
            <a:off x="4911360" y="5792004"/>
            <a:ext cx="7280640" cy="1065997"/>
          </a:xfrm>
          <a:prstGeom prst="rtTriangle">
            <a:avLst/>
          </a:prstGeom>
          <a:gradFill>
            <a:gsLst>
              <a:gs pos="0">
                <a:schemeClr val="accent2">
                  <a:tint val="100000"/>
                  <a:shade val="100000"/>
                  <a:satMod val="130000"/>
                </a:schemeClr>
              </a:gs>
              <a:gs pos="100000">
                <a:schemeClr val="accent2">
                  <a:lumMod val="75000"/>
                  <a:lumOff val="2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11" name="Picture 10" descr="MSBA_horizontal_logo_with_mission_W.png"/>
          <p:cNvPicPr>
            <a:picLocks noChangeAspect="1"/>
          </p:cNvPicPr>
          <p:nvPr/>
        </p:nvPicPr>
        <p:blipFill>
          <a:blip r:embed="rId2"/>
          <a:stretch>
            <a:fillRect/>
          </a:stretch>
        </p:blipFill>
        <p:spPr>
          <a:xfrm>
            <a:off x="185407" y="6269078"/>
            <a:ext cx="2794000" cy="449995"/>
          </a:xfrm>
          <a:prstGeom prst="rect">
            <a:avLst/>
          </a:prstGeom>
        </p:spPr>
      </p:pic>
      <p:pic>
        <p:nvPicPr>
          <p:cNvPr id="12" name="Picture 11" descr="www-mosba-org.png"/>
          <p:cNvPicPr>
            <a:picLocks noChangeAspect="1"/>
          </p:cNvPicPr>
          <p:nvPr/>
        </p:nvPicPr>
        <p:blipFill>
          <a:blip r:embed="rId3"/>
          <a:stretch>
            <a:fillRect/>
          </a:stretch>
        </p:blipFill>
        <p:spPr>
          <a:xfrm>
            <a:off x="9453608" y="6364117"/>
            <a:ext cx="3145536" cy="377952"/>
          </a:xfrm>
          <a:prstGeom prst="rect">
            <a:avLst/>
          </a:prstGeom>
        </p:spPr>
      </p:pic>
    </p:spTree>
    <p:extLst>
      <p:ext uri="{BB962C8B-B14F-4D97-AF65-F5344CB8AC3E}">
        <p14:creationId xmlns:p14="http://schemas.microsoft.com/office/powerpoint/2010/main" val="33129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92576D5-2D68-4ED6-8A07-BE13E21F102C}" type="datetimeFigureOut">
              <a:rPr lang="en-US" smtClean="0"/>
              <a:t>9/7/2019</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5C50377-C248-4ACA-A0B9-67ED5FFFF662}" type="slidenum">
              <a:rPr lang="en-US" smtClean="0"/>
              <a:t>‹#›</a:t>
            </a:fld>
            <a:endParaRPr lang="en-US"/>
          </a:p>
        </p:txBody>
      </p:sp>
      <p:sp>
        <p:nvSpPr>
          <p:cNvPr id="10" name="Right Triangle 9"/>
          <p:cNvSpPr/>
          <p:nvPr/>
        </p:nvSpPr>
        <p:spPr>
          <a:xfrm>
            <a:off x="1" y="5792004"/>
            <a:ext cx="7502769" cy="1065997"/>
          </a:xfrm>
          <a:prstGeom prst="rtTriangle">
            <a:avLst/>
          </a:prstGeom>
          <a:gradFill>
            <a:gsLst>
              <a:gs pos="0">
                <a:schemeClr val="accent1">
                  <a:tint val="100000"/>
                  <a:shade val="100000"/>
                  <a:satMod val="130000"/>
                </a:schemeClr>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ight Triangle 10"/>
          <p:cNvSpPr/>
          <p:nvPr/>
        </p:nvSpPr>
        <p:spPr>
          <a:xfrm flipH="1">
            <a:off x="4911360" y="5792004"/>
            <a:ext cx="7280640" cy="1065997"/>
          </a:xfrm>
          <a:prstGeom prst="rtTriangle">
            <a:avLst/>
          </a:prstGeom>
          <a:gradFill>
            <a:gsLst>
              <a:gs pos="0">
                <a:schemeClr val="accent2">
                  <a:tint val="100000"/>
                  <a:shade val="100000"/>
                  <a:satMod val="130000"/>
                </a:schemeClr>
              </a:gs>
              <a:gs pos="100000">
                <a:schemeClr val="accent2">
                  <a:lumMod val="75000"/>
                  <a:lumOff val="2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13" name="Picture 12" descr="MSBA_horizontal_logo_with_mission_W.png"/>
          <p:cNvPicPr>
            <a:picLocks noChangeAspect="1"/>
          </p:cNvPicPr>
          <p:nvPr/>
        </p:nvPicPr>
        <p:blipFill>
          <a:blip r:embed="rId2"/>
          <a:stretch>
            <a:fillRect/>
          </a:stretch>
        </p:blipFill>
        <p:spPr>
          <a:xfrm>
            <a:off x="185407" y="6269078"/>
            <a:ext cx="2794000" cy="449995"/>
          </a:xfrm>
          <a:prstGeom prst="rect">
            <a:avLst/>
          </a:prstGeom>
        </p:spPr>
      </p:pic>
      <p:pic>
        <p:nvPicPr>
          <p:cNvPr id="14" name="Picture 13" descr="www-mosba-org.png"/>
          <p:cNvPicPr>
            <a:picLocks noChangeAspect="1"/>
          </p:cNvPicPr>
          <p:nvPr/>
        </p:nvPicPr>
        <p:blipFill>
          <a:blip r:embed="rId3"/>
          <a:stretch>
            <a:fillRect/>
          </a:stretch>
        </p:blipFill>
        <p:spPr>
          <a:xfrm>
            <a:off x="9453608" y="6364117"/>
            <a:ext cx="3145536" cy="377952"/>
          </a:xfrm>
          <a:prstGeom prst="rect">
            <a:avLst/>
          </a:prstGeom>
        </p:spPr>
      </p:pic>
    </p:spTree>
    <p:extLst>
      <p:ext uri="{BB962C8B-B14F-4D97-AF65-F5344CB8AC3E}">
        <p14:creationId xmlns:p14="http://schemas.microsoft.com/office/powerpoint/2010/main" val="407949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92576D5-2D68-4ED6-8A07-BE13E21F102C}" type="datetimeFigureOut">
              <a:rPr lang="en-US" smtClean="0"/>
              <a:t>9/7/2019</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5C50377-C248-4ACA-A0B9-67ED5FFFF662}" type="slidenum">
              <a:rPr lang="en-US" smtClean="0"/>
              <a:t>‹#›</a:t>
            </a:fld>
            <a:endParaRPr lang="en-US"/>
          </a:p>
        </p:txBody>
      </p:sp>
      <p:sp>
        <p:nvSpPr>
          <p:cNvPr id="6" name="Right Triangle 5"/>
          <p:cNvSpPr/>
          <p:nvPr/>
        </p:nvSpPr>
        <p:spPr>
          <a:xfrm>
            <a:off x="1" y="5792004"/>
            <a:ext cx="7502769" cy="1065997"/>
          </a:xfrm>
          <a:prstGeom prst="rtTriangle">
            <a:avLst/>
          </a:prstGeom>
          <a:gradFill>
            <a:gsLst>
              <a:gs pos="0">
                <a:schemeClr val="accent1">
                  <a:tint val="100000"/>
                  <a:shade val="100000"/>
                  <a:satMod val="130000"/>
                </a:schemeClr>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ight Triangle 6"/>
          <p:cNvSpPr/>
          <p:nvPr/>
        </p:nvSpPr>
        <p:spPr>
          <a:xfrm flipH="1">
            <a:off x="4911360" y="5792004"/>
            <a:ext cx="7280640" cy="1065997"/>
          </a:xfrm>
          <a:prstGeom prst="rtTriangle">
            <a:avLst/>
          </a:prstGeom>
          <a:gradFill>
            <a:gsLst>
              <a:gs pos="0">
                <a:schemeClr val="accent2">
                  <a:tint val="100000"/>
                  <a:shade val="100000"/>
                  <a:satMod val="130000"/>
                </a:schemeClr>
              </a:gs>
              <a:gs pos="100000">
                <a:schemeClr val="accent2">
                  <a:lumMod val="75000"/>
                  <a:lumOff val="2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9" name="Picture 8" descr="MSBA_horizontal_logo_with_mission_W.png"/>
          <p:cNvPicPr>
            <a:picLocks noChangeAspect="1"/>
          </p:cNvPicPr>
          <p:nvPr/>
        </p:nvPicPr>
        <p:blipFill>
          <a:blip r:embed="rId2"/>
          <a:stretch>
            <a:fillRect/>
          </a:stretch>
        </p:blipFill>
        <p:spPr>
          <a:xfrm>
            <a:off x="185407" y="6269078"/>
            <a:ext cx="2794000" cy="449995"/>
          </a:xfrm>
          <a:prstGeom prst="rect">
            <a:avLst/>
          </a:prstGeom>
        </p:spPr>
      </p:pic>
      <p:pic>
        <p:nvPicPr>
          <p:cNvPr id="10" name="Picture 9" descr="www-mosba-org.png"/>
          <p:cNvPicPr>
            <a:picLocks noChangeAspect="1"/>
          </p:cNvPicPr>
          <p:nvPr/>
        </p:nvPicPr>
        <p:blipFill>
          <a:blip r:embed="rId3"/>
          <a:stretch>
            <a:fillRect/>
          </a:stretch>
        </p:blipFill>
        <p:spPr>
          <a:xfrm>
            <a:off x="9453608" y="6364117"/>
            <a:ext cx="3145536" cy="377952"/>
          </a:xfrm>
          <a:prstGeom prst="rect">
            <a:avLst/>
          </a:prstGeom>
        </p:spPr>
      </p:pic>
    </p:spTree>
    <p:extLst>
      <p:ext uri="{BB962C8B-B14F-4D97-AF65-F5344CB8AC3E}">
        <p14:creationId xmlns:p14="http://schemas.microsoft.com/office/powerpoint/2010/main" val="84703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92576D5-2D68-4ED6-8A07-BE13E21F102C}" type="datetimeFigureOut">
              <a:rPr lang="en-US" smtClean="0"/>
              <a:t>9/7/2019</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5C50377-C248-4ACA-A0B9-67ED5FFFF662}" type="slidenum">
              <a:rPr lang="en-US" smtClean="0"/>
              <a:t>‹#›</a:t>
            </a:fld>
            <a:endParaRPr lang="en-US"/>
          </a:p>
        </p:txBody>
      </p:sp>
      <p:sp>
        <p:nvSpPr>
          <p:cNvPr id="5" name="Right Triangle 4"/>
          <p:cNvSpPr/>
          <p:nvPr/>
        </p:nvSpPr>
        <p:spPr>
          <a:xfrm>
            <a:off x="1" y="5792004"/>
            <a:ext cx="7502769" cy="1065997"/>
          </a:xfrm>
          <a:prstGeom prst="rtTriangle">
            <a:avLst/>
          </a:prstGeom>
          <a:gradFill>
            <a:gsLst>
              <a:gs pos="0">
                <a:schemeClr val="accent1">
                  <a:tint val="100000"/>
                  <a:shade val="100000"/>
                  <a:satMod val="130000"/>
                </a:schemeClr>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ight Triangle 5"/>
          <p:cNvSpPr/>
          <p:nvPr/>
        </p:nvSpPr>
        <p:spPr>
          <a:xfrm flipH="1">
            <a:off x="4911360" y="5792004"/>
            <a:ext cx="7280640" cy="1065997"/>
          </a:xfrm>
          <a:prstGeom prst="rtTriangle">
            <a:avLst/>
          </a:prstGeom>
          <a:gradFill>
            <a:gsLst>
              <a:gs pos="0">
                <a:schemeClr val="accent2">
                  <a:tint val="100000"/>
                  <a:shade val="100000"/>
                  <a:satMod val="130000"/>
                </a:schemeClr>
              </a:gs>
              <a:gs pos="100000">
                <a:schemeClr val="accent2">
                  <a:lumMod val="75000"/>
                  <a:lumOff val="2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8" name="Picture 7" descr="MSBA_horizontal_logo_with_mission_W.png"/>
          <p:cNvPicPr>
            <a:picLocks noChangeAspect="1"/>
          </p:cNvPicPr>
          <p:nvPr/>
        </p:nvPicPr>
        <p:blipFill>
          <a:blip r:embed="rId2"/>
          <a:stretch>
            <a:fillRect/>
          </a:stretch>
        </p:blipFill>
        <p:spPr>
          <a:xfrm>
            <a:off x="185407" y="6269078"/>
            <a:ext cx="2794000" cy="449995"/>
          </a:xfrm>
          <a:prstGeom prst="rect">
            <a:avLst/>
          </a:prstGeom>
        </p:spPr>
      </p:pic>
      <p:pic>
        <p:nvPicPr>
          <p:cNvPr id="9" name="Picture 8" descr="www-mosba-org.png"/>
          <p:cNvPicPr>
            <a:picLocks noChangeAspect="1"/>
          </p:cNvPicPr>
          <p:nvPr/>
        </p:nvPicPr>
        <p:blipFill>
          <a:blip r:embed="rId3"/>
          <a:stretch>
            <a:fillRect/>
          </a:stretch>
        </p:blipFill>
        <p:spPr>
          <a:xfrm>
            <a:off x="9453608" y="6364117"/>
            <a:ext cx="3145536" cy="377952"/>
          </a:xfrm>
          <a:prstGeom prst="rect">
            <a:avLst/>
          </a:prstGeom>
        </p:spPr>
      </p:pic>
    </p:spTree>
    <p:extLst>
      <p:ext uri="{BB962C8B-B14F-4D97-AF65-F5344CB8AC3E}">
        <p14:creationId xmlns:p14="http://schemas.microsoft.com/office/powerpoint/2010/main" val="83770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92576D5-2D68-4ED6-8A07-BE13E21F102C}" type="datetimeFigureOut">
              <a:rPr lang="en-US" smtClean="0"/>
              <a:t>9/7/2019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5C50377-C248-4ACA-A0B9-67ED5FFFF662}" type="slidenum">
              <a:rPr lang="en-US" smtClean="0"/>
              <a:t>‹#›</a:t>
            </a:fld>
            <a:endParaRPr lang="en-US"/>
          </a:p>
        </p:txBody>
      </p:sp>
      <p:sp>
        <p:nvSpPr>
          <p:cNvPr id="8" name="Right Triangle 7"/>
          <p:cNvSpPr/>
          <p:nvPr/>
        </p:nvSpPr>
        <p:spPr>
          <a:xfrm>
            <a:off x="1" y="5792004"/>
            <a:ext cx="7502769" cy="1065997"/>
          </a:xfrm>
          <a:prstGeom prst="rtTriangle">
            <a:avLst/>
          </a:prstGeom>
          <a:gradFill>
            <a:gsLst>
              <a:gs pos="0">
                <a:schemeClr val="accent1">
                  <a:tint val="100000"/>
                  <a:shade val="100000"/>
                  <a:satMod val="130000"/>
                </a:schemeClr>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ight Triangle 8"/>
          <p:cNvSpPr/>
          <p:nvPr/>
        </p:nvSpPr>
        <p:spPr>
          <a:xfrm flipH="1">
            <a:off x="4911360" y="5792004"/>
            <a:ext cx="7280640" cy="1065997"/>
          </a:xfrm>
          <a:prstGeom prst="rtTriangle">
            <a:avLst/>
          </a:prstGeom>
          <a:gradFill>
            <a:gsLst>
              <a:gs pos="0">
                <a:schemeClr val="accent2">
                  <a:tint val="100000"/>
                  <a:shade val="100000"/>
                  <a:satMod val="130000"/>
                </a:schemeClr>
              </a:gs>
              <a:gs pos="100000">
                <a:schemeClr val="accent2">
                  <a:lumMod val="75000"/>
                  <a:lumOff val="2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11" name="Picture 10" descr="MSBA_horizontal_logo_with_mission_W.png"/>
          <p:cNvPicPr>
            <a:picLocks noChangeAspect="1"/>
          </p:cNvPicPr>
          <p:nvPr/>
        </p:nvPicPr>
        <p:blipFill>
          <a:blip r:embed="rId2"/>
          <a:stretch>
            <a:fillRect/>
          </a:stretch>
        </p:blipFill>
        <p:spPr>
          <a:xfrm>
            <a:off x="185407" y="6269078"/>
            <a:ext cx="2794000" cy="449995"/>
          </a:xfrm>
          <a:prstGeom prst="rect">
            <a:avLst/>
          </a:prstGeom>
        </p:spPr>
      </p:pic>
      <p:pic>
        <p:nvPicPr>
          <p:cNvPr id="12" name="Picture 11" descr="www-mosba-org.png"/>
          <p:cNvPicPr>
            <a:picLocks noChangeAspect="1"/>
          </p:cNvPicPr>
          <p:nvPr/>
        </p:nvPicPr>
        <p:blipFill>
          <a:blip r:embed="rId3"/>
          <a:stretch>
            <a:fillRect/>
          </a:stretch>
        </p:blipFill>
        <p:spPr>
          <a:xfrm>
            <a:off x="9453608" y="6364117"/>
            <a:ext cx="3145536" cy="377952"/>
          </a:xfrm>
          <a:prstGeom prst="rect">
            <a:avLst/>
          </a:prstGeom>
        </p:spPr>
      </p:pic>
    </p:spTree>
    <p:extLst>
      <p:ext uri="{BB962C8B-B14F-4D97-AF65-F5344CB8AC3E}">
        <p14:creationId xmlns:p14="http://schemas.microsoft.com/office/powerpoint/2010/main" val="413138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92576D5-2D68-4ED6-8A07-BE13E21F102C}" type="datetimeFigureOut">
              <a:rPr lang="en-US" smtClean="0"/>
              <a:t>9/7/2019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5C50377-C248-4ACA-A0B9-67ED5FFFF662}" type="slidenum">
              <a:rPr lang="en-US" smtClean="0"/>
              <a:t>‹#›</a:t>
            </a:fld>
            <a:endParaRPr lang="en-US"/>
          </a:p>
        </p:txBody>
      </p:sp>
      <p:sp>
        <p:nvSpPr>
          <p:cNvPr id="8" name="Right Triangle 7"/>
          <p:cNvSpPr/>
          <p:nvPr/>
        </p:nvSpPr>
        <p:spPr>
          <a:xfrm>
            <a:off x="1" y="5792004"/>
            <a:ext cx="7502769" cy="1065997"/>
          </a:xfrm>
          <a:prstGeom prst="rtTriangle">
            <a:avLst/>
          </a:prstGeom>
          <a:gradFill>
            <a:gsLst>
              <a:gs pos="0">
                <a:schemeClr val="accent1">
                  <a:tint val="100000"/>
                  <a:shade val="100000"/>
                  <a:satMod val="130000"/>
                </a:schemeClr>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ight Triangle 8"/>
          <p:cNvSpPr/>
          <p:nvPr/>
        </p:nvSpPr>
        <p:spPr>
          <a:xfrm flipH="1">
            <a:off x="4911360" y="5792004"/>
            <a:ext cx="7280640" cy="1065997"/>
          </a:xfrm>
          <a:prstGeom prst="rtTriangle">
            <a:avLst/>
          </a:prstGeom>
          <a:gradFill>
            <a:gsLst>
              <a:gs pos="0">
                <a:schemeClr val="accent2">
                  <a:tint val="100000"/>
                  <a:shade val="100000"/>
                  <a:satMod val="130000"/>
                </a:schemeClr>
              </a:gs>
              <a:gs pos="100000">
                <a:schemeClr val="accent2">
                  <a:lumMod val="75000"/>
                  <a:lumOff val="2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11" name="Picture 10" descr="MSBA_horizontal_logo_with_mission_W.png"/>
          <p:cNvPicPr>
            <a:picLocks noChangeAspect="1"/>
          </p:cNvPicPr>
          <p:nvPr/>
        </p:nvPicPr>
        <p:blipFill>
          <a:blip r:embed="rId2"/>
          <a:stretch>
            <a:fillRect/>
          </a:stretch>
        </p:blipFill>
        <p:spPr>
          <a:xfrm>
            <a:off x="185407" y="6269078"/>
            <a:ext cx="2794000" cy="449995"/>
          </a:xfrm>
          <a:prstGeom prst="rect">
            <a:avLst/>
          </a:prstGeom>
        </p:spPr>
      </p:pic>
      <p:pic>
        <p:nvPicPr>
          <p:cNvPr id="12" name="Picture 11" descr="www-mosba-org.png"/>
          <p:cNvPicPr>
            <a:picLocks noChangeAspect="1"/>
          </p:cNvPicPr>
          <p:nvPr/>
        </p:nvPicPr>
        <p:blipFill>
          <a:blip r:embed="rId3"/>
          <a:stretch>
            <a:fillRect/>
          </a:stretch>
        </p:blipFill>
        <p:spPr>
          <a:xfrm>
            <a:off x="9453608" y="6364117"/>
            <a:ext cx="3145536" cy="377952"/>
          </a:xfrm>
          <a:prstGeom prst="rect">
            <a:avLst/>
          </a:prstGeom>
        </p:spPr>
      </p:pic>
    </p:spTree>
    <p:extLst>
      <p:ext uri="{BB962C8B-B14F-4D97-AF65-F5344CB8AC3E}">
        <p14:creationId xmlns:p14="http://schemas.microsoft.com/office/powerpoint/2010/main" val="340619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912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A9A63-2EE3-44D2-BB19-96BCEB489C49}"/>
              </a:ext>
            </a:extLst>
          </p:cNvPr>
          <p:cNvSpPr>
            <a:spLocks noGrp="1"/>
          </p:cNvSpPr>
          <p:nvPr>
            <p:ph type="title"/>
          </p:nvPr>
        </p:nvSpPr>
        <p:spPr>
          <a:xfrm>
            <a:off x="609600" y="2590101"/>
            <a:ext cx="10972800" cy="1143000"/>
          </a:xfrm>
        </p:spPr>
        <p:txBody>
          <a:bodyPr>
            <a:normAutofit fontScale="90000"/>
          </a:bodyPr>
          <a:lstStyle/>
          <a:p>
            <a:r>
              <a:rPr lang="en-US" dirty="0"/>
              <a:t>2019 Legal Update </a:t>
            </a:r>
            <a:br>
              <a:rPr lang="en-US" dirty="0"/>
            </a:br>
            <a:r>
              <a:rPr lang="en-US" dirty="0"/>
              <a:t>for Special Education Administrators</a:t>
            </a:r>
          </a:p>
        </p:txBody>
      </p:sp>
      <p:sp>
        <p:nvSpPr>
          <p:cNvPr id="5" name="Subtitle 4">
            <a:extLst>
              <a:ext uri="{FF2B5EF4-FFF2-40B4-BE49-F238E27FC236}">
                <a16:creationId xmlns:a16="http://schemas.microsoft.com/office/drawing/2014/main" id="{54C7E39F-A339-4E87-8C01-B414BDFC48C8}"/>
              </a:ext>
            </a:extLst>
          </p:cNvPr>
          <p:cNvSpPr>
            <a:spLocks noGrp="1"/>
          </p:cNvSpPr>
          <p:nvPr>
            <p:ph type="body" sz="quarter" idx="10"/>
          </p:nvPr>
        </p:nvSpPr>
        <p:spPr>
          <a:xfrm>
            <a:off x="609600" y="3909271"/>
            <a:ext cx="10972800" cy="2004968"/>
          </a:xfrm>
        </p:spPr>
        <p:txBody>
          <a:bodyPr>
            <a:normAutofit/>
          </a:bodyPr>
          <a:lstStyle/>
          <a:p>
            <a:r>
              <a:rPr lang="en-US" sz="2400" b="1" dirty="0"/>
              <a:t>Susan Goldammer</a:t>
            </a:r>
          </a:p>
          <a:p>
            <a:r>
              <a:rPr lang="en-US" sz="2400" b="1" dirty="0"/>
              <a:t>Missouri School Boards’ Association</a:t>
            </a:r>
          </a:p>
          <a:p>
            <a:r>
              <a:rPr lang="en-US" sz="2400" b="1" dirty="0"/>
              <a:t>Goldammer@mosba.org</a:t>
            </a:r>
          </a:p>
        </p:txBody>
      </p:sp>
    </p:spTree>
    <p:extLst>
      <p:ext uri="{BB962C8B-B14F-4D97-AF65-F5344CB8AC3E}">
        <p14:creationId xmlns:p14="http://schemas.microsoft.com/office/powerpoint/2010/main" val="65491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Volunteers and Background Checks:  </a:t>
            </a:r>
            <a:br>
              <a:rPr lang="en-US" dirty="0"/>
            </a:br>
            <a:r>
              <a:rPr lang="en-US" dirty="0"/>
              <a:t>§168.133</a:t>
            </a:r>
          </a:p>
        </p:txBody>
      </p:sp>
      <p:sp>
        <p:nvSpPr>
          <p:cNvPr id="3" name="Content Placeholder 2"/>
          <p:cNvSpPr>
            <a:spLocks noGrp="1"/>
          </p:cNvSpPr>
          <p:nvPr>
            <p:ph idx="1"/>
          </p:nvPr>
        </p:nvSpPr>
        <p:spPr/>
        <p:txBody>
          <a:bodyPr>
            <a:normAutofit/>
          </a:bodyPr>
          <a:lstStyle/>
          <a:p>
            <a:r>
              <a:rPr lang="en-US" dirty="0"/>
              <a:t>Requires volunteers who may periodically be left </a:t>
            </a:r>
            <a:r>
              <a:rPr lang="en-US" u="sng" dirty="0"/>
              <a:t>alone with a student </a:t>
            </a:r>
            <a:r>
              <a:rPr lang="en-US" dirty="0"/>
              <a:t>or have </a:t>
            </a:r>
            <a:r>
              <a:rPr lang="en-US" u="sng" dirty="0"/>
              <a:t>access to student records</a:t>
            </a:r>
            <a:r>
              <a:rPr lang="en-US" dirty="0"/>
              <a:t> to receive a criminal background check like employees.  </a:t>
            </a:r>
          </a:p>
          <a:p>
            <a:r>
              <a:rPr lang="en-US" dirty="0"/>
              <a:t>Requires same fingerprint background check that employees receive!</a:t>
            </a:r>
          </a:p>
          <a:p>
            <a:r>
              <a:rPr lang="en-US" dirty="0"/>
              <a:t>Problem:  Expensive and could exclude poor parents from volunteering unless district subsidizes.</a:t>
            </a:r>
          </a:p>
        </p:txBody>
      </p:sp>
    </p:spTree>
    <p:extLst>
      <p:ext uri="{BB962C8B-B14F-4D97-AF65-F5344CB8AC3E}">
        <p14:creationId xmlns:p14="http://schemas.microsoft.com/office/powerpoint/2010/main" val="354102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BC9B-E917-4DBE-8614-3AC38EA8087D}"/>
              </a:ext>
            </a:extLst>
          </p:cNvPr>
          <p:cNvSpPr>
            <a:spLocks noGrp="1"/>
          </p:cNvSpPr>
          <p:nvPr>
            <p:ph type="title"/>
          </p:nvPr>
        </p:nvSpPr>
        <p:spPr/>
        <p:txBody>
          <a:bodyPr/>
          <a:lstStyle/>
          <a:p>
            <a:r>
              <a:rPr lang="en-US" dirty="0"/>
              <a:t>2019 Legislative Message</a:t>
            </a:r>
          </a:p>
        </p:txBody>
      </p:sp>
      <p:sp>
        <p:nvSpPr>
          <p:cNvPr id="3" name="Content Placeholder 2">
            <a:extLst>
              <a:ext uri="{FF2B5EF4-FFF2-40B4-BE49-F238E27FC236}">
                <a16:creationId xmlns:a16="http://schemas.microsoft.com/office/drawing/2014/main" id="{F24AA13E-0674-4D7F-A708-ECC9B9DD4FA6}"/>
              </a:ext>
            </a:extLst>
          </p:cNvPr>
          <p:cNvSpPr>
            <a:spLocks noGrp="1"/>
          </p:cNvSpPr>
          <p:nvPr>
            <p:ph idx="1"/>
          </p:nvPr>
        </p:nvSpPr>
        <p:spPr/>
        <p:txBody>
          <a:bodyPr/>
          <a:lstStyle/>
          <a:p>
            <a:pPr marL="0" indent="0">
              <a:buNone/>
            </a:pPr>
            <a:endParaRPr lang="en-US" dirty="0"/>
          </a:p>
          <a:p>
            <a:pPr marL="0" indent="0" algn="ctr">
              <a:buNone/>
            </a:pPr>
            <a:r>
              <a:rPr lang="en-US" sz="4000" dirty="0"/>
              <a:t>Too much sexual abuse of students </a:t>
            </a:r>
          </a:p>
          <a:p>
            <a:pPr marL="0" indent="0" algn="ctr">
              <a:buNone/>
            </a:pPr>
            <a:r>
              <a:rPr lang="en-US" sz="4000" dirty="0"/>
              <a:t>and we want school districts to </a:t>
            </a:r>
          </a:p>
          <a:p>
            <a:pPr marL="0" indent="0" algn="ctr">
              <a:buNone/>
            </a:pPr>
            <a:r>
              <a:rPr lang="en-US" sz="4000" dirty="0"/>
              <a:t>do something about it!  </a:t>
            </a:r>
          </a:p>
          <a:p>
            <a:pPr lvl="1"/>
            <a:endParaRPr lang="en-US" sz="4400" dirty="0"/>
          </a:p>
          <a:p>
            <a:endParaRPr lang="en-US" dirty="0"/>
          </a:p>
        </p:txBody>
      </p:sp>
    </p:spTree>
    <p:extLst>
      <p:ext uri="{BB962C8B-B14F-4D97-AF65-F5344CB8AC3E}">
        <p14:creationId xmlns:p14="http://schemas.microsoft.com/office/powerpoint/2010/main" val="229113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Make-Up Days:  §171.033</a:t>
            </a:r>
          </a:p>
        </p:txBody>
      </p:sp>
      <p:sp>
        <p:nvSpPr>
          <p:cNvPr id="3" name="Content Placeholder 2"/>
          <p:cNvSpPr>
            <a:spLocks noGrp="1"/>
          </p:cNvSpPr>
          <p:nvPr>
            <p:ph idx="1"/>
          </p:nvPr>
        </p:nvSpPr>
        <p:spPr/>
        <p:txBody>
          <a:bodyPr/>
          <a:lstStyle/>
          <a:p>
            <a:r>
              <a:rPr lang="en-US" dirty="0"/>
              <a:t>Your district may develop an alternative method of instructing students in situations where school is cancelled.</a:t>
            </a:r>
          </a:p>
          <a:p>
            <a:pPr lvl="1"/>
            <a:r>
              <a:rPr lang="en-US" dirty="0"/>
              <a:t>Virtual instruction, etc.</a:t>
            </a:r>
          </a:p>
          <a:p>
            <a:r>
              <a:rPr lang="en-US" dirty="0"/>
              <a:t>Plan must first be approved by DESE.</a:t>
            </a:r>
          </a:p>
          <a:p>
            <a:r>
              <a:rPr lang="en-US" dirty="0"/>
              <a:t>You cannot use it for more than 36 hours of instruction.</a:t>
            </a:r>
          </a:p>
          <a:p>
            <a:r>
              <a:rPr lang="en-US" dirty="0"/>
              <a:t>Good:  Allows for flexibility and creativity.</a:t>
            </a:r>
          </a:p>
          <a:p>
            <a:r>
              <a:rPr lang="en-US" dirty="0"/>
              <a:t>But:  Are there alternative methods that work for all of your  special needs students?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42097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Scholarship: §160.545</a:t>
            </a:r>
          </a:p>
        </p:txBody>
      </p:sp>
      <p:sp>
        <p:nvSpPr>
          <p:cNvPr id="3" name="Content Placeholder 2"/>
          <p:cNvSpPr>
            <a:spLocks noGrp="1"/>
          </p:cNvSpPr>
          <p:nvPr>
            <p:ph idx="1"/>
          </p:nvPr>
        </p:nvSpPr>
        <p:spPr/>
        <p:txBody>
          <a:bodyPr>
            <a:normAutofit lnSpcReduction="10000"/>
          </a:bodyPr>
          <a:lstStyle/>
          <a:p>
            <a:r>
              <a:rPr lang="en-US" dirty="0"/>
              <a:t>High school students may use A+ scholarship funds (if they exist) for the cost of tuition and fees for dual credit or dual enrollment courses.  </a:t>
            </a:r>
          </a:p>
          <a:p>
            <a:r>
              <a:rPr lang="en-US" dirty="0"/>
              <a:t>Funding will be based on financial need.</a:t>
            </a:r>
          </a:p>
          <a:p>
            <a:r>
              <a:rPr lang="en-US" dirty="0"/>
              <a:t>Must have attended a Missouri high school for at least two years and meet the eligibility requirements immediately prior to taking the course. </a:t>
            </a:r>
          </a:p>
          <a:p>
            <a:r>
              <a:rPr lang="en-US" dirty="0"/>
              <a:t>Problem:  High school students will receive reimbursements last, so availability depends on appropriation.</a:t>
            </a:r>
          </a:p>
        </p:txBody>
      </p:sp>
    </p:spTree>
    <p:extLst>
      <p:ext uri="{BB962C8B-B14F-4D97-AF65-F5344CB8AC3E}">
        <p14:creationId xmlns:p14="http://schemas.microsoft.com/office/powerpoint/2010/main" val="135213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Teacher Externships:  §160.025</a:t>
            </a:r>
          </a:p>
        </p:txBody>
      </p:sp>
      <p:sp>
        <p:nvSpPr>
          <p:cNvPr id="3" name="Content Placeholder 2"/>
          <p:cNvSpPr>
            <a:spLocks noGrp="1"/>
          </p:cNvSpPr>
          <p:nvPr>
            <p:ph idx="1"/>
          </p:nvPr>
        </p:nvSpPr>
        <p:spPr/>
        <p:txBody>
          <a:bodyPr>
            <a:normAutofit/>
          </a:bodyPr>
          <a:lstStyle/>
          <a:p>
            <a:r>
              <a:rPr lang="en-US" dirty="0"/>
              <a:t>DESE and the Department of Economic Development will create requirements for business externships.</a:t>
            </a:r>
          </a:p>
          <a:p>
            <a:r>
              <a:rPr lang="en-US" dirty="0"/>
              <a:t>If a teacher participates in an externship that meets the requirements, he or she will be allowed movement on the salary schedule in the same manner as if they earned graduate hours.</a:t>
            </a:r>
          </a:p>
          <a:p>
            <a:pPr lvl="1"/>
            <a:r>
              <a:rPr lang="en-US" dirty="0"/>
              <a:t>DESE will determine how many hours.</a:t>
            </a:r>
          </a:p>
        </p:txBody>
      </p:sp>
    </p:spTree>
    <p:extLst>
      <p:ext uri="{BB962C8B-B14F-4D97-AF65-F5344CB8AC3E}">
        <p14:creationId xmlns:p14="http://schemas.microsoft.com/office/powerpoint/2010/main" val="278849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Bidding Construction:  §177.086</a:t>
            </a:r>
          </a:p>
        </p:txBody>
      </p:sp>
      <p:sp>
        <p:nvSpPr>
          <p:cNvPr id="3" name="Content Placeholder 2"/>
          <p:cNvSpPr>
            <a:spLocks noGrp="1"/>
          </p:cNvSpPr>
          <p:nvPr>
            <p:ph idx="1"/>
          </p:nvPr>
        </p:nvSpPr>
        <p:spPr/>
        <p:txBody>
          <a:bodyPr/>
          <a:lstStyle/>
          <a:p>
            <a:endParaRPr lang="en-US" dirty="0"/>
          </a:p>
          <a:p>
            <a:r>
              <a:rPr lang="en-US" dirty="0"/>
              <a:t>Previously:  Required to formally bid construction projects that may exceed $15,000.</a:t>
            </a:r>
          </a:p>
          <a:p>
            <a:r>
              <a:rPr lang="en-US" dirty="0"/>
              <a:t>Now:  Threshold is $50,000.</a:t>
            </a:r>
          </a:p>
          <a:p>
            <a:r>
              <a:rPr lang="en-US" dirty="0"/>
              <a:t>MSBA is also recommending that districts raise their sealed bidding threshold for other purchases too.</a:t>
            </a:r>
          </a:p>
        </p:txBody>
      </p:sp>
    </p:spTree>
    <p:extLst>
      <p:ext uri="{BB962C8B-B14F-4D97-AF65-F5344CB8AC3E}">
        <p14:creationId xmlns:p14="http://schemas.microsoft.com/office/powerpoint/2010/main" val="90544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Turnaround Expert:  §161.1080 - .1130  </a:t>
            </a:r>
            <a:br>
              <a:rPr lang="en-US" dirty="0"/>
            </a:br>
            <a:r>
              <a:rPr lang="en-US" dirty="0"/>
              <a:t>Who Is Making Money?</a:t>
            </a:r>
          </a:p>
        </p:txBody>
      </p:sp>
      <p:sp>
        <p:nvSpPr>
          <p:cNvPr id="3" name="Content Placeholder 2"/>
          <p:cNvSpPr>
            <a:spLocks noGrp="1"/>
          </p:cNvSpPr>
          <p:nvPr>
            <p:ph idx="1"/>
          </p:nvPr>
        </p:nvSpPr>
        <p:spPr/>
        <p:txBody>
          <a:bodyPr>
            <a:normAutofit fontScale="92500" lnSpcReduction="10000"/>
          </a:bodyPr>
          <a:lstStyle/>
          <a:p>
            <a:r>
              <a:rPr lang="en-US" dirty="0"/>
              <a:t>Beginning September 1, 2020, DESE will identify schools in need of intervention. </a:t>
            </a:r>
          </a:p>
          <a:p>
            <a:r>
              <a:rPr lang="en-US" dirty="0"/>
              <a:t>District committee selects an independent school turnaround expert approved by DESE to work with the committee to create a school turnaround plan.</a:t>
            </a:r>
          </a:p>
          <a:p>
            <a:r>
              <a:rPr lang="en-US" dirty="0"/>
              <a:t>DESE pays the turnaround expert an average of </a:t>
            </a:r>
            <a:r>
              <a:rPr lang="en-US" b="1" dirty="0"/>
              <a:t>$650,000 per project</a:t>
            </a:r>
            <a:r>
              <a:rPr lang="en-US" dirty="0"/>
              <a:t>, which may be differentiated based on student enrollment, and increased for schools in the lowest-performing one percent of schools.  </a:t>
            </a:r>
          </a:p>
          <a:p>
            <a:r>
              <a:rPr lang="en-US" dirty="0"/>
              <a:t>Subject to appropriation (thank goodness).</a:t>
            </a:r>
          </a:p>
        </p:txBody>
      </p:sp>
    </p:spTree>
    <p:extLst>
      <p:ext uri="{BB962C8B-B14F-4D97-AF65-F5344CB8AC3E}">
        <p14:creationId xmlns:p14="http://schemas.microsoft.com/office/powerpoint/2010/main" val="54327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Elementary Pilot Programs:  §§170.020, 170.086</a:t>
            </a:r>
          </a:p>
        </p:txBody>
      </p:sp>
      <p:sp>
        <p:nvSpPr>
          <p:cNvPr id="3" name="Content Placeholder 2"/>
          <p:cNvSpPr>
            <a:spLocks noGrp="1"/>
          </p:cNvSpPr>
          <p:nvPr>
            <p:ph idx="1"/>
          </p:nvPr>
        </p:nvSpPr>
        <p:spPr/>
        <p:txBody>
          <a:bodyPr>
            <a:normAutofit/>
          </a:bodyPr>
          <a:lstStyle/>
          <a:p>
            <a:r>
              <a:rPr lang="en-US" dirty="0"/>
              <a:t>Requires DESE to establish a voluntary pilot program to provide: </a:t>
            </a:r>
          </a:p>
          <a:p>
            <a:pPr lvl="1"/>
            <a:r>
              <a:rPr lang="en-US" dirty="0"/>
              <a:t>Social and emotional health education in a minimum of 16 elementary schools.</a:t>
            </a:r>
          </a:p>
          <a:p>
            <a:pPr lvl="1"/>
            <a:r>
              <a:rPr lang="en-US" dirty="0"/>
              <a:t>Agricultural education in a minimum of 16 elementary schools.</a:t>
            </a:r>
          </a:p>
          <a:p>
            <a:r>
              <a:rPr lang="en-US" dirty="0"/>
              <a:t>DESE is required to hire enough regional staff to run programs.</a:t>
            </a:r>
          </a:p>
          <a:p>
            <a:r>
              <a:rPr lang="en-US" dirty="0"/>
              <a:t>Will take applications from districts that want to participate.</a:t>
            </a:r>
          </a:p>
          <a:p>
            <a:endParaRPr lang="en-US" dirty="0"/>
          </a:p>
        </p:txBody>
      </p:sp>
    </p:spTree>
    <p:extLst>
      <p:ext uri="{BB962C8B-B14F-4D97-AF65-F5344CB8AC3E}">
        <p14:creationId xmlns:p14="http://schemas.microsoft.com/office/powerpoint/2010/main" val="398511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F178-3CE8-471A-88DF-3BF410414E1E}"/>
              </a:ext>
            </a:extLst>
          </p:cNvPr>
          <p:cNvSpPr>
            <a:spLocks noGrp="1"/>
          </p:cNvSpPr>
          <p:nvPr>
            <p:ph type="title"/>
          </p:nvPr>
        </p:nvSpPr>
        <p:spPr/>
        <p:txBody>
          <a:bodyPr/>
          <a:lstStyle/>
          <a:p>
            <a:r>
              <a:rPr lang="en-US" dirty="0"/>
              <a:t>Social and Emotional Health Surveys</a:t>
            </a:r>
          </a:p>
        </p:txBody>
      </p:sp>
      <p:sp>
        <p:nvSpPr>
          <p:cNvPr id="3" name="Content Placeholder 2">
            <a:extLst>
              <a:ext uri="{FF2B5EF4-FFF2-40B4-BE49-F238E27FC236}">
                <a16:creationId xmlns:a16="http://schemas.microsoft.com/office/drawing/2014/main" id="{36834F1A-448E-403F-9022-4D98EB708686}"/>
              </a:ext>
            </a:extLst>
          </p:cNvPr>
          <p:cNvSpPr>
            <a:spLocks noGrp="1"/>
          </p:cNvSpPr>
          <p:nvPr>
            <p:ph idx="1"/>
          </p:nvPr>
        </p:nvSpPr>
        <p:spPr/>
        <p:txBody>
          <a:bodyPr/>
          <a:lstStyle/>
          <a:p>
            <a:r>
              <a:rPr lang="en-US" dirty="0"/>
              <a:t>Don’t forget the Protecting Pupil Rights Amendment (PPRA)!</a:t>
            </a:r>
          </a:p>
          <a:p>
            <a:r>
              <a:rPr lang="en-US" dirty="0"/>
              <a:t>Federal law governing the collection of specific data from students.</a:t>
            </a:r>
          </a:p>
          <a:p>
            <a:r>
              <a:rPr lang="en-US" dirty="0"/>
              <a:t>If survey is funded with federal dollars, you must get written consent of the parents prior to administering.</a:t>
            </a:r>
          </a:p>
          <a:p>
            <a:r>
              <a:rPr lang="en-US" dirty="0"/>
              <a:t>If funded differently, must give parents notice and an opportunity to opt out of the survey.</a:t>
            </a:r>
          </a:p>
          <a:p>
            <a:r>
              <a:rPr lang="en-US" dirty="0"/>
              <a:t>Policy JHDA:  Surveying, Analyzing or Evaluating Students  </a:t>
            </a:r>
          </a:p>
          <a:p>
            <a:endParaRPr lang="en-US" dirty="0"/>
          </a:p>
        </p:txBody>
      </p:sp>
    </p:spTree>
    <p:extLst>
      <p:ext uri="{BB962C8B-B14F-4D97-AF65-F5344CB8AC3E}">
        <p14:creationId xmlns:p14="http://schemas.microsoft.com/office/powerpoint/2010/main" val="94785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C99B-FB4D-44DB-B359-C39A55199503}"/>
              </a:ext>
            </a:extLst>
          </p:cNvPr>
          <p:cNvSpPr>
            <a:spLocks noGrp="1"/>
          </p:cNvSpPr>
          <p:nvPr>
            <p:ph type="title"/>
          </p:nvPr>
        </p:nvSpPr>
        <p:spPr/>
        <p:txBody>
          <a:bodyPr/>
          <a:lstStyle/>
          <a:p>
            <a:r>
              <a:rPr lang="en-US" dirty="0"/>
              <a:t>PPRA Applies If Asking About . . . </a:t>
            </a:r>
          </a:p>
        </p:txBody>
      </p:sp>
      <p:sp>
        <p:nvSpPr>
          <p:cNvPr id="3" name="Content Placeholder 2">
            <a:extLst>
              <a:ext uri="{FF2B5EF4-FFF2-40B4-BE49-F238E27FC236}">
                <a16:creationId xmlns:a16="http://schemas.microsoft.com/office/drawing/2014/main" id="{0ECCB3EC-E55E-4B02-B88F-00524D27CB53}"/>
              </a:ext>
            </a:extLst>
          </p:cNvPr>
          <p:cNvSpPr>
            <a:spLocks noGrp="1"/>
          </p:cNvSpPr>
          <p:nvPr>
            <p:ph idx="1"/>
          </p:nvPr>
        </p:nvSpPr>
        <p:spPr/>
        <p:txBody>
          <a:bodyPr>
            <a:normAutofit fontScale="92500" lnSpcReduction="10000"/>
          </a:bodyPr>
          <a:lstStyle/>
          <a:p>
            <a:r>
              <a:rPr lang="en-US" dirty="0"/>
              <a:t>Political affiliations or beliefs?</a:t>
            </a:r>
          </a:p>
          <a:p>
            <a:r>
              <a:rPr lang="en-US" dirty="0"/>
              <a:t>Mental or psychological problems?</a:t>
            </a:r>
          </a:p>
          <a:p>
            <a:r>
              <a:rPr lang="en-US" dirty="0"/>
              <a:t>Sex behavior or attitudes?</a:t>
            </a:r>
          </a:p>
          <a:p>
            <a:r>
              <a:rPr lang="en-US" dirty="0"/>
              <a:t>Illegal, antisocial, self-incriminating or demeaning behavior?</a:t>
            </a:r>
          </a:p>
          <a:p>
            <a:r>
              <a:rPr lang="en-US" dirty="0"/>
              <a:t>Critical appraisals of student’s family?</a:t>
            </a:r>
          </a:p>
          <a:p>
            <a:r>
              <a:rPr lang="en-US" dirty="0"/>
              <a:t>Legal relationships with lawyers, physicians and ministers?</a:t>
            </a:r>
          </a:p>
          <a:p>
            <a:r>
              <a:rPr lang="en-US" dirty="0"/>
              <a:t>Religious practices, affiliations or beliefs?</a:t>
            </a:r>
          </a:p>
          <a:p>
            <a:r>
              <a:rPr lang="en-US" dirty="0"/>
              <a:t>Income, for reasons other than eligibility in lunch or other programs?</a:t>
            </a:r>
          </a:p>
        </p:txBody>
      </p:sp>
    </p:spTree>
    <p:extLst>
      <p:ext uri="{BB962C8B-B14F-4D97-AF65-F5344CB8AC3E}">
        <p14:creationId xmlns:p14="http://schemas.microsoft.com/office/powerpoint/2010/main" val="306158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88719-0312-45CE-859D-F4AE7801792B}"/>
              </a:ext>
            </a:extLst>
          </p:cNvPr>
          <p:cNvSpPr>
            <a:spLocks noGrp="1"/>
          </p:cNvSpPr>
          <p:nvPr>
            <p:ph type="title"/>
          </p:nvPr>
        </p:nvSpPr>
        <p:spPr/>
        <p:txBody>
          <a:bodyPr/>
          <a:lstStyle/>
          <a:p>
            <a:r>
              <a:rPr lang="en-US" dirty="0"/>
              <a:t>House Bill 604 (2019)</a:t>
            </a:r>
          </a:p>
        </p:txBody>
      </p:sp>
      <p:sp>
        <p:nvSpPr>
          <p:cNvPr id="5" name="Content Placeholder 4">
            <a:extLst>
              <a:ext uri="{FF2B5EF4-FFF2-40B4-BE49-F238E27FC236}">
                <a16:creationId xmlns:a16="http://schemas.microsoft.com/office/drawing/2014/main" id="{79EE896D-DCBF-4CD2-B367-E8E3E075D77D}"/>
              </a:ext>
            </a:extLst>
          </p:cNvPr>
          <p:cNvSpPr>
            <a:spLocks noGrp="1"/>
          </p:cNvSpPr>
          <p:nvPr>
            <p:ph idx="1"/>
          </p:nvPr>
        </p:nvSpPr>
        <p:spPr/>
        <p:txBody>
          <a:bodyPr/>
          <a:lstStyle/>
          <a:p>
            <a:r>
              <a:rPr lang="en-US" dirty="0"/>
              <a:t>Omnibus bill</a:t>
            </a:r>
          </a:p>
          <a:p>
            <a:r>
              <a:rPr lang="en-US" dirty="0"/>
              <a:t>Started out as a bill focused on student safety but quickly turned into much, much more.</a:t>
            </a:r>
          </a:p>
          <a:p>
            <a:r>
              <a:rPr lang="en-US" dirty="0"/>
              <a:t>Unless noted otherwise, the new laws came from this bill.</a:t>
            </a:r>
          </a:p>
        </p:txBody>
      </p:sp>
    </p:spTree>
    <p:extLst>
      <p:ext uri="{BB962C8B-B14F-4D97-AF65-F5344CB8AC3E}">
        <p14:creationId xmlns:p14="http://schemas.microsoft.com/office/powerpoint/2010/main" val="227284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  §160.2500</a:t>
            </a:r>
          </a:p>
        </p:txBody>
      </p:sp>
      <p:sp>
        <p:nvSpPr>
          <p:cNvPr id="3" name="Content Placeholder 2"/>
          <p:cNvSpPr>
            <a:spLocks noGrp="1"/>
          </p:cNvSpPr>
          <p:nvPr>
            <p:ph idx="1"/>
          </p:nvPr>
        </p:nvSpPr>
        <p:spPr/>
        <p:txBody>
          <a:bodyPr>
            <a:normAutofit/>
          </a:bodyPr>
          <a:lstStyle/>
          <a:p>
            <a:r>
              <a:rPr lang="en-US" dirty="0"/>
              <a:t>Districts cannot discriminate against any person on the basis of religious viewpoint or religious expression.</a:t>
            </a:r>
          </a:p>
          <a:p>
            <a:pPr lvl="1"/>
            <a:r>
              <a:rPr lang="en-US" dirty="0"/>
              <a:t>Never could!</a:t>
            </a:r>
          </a:p>
          <a:p>
            <a:r>
              <a:rPr lang="en-US" dirty="0"/>
              <a:t>Senate Concurrent Resolution 13:  Encourages (does not require) districts to offer a Bible course as a social studies elective in high school.</a:t>
            </a:r>
          </a:p>
          <a:p>
            <a:pPr lvl="1"/>
            <a:r>
              <a:rPr lang="en-US" dirty="0"/>
              <a:t>Always could!</a:t>
            </a:r>
          </a:p>
        </p:txBody>
      </p:sp>
    </p:spTree>
    <p:extLst>
      <p:ext uri="{BB962C8B-B14F-4D97-AF65-F5344CB8AC3E}">
        <p14:creationId xmlns:p14="http://schemas.microsoft.com/office/powerpoint/2010/main" val="3939101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Early Childhood and State Aid: §163.018</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Allows school districts and charter schools that contract for early childhood education services (instead of providing it directly) to collect state aid for attendance if state standards set by the State Board of Education are met.</a:t>
            </a:r>
          </a:p>
          <a:p>
            <a:pPr>
              <a:buFontTx/>
              <a:buChar char="-"/>
            </a:pPr>
            <a:r>
              <a:rPr lang="en-US" dirty="0"/>
              <a:t>Full-day and full-year programming?</a:t>
            </a:r>
          </a:p>
          <a:p>
            <a:pPr>
              <a:buFontTx/>
              <a:buChar char="-"/>
            </a:pPr>
            <a:r>
              <a:rPr lang="en-US" dirty="0"/>
              <a:t>Teacher-to-child ratios?</a:t>
            </a:r>
          </a:p>
          <a:p>
            <a:pPr>
              <a:buFontTx/>
              <a:buChar char="-"/>
            </a:pPr>
            <a:r>
              <a:rPr lang="en-US" dirty="0"/>
              <a:t>Professional development for educators?</a:t>
            </a:r>
          </a:p>
          <a:p>
            <a:pPr>
              <a:buFontTx/>
              <a:buChar char="-"/>
            </a:pPr>
            <a:r>
              <a:rPr lang="en-US" dirty="0"/>
              <a:t>Credentialed educators?  </a:t>
            </a:r>
          </a:p>
          <a:p>
            <a:pPr>
              <a:buFontTx/>
              <a:buChar char="-"/>
            </a:pPr>
            <a:r>
              <a:rPr lang="en-US" dirty="0"/>
              <a:t>DESE-approved curriculum that is developmentally appropriate?</a:t>
            </a:r>
          </a:p>
        </p:txBody>
      </p:sp>
    </p:spTree>
    <p:extLst>
      <p:ext uri="{BB962C8B-B14F-4D97-AF65-F5344CB8AC3E}">
        <p14:creationId xmlns:p14="http://schemas.microsoft.com/office/powerpoint/2010/main" val="114125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59B-C8D9-44FE-A9F3-2A6662F2C707}"/>
              </a:ext>
            </a:extLst>
          </p:cNvPr>
          <p:cNvSpPr>
            <a:spLocks noGrp="1"/>
          </p:cNvSpPr>
          <p:nvPr>
            <p:ph type="title"/>
          </p:nvPr>
        </p:nvSpPr>
        <p:spPr/>
        <p:txBody>
          <a:bodyPr>
            <a:normAutofit fontScale="90000"/>
          </a:bodyPr>
          <a:lstStyle/>
          <a:p>
            <a:r>
              <a:rPr lang="en-US" dirty="0"/>
              <a:t>Military Student Remote Enrollment:  </a:t>
            </a:r>
            <a:br>
              <a:rPr lang="en-US" dirty="0"/>
            </a:br>
            <a:r>
              <a:rPr lang="en-US" dirty="0"/>
              <a:t>Senate Bill 306</a:t>
            </a:r>
          </a:p>
        </p:txBody>
      </p:sp>
      <p:sp>
        <p:nvSpPr>
          <p:cNvPr id="3" name="Content Placeholder 2">
            <a:extLst>
              <a:ext uri="{FF2B5EF4-FFF2-40B4-BE49-F238E27FC236}">
                <a16:creationId xmlns:a16="http://schemas.microsoft.com/office/drawing/2014/main" id="{A5D649C3-51B6-443F-96A7-4F280AAFCFD1}"/>
              </a:ext>
            </a:extLst>
          </p:cNvPr>
          <p:cNvSpPr>
            <a:spLocks noGrp="1"/>
          </p:cNvSpPr>
          <p:nvPr>
            <p:ph idx="1"/>
          </p:nvPr>
        </p:nvSpPr>
        <p:spPr/>
        <p:txBody>
          <a:bodyPr>
            <a:normAutofit/>
          </a:bodyPr>
          <a:lstStyle/>
          <a:p>
            <a:r>
              <a:rPr lang="en-US" dirty="0"/>
              <a:t>§167.020</a:t>
            </a:r>
          </a:p>
          <a:p>
            <a:r>
              <a:rPr lang="en-US" dirty="0"/>
              <a:t>If one or both of a child's parents are being relocated to Missouri under military orders, the district must allow remote registration of the student.</a:t>
            </a:r>
          </a:p>
          <a:p>
            <a:pPr lvl="1"/>
            <a:r>
              <a:rPr lang="en-US" dirty="0"/>
              <a:t>Physical presence not required to enroll.</a:t>
            </a:r>
          </a:p>
          <a:p>
            <a:r>
              <a:rPr lang="en-US" dirty="0"/>
              <a:t>Parents do not need to provide proof of residency until 10 days after the student’s attendance.  </a:t>
            </a:r>
          </a:p>
        </p:txBody>
      </p:sp>
    </p:spTree>
    <p:extLst>
      <p:ext uri="{BB962C8B-B14F-4D97-AF65-F5344CB8AC3E}">
        <p14:creationId xmlns:p14="http://schemas.microsoft.com/office/powerpoint/2010/main" val="264044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1024-4B71-44E2-90BA-8191E598200F}"/>
              </a:ext>
            </a:extLst>
          </p:cNvPr>
          <p:cNvSpPr>
            <a:spLocks noGrp="1"/>
          </p:cNvSpPr>
          <p:nvPr>
            <p:ph type="title"/>
          </p:nvPr>
        </p:nvSpPr>
        <p:spPr/>
        <p:txBody>
          <a:bodyPr/>
          <a:lstStyle/>
          <a:p>
            <a:r>
              <a:rPr lang="en-US" dirty="0"/>
              <a:t>CBD and Students</a:t>
            </a:r>
          </a:p>
        </p:txBody>
      </p:sp>
      <p:sp>
        <p:nvSpPr>
          <p:cNvPr id="3" name="Content Placeholder 2">
            <a:extLst>
              <a:ext uri="{FF2B5EF4-FFF2-40B4-BE49-F238E27FC236}">
                <a16:creationId xmlns:a16="http://schemas.microsoft.com/office/drawing/2014/main" id="{81C39C36-43B3-4E15-8D6A-5D90E9FC2166}"/>
              </a:ext>
            </a:extLst>
          </p:cNvPr>
          <p:cNvSpPr>
            <a:spLocks noGrp="1"/>
          </p:cNvSpPr>
          <p:nvPr>
            <p:ph idx="1"/>
          </p:nvPr>
        </p:nvSpPr>
        <p:spPr/>
        <p:txBody>
          <a:bodyPr>
            <a:normAutofit lnSpcReduction="10000"/>
          </a:bodyPr>
          <a:lstStyle/>
          <a:p>
            <a:r>
              <a:rPr lang="en-US" dirty="0"/>
              <a:t>Legal under state and federal law.</a:t>
            </a:r>
          </a:p>
          <a:p>
            <a:r>
              <a:rPr lang="en-US" dirty="0"/>
              <a:t>One prescription form of CBD is approved by the FDA to treat seizures.</a:t>
            </a:r>
          </a:p>
          <a:p>
            <a:r>
              <a:rPr lang="en-US" dirty="0"/>
              <a:t>§195.207:  Only parents/guardians with registration cards can administer to minor students.</a:t>
            </a:r>
          </a:p>
          <a:p>
            <a:pPr lvl="1"/>
            <a:r>
              <a:rPr lang="en-US" dirty="0"/>
              <a:t>106 cards issued for 87 children so far.</a:t>
            </a:r>
          </a:p>
          <a:p>
            <a:r>
              <a:rPr lang="en-US" dirty="0"/>
              <a:t>Policy JHCD:  CBD will not be administered to minors.  May administer to students 18 or older if using FDA-approved medication.</a:t>
            </a:r>
          </a:p>
          <a:p>
            <a:endParaRPr lang="en-US" dirty="0"/>
          </a:p>
        </p:txBody>
      </p:sp>
    </p:spTree>
    <p:extLst>
      <p:ext uri="{BB962C8B-B14F-4D97-AF65-F5344CB8AC3E}">
        <p14:creationId xmlns:p14="http://schemas.microsoft.com/office/powerpoint/2010/main" val="2458833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3068-4B02-4F18-92AB-EFC16A00D0F1}"/>
              </a:ext>
            </a:extLst>
          </p:cNvPr>
          <p:cNvSpPr>
            <a:spLocks noGrp="1"/>
          </p:cNvSpPr>
          <p:nvPr>
            <p:ph type="title"/>
          </p:nvPr>
        </p:nvSpPr>
        <p:spPr/>
        <p:txBody>
          <a:bodyPr/>
          <a:lstStyle/>
          <a:p>
            <a:r>
              <a:rPr lang="en-US" dirty="0"/>
              <a:t>Medical Marijuana in Schools</a:t>
            </a:r>
          </a:p>
        </p:txBody>
      </p:sp>
      <p:sp>
        <p:nvSpPr>
          <p:cNvPr id="3" name="Content Placeholder 2">
            <a:extLst>
              <a:ext uri="{FF2B5EF4-FFF2-40B4-BE49-F238E27FC236}">
                <a16:creationId xmlns:a16="http://schemas.microsoft.com/office/drawing/2014/main" id="{D9EA77BA-6186-401B-BA02-ADE12BCDB0BA}"/>
              </a:ext>
            </a:extLst>
          </p:cNvPr>
          <p:cNvSpPr>
            <a:spLocks noGrp="1"/>
          </p:cNvSpPr>
          <p:nvPr>
            <p:ph idx="1"/>
          </p:nvPr>
        </p:nvSpPr>
        <p:spPr/>
        <p:txBody>
          <a:bodyPr>
            <a:normAutofit/>
          </a:bodyPr>
          <a:lstStyle/>
          <a:p>
            <a:r>
              <a:rPr lang="en-US" dirty="0"/>
              <a:t>While legal under state law, it is not legal under federal law.</a:t>
            </a:r>
          </a:p>
          <a:p>
            <a:r>
              <a:rPr lang="en-US" dirty="0"/>
              <a:t>Do not put staff at risk by requiring that they administer.</a:t>
            </a:r>
          </a:p>
          <a:p>
            <a:r>
              <a:rPr lang="en-US" dirty="0"/>
              <a:t>Policy JHCD:  Not allowed.</a:t>
            </a:r>
          </a:p>
          <a:p>
            <a:r>
              <a:rPr lang="en-US" dirty="0"/>
              <a:t>19 CSR 30-95.030:  “Non-emancipated patient under the age of 18”:  Only the patient’s parent or guardian can purchase or possess marijuana for the child. </a:t>
            </a:r>
          </a:p>
          <a:p>
            <a:r>
              <a:rPr lang="en-US" dirty="0"/>
              <a:t>What if the student is “emancipated”?  Still not allowed at school!</a:t>
            </a:r>
          </a:p>
        </p:txBody>
      </p:sp>
    </p:spTree>
    <p:extLst>
      <p:ext uri="{BB962C8B-B14F-4D97-AF65-F5344CB8AC3E}">
        <p14:creationId xmlns:p14="http://schemas.microsoft.com/office/powerpoint/2010/main" val="65479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ACD3-E65E-4B6E-9166-FC4A09DEF004}"/>
              </a:ext>
            </a:extLst>
          </p:cNvPr>
          <p:cNvSpPr>
            <a:spLocks noGrp="1"/>
          </p:cNvSpPr>
          <p:nvPr>
            <p:ph type="title"/>
          </p:nvPr>
        </p:nvSpPr>
        <p:spPr/>
        <p:txBody>
          <a:bodyPr/>
          <a:lstStyle/>
          <a:p>
            <a:r>
              <a:rPr lang="en-US" dirty="0"/>
              <a:t>PII and Expenditures:  §160.066</a:t>
            </a:r>
          </a:p>
        </p:txBody>
      </p:sp>
      <p:sp>
        <p:nvSpPr>
          <p:cNvPr id="3" name="Content Placeholder 2">
            <a:extLst>
              <a:ext uri="{FF2B5EF4-FFF2-40B4-BE49-F238E27FC236}">
                <a16:creationId xmlns:a16="http://schemas.microsoft.com/office/drawing/2014/main" id="{65DB5B13-57E0-43A4-AAEE-3E20DD5142DA}"/>
              </a:ext>
            </a:extLst>
          </p:cNvPr>
          <p:cNvSpPr>
            <a:spLocks noGrp="1"/>
          </p:cNvSpPr>
          <p:nvPr>
            <p:ph idx="1"/>
          </p:nvPr>
        </p:nvSpPr>
        <p:spPr/>
        <p:txBody>
          <a:bodyPr/>
          <a:lstStyle/>
          <a:p>
            <a:r>
              <a:rPr lang="en-US" dirty="0"/>
              <a:t>Beginning </a:t>
            </a:r>
            <a:r>
              <a:rPr lang="en-US" b="1" dirty="0"/>
              <a:t>September 1, 2019</a:t>
            </a:r>
            <a:r>
              <a:rPr lang="en-US" dirty="0"/>
              <a:t>, districts are required to post on the district’s website “a searchable expenditure and revenue document or database detailing actual income, expenditures, and disbursements for the current calendar or fiscal year.”</a:t>
            </a:r>
          </a:p>
          <a:p>
            <a:pPr lvl="1"/>
            <a:r>
              <a:rPr lang="en-US" dirty="0"/>
              <a:t>Exception:  Records protected from disclosure by law</a:t>
            </a:r>
          </a:p>
          <a:p>
            <a:r>
              <a:rPr lang="en-US" dirty="0"/>
              <a:t>Bookkeepers are trying to use existing bill listings</a:t>
            </a:r>
          </a:p>
          <a:p>
            <a:r>
              <a:rPr lang="en-US" dirty="0"/>
              <a:t>Problem:  Disclosing confidential information on specific special education students.  Be careful!</a:t>
            </a:r>
          </a:p>
        </p:txBody>
      </p:sp>
    </p:spTree>
    <p:extLst>
      <p:ext uri="{BB962C8B-B14F-4D97-AF65-F5344CB8AC3E}">
        <p14:creationId xmlns:p14="http://schemas.microsoft.com/office/powerpoint/2010/main" val="2264060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3924-35DD-42A6-956A-6D18E01DAAFD}"/>
              </a:ext>
            </a:extLst>
          </p:cNvPr>
          <p:cNvSpPr>
            <a:spLocks noGrp="1"/>
          </p:cNvSpPr>
          <p:nvPr>
            <p:ph type="title"/>
          </p:nvPr>
        </p:nvSpPr>
        <p:spPr/>
        <p:txBody>
          <a:bodyPr>
            <a:normAutofit fontScale="90000"/>
          </a:bodyPr>
          <a:lstStyle/>
          <a:p>
            <a:r>
              <a:rPr lang="en-US" dirty="0"/>
              <a:t>MO Course Access Program (MOCAP): </a:t>
            </a:r>
            <a:br>
              <a:rPr lang="en-US" dirty="0"/>
            </a:br>
            <a:r>
              <a:rPr lang="en-US" dirty="0"/>
              <a:t>§161.670</a:t>
            </a:r>
          </a:p>
        </p:txBody>
      </p:sp>
      <p:sp>
        <p:nvSpPr>
          <p:cNvPr id="3" name="Content Placeholder 2">
            <a:extLst>
              <a:ext uri="{FF2B5EF4-FFF2-40B4-BE49-F238E27FC236}">
                <a16:creationId xmlns:a16="http://schemas.microsoft.com/office/drawing/2014/main" id="{7C8FC469-E126-4740-BE01-5A1C293AA7DC}"/>
              </a:ext>
            </a:extLst>
          </p:cNvPr>
          <p:cNvSpPr>
            <a:spLocks noGrp="1"/>
          </p:cNvSpPr>
          <p:nvPr>
            <p:ph idx="1"/>
          </p:nvPr>
        </p:nvSpPr>
        <p:spPr/>
        <p:txBody>
          <a:bodyPr>
            <a:normAutofit/>
          </a:bodyPr>
          <a:lstStyle/>
          <a:p>
            <a:r>
              <a:rPr lang="en-US" dirty="0"/>
              <a:t>Course providers register with DESE.</a:t>
            </a:r>
          </a:p>
          <a:p>
            <a:pPr lvl="1"/>
            <a:r>
              <a:rPr lang="en-US" dirty="0"/>
              <a:t>587 courses listed so far, 5-12</a:t>
            </a:r>
          </a:p>
          <a:p>
            <a:r>
              <a:rPr lang="en-US" dirty="0"/>
              <a:t>K-12 students are entitled to take courses at district’s expense unless it is “not in the best educational interest” of the student.</a:t>
            </a:r>
          </a:p>
          <a:p>
            <a:pPr lvl="1"/>
            <a:r>
              <a:rPr lang="en-US" dirty="0"/>
              <a:t>If district says no, parents can appeal to the Board and then to DESE.</a:t>
            </a:r>
          </a:p>
          <a:p>
            <a:pPr lvl="1"/>
            <a:r>
              <a:rPr lang="en-US" dirty="0"/>
              <a:t>Make sure you document why the district made its decision!</a:t>
            </a:r>
          </a:p>
        </p:txBody>
      </p:sp>
    </p:spTree>
    <p:extLst>
      <p:ext uri="{BB962C8B-B14F-4D97-AF65-F5344CB8AC3E}">
        <p14:creationId xmlns:p14="http://schemas.microsoft.com/office/powerpoint/2010/main" val="391223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B347-BCF3-42E4-9E89-90DA0E4C20E8}"/>
              </a:ext>
            </a:extLst>
          </p:cNvPr>
          <p:cNvSpPr>
            <a:spLocks noGrp="1"/>
          </p:cNvSpPr>
          <p:nvPr>
            <p:ph type="title"/>
          </p:nvPr>
        </p:nvSpPr>
        <p:spPr/>
        <p:txBody>
          <a:bodyPr/>
          <a:lstStyle/>
          <a:p>
            <a:r>
              <a:rPr lang="en-US" dirty="0"/>
              <a:t>MOCAP and Special Education</a:t>
            </a:r>
          </a:p>
        </p:txBody>
      </p:sp>
      <p:sp>
        <p:nvSpPr>
          <p:cNvPr id="3" name="Content Placeholder 2">
            <a:extLst>
              <a:ext uri="{FF2B5EF4-FFF2-40B4-BE49-F238E27FC236}">
                <a16:creationId xmlns:a16="http://schemas.microsoft.com/office/drawing/2014/main" id="{6192AD97-2D70-4873-AE89-D2FC052CCAD6}"/>
              </a:ext>
            </a:extLst>
          </p:cNvPr>
          <p:cNvSpPr>
            <a:spLocks noGrp="1"/>
          </p:cNvSpPr>
          <p:nvPr>
            <p:ph idx="1"/>
          </p:nvPr>
        </p:nvSpPr>
        <p:spPr/>
        <p:txBody>
          <a:bodyPr/>
          <a:lstStyle/>
          <a:p>
            <a:r>
              <a:rPr lang="en-US" dirty="0"/>
              <a:t>Policy IGCD:  Virtual Courses</a:t>
            </a:r>
          </a:p>
          <a:p>
            <a:r>
              <a:rPr lang="en-US" dirty="0"/>
              <a:t>IEP team determines whether it is appropriate for a special education student to take virtual courses.  </a:t>
            </a:r>
          </a:p>
          <a:p>
            <a:r>
              <a:rPr lang="en-US" dirty="0"/>
              <a:t>Also, what supports are necessary for students to take virtual courses?</a:t>
            </a:r>
          </a:p>
          <a:p>
            <a:r>
              <a:rPr lang="en-US" dirty="0"/>
              <a:t>Appeals?  Due process, not the school board (we think).</a:t>
            </a:r>
          </a:p>
          <a:p>
            <a:endParaRPr lang="en-US" dirty="0"/>
          </a:p>
        </p:txBody>
      </p:sp>
    </p:spTree>
    <p:extLst>
      <p:ext uri="{BB962C8B-B14F-4D97-AF65-F5344CB8AC3E}">
        <p14:creationId xmlns:p14="http://schemas.microsoft.com/office/powerpoint/2010/main" val="1558567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06779-39B2-4D9A-8B93-C3ADBE24078E}"/>
              </a:ext>
            </a:extLst>
          </p:cNvPr>
          <p:cNvPicPr>
            <a:picLocks noChangeAspect="1"/>
          </p:cNvPicPr>
          <p:nvPr/>
        </p:nvPicPr>
        <p:blipFill>
          <a:blip r:embed="rId2"/>
          <a:stretch>
            <a:fillRect/>
          </a:stretch>
        </p:blipFill>
        <p:spPr>
          <a:xfrm>
            <a:off x="-3478137" y="-2560611"/>
            <a:ext cx="19930725" cy="11211033"/>
          </a:xfrm>
          <a:prstGeom prst="rect">
            <a:avLst/>
          </a:prstGeom>
        </p:spPr>
      </p:pic>
    </p:spTree>
    <p:extLst>
      <p:ext uri="{BB962C8B-B14F-4D97-AF65-F5344CB8AC3E}">
        <p14:creationId xmlns:p14="http://schemas.microsoft.com/office/powerpoint/2010/main" val="3585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4099-E0D3-4056-B876-1937176F9261}"/>
              </a:ext>
            </a:extLst>
          </p:cNvPr>
          <p:cNvSpPr>
            <a:spLocks noGrp="1"/>
          </p:cNvSpPr>
          <p:nvPr>
            <p:ph type="title"/>
          </p:nvPr>
        </p:nvSpPr>
        <p:spPr/>
        <p:txBody>
          <a:bodyPr/>
          <a:lstStyle/>
          <a:p>
            <a:r>
              <a:rPr lang="en-US" dirty="0"/>
              <a:t>Fulton Lawsuit</a:t>
            </a:r>
          </a:p>
        </p:txBody>
      </p:sp>
      <p:sp>
        <p:nvSpPr>
          <p:cNvPr id="3" name="Content Placeholder 2">
            <a:extLst>
              <a:ext uri="{FF2B5EF4-FFF2-40B4-BE49-F238E27FC236}">
                <a16:creationId xmlns:a16="http://schemas.microsoft.com/office/drawing/2014/main" id="{365DC94D-E852-4535-A292-22CF9684C6B7}"/>
              </a:ext>
            </a:extLst>
          </p:cNvPr>
          <p:cNvSpPr>
            <a:spLocks noGrp="1"/>
          </p:cNvSpPr>
          <p:nvPr>
            <p:ph idx="1"/>
          </p:nvPr>
        </p:nvSpPr>
        <p:spPr/>
        <p:txBody>
          <a:bodyPr>
            <a:normAutofit/>
          </a:bodyPr>
          <a:lstStyle/>
          <a:p>
            <a:r>
              <a:rPr lang="en-US" dirty="0"/>
              <a:t>K-12, Inc. (for-profit) contracts with Grandview R-II to provide summer school.  Called Missouri Virtual Academy or MOVA.</a:t>
            </a:r>
          </a:p>
          <a:p>
            <a:r>
              <a:rPr lang="en-US" dirty="0"/>
              <a:t>Fulton School District (and others) refuse to do business with MOVA because it was not a MOCAP vendor at the time.</a:t>
            </a:r>
          </a:p>
          <a:p>
            <a:r>
              <a:rPr lang="en-US" dirty="0"/>
              <a:t>Lawsuit against DESE and Fulton to let them into MOCAP without signing paperwork because statute says that courses offered by school districts are automatically approved. </a:t>
            </a:r>
          </a:p>
          <a:p>
            <a:r>
              <a:rPr lang="en-US" dirty="0"/>
              <a:t>Court orders DESE to enroll MOVA into MOCAP.</a:t>
            </a:r>
          </a:p>
        </p:txBody>
      </p:sp>
    </p:spTree>
    <p:extLst>
      <p:ext uri="{BB962C8B-B14F-4D97-AF65-F5344CB8AC3E}">
        <p14:creationId xmlns:p14="http://schemas.microsoft.com/office/powerpoint/2010/main" val="270740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Start Date:  §171.031</a:t>
            </a:r>
          </a:p>
        </p:txBody>
      </p:sp>
      <p:sp>
        <p:nvSpPr>
          <p:cNvPr id="3" name="Content Placeholder 2"/>
          <p:cNvSpPr>
            <a:spLocks noGrp="1"/>
          </p:cNvSpPr>
          <p:nvPr>
            <p:ph idx="1"/>
          </p:nvPr>
        </p:nvSpPr>
        <p:spPr/>
        <p:txBody>
          <a:bodyPr>
            <a:normAutofit/>
          </a:bodyPr>
          <a:lstStyle/>
          <a:p>
            <a:r>
              <a:rPr lang="en-US" dirty="0"/>
              <a:t>Beginning in the 2020-21 school year, school districts cannot start earlier than 14 calendar days prior to Labor Day.</a:t>
            </a:r>
          </a:p>
          <a:p>
            <a:pPr lvl="1"/>
            <a:r>
              <a:rPr lang="en-US" dirty="0"/>
              <a:t>2020:  August 24</a:t>
            </a:r>
          </a:p>
          <a:p>
            <a:pPr lvl="1"/>
            <a:r>
              <a:rPr lang="en-US" dirty="0"/>
              <a:t>2021:  August 23</a:t>
            </a:r>
          </a:p>
          <a:p>
            <a:r>
              <a:rPr lang="en-US" dirty="0"/>
              <a:t>No hearings, no exceptions.</a:t>
            </a:r>
          </a:p>
          <a:p>
            <a:r>
              <a:rPr lang="en-US" dirty="0"/>
              <a:t>Will this increase tourism dollars?</a:t>
            </a:r>
          </a:p>
          <a:p>
            <a:r>
              <a:rPr lang="en-US" dirty="0"/>
              <a:t>Will more people go to the State Fair?</a:t>
            </a:r>
          </a:p>
          <a:p>
            <a:endParaRPr lang="en-US" dirty="0"/>
          </a:p>
        </p:txBody>
      </p:sp>
    </p:spTree>
    <p:extLst>
      <p:ext uri="{BB962C8B-B14F-4D97-AF65-F5344CB8AC3E}">
        <p14:creationId xmlns:p14="http://schemas.microsoft.com/office/powerpoint/2010/main" val="2897799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9F86-FE8D-4652-9C06-801BD7E35D70}"/>
              </a:ext>
            </a:extLst>
          </p:cNvPr>
          <p:cNvSpPr>
            <a:spLocks noGrp="1"/>
          </p:cNvSpPr>
          <p:nvPr>
            <p:ph type="title"/>
          </p:nvPr>
        </p:nvSpPr>
        <p:spPr/>
        <p:txBody>
          <a:bodyPr/>
          <a:lstStyle/>
          <a:p>
            <a:r>
              <a:rPr lang="en-US" dirty="0"/>
              <a:t>DESE Assurances to be a MOCAP Vendor</a:t>
            </a:r>
          </a:p>
        </p:txBody>
      </p:sp>
      <p:sp>
        <p:nvSpPr>
          <p:cNvPr id="3" name="Content Placeholder 2">
            <a:extLst>
              <a:ext uri="{FF2B5EF4-FFF2-40B4-BE49-F238E27FC236}">
                <a16:creationId xmlns:a16="http://schemas.microsoft.com/office/drawing/2014/main" id="{7D766A32-FE63-41D1-80A9-BAFA1EFEC987}"/>
              </a:ext>
            </a:extLst>
          </p:cNvPr>
          <p:cNvSpPr>
            <a:spLocks noGrp="1"/>
          </p:cNvSpPr>
          <p:nvPr>
            <p:ph idx="1"/>
          </p:nvPr>
        </p:nvSpPr>
        <p:spPr/>
        <p:txBody>
          <a:bodyPr/>
          <a:lstStyle/>
          <a:p>
            <a:r>
              <a:rPr lang="en-US" dirty="0"/>
              <a:t>Courses offered align with the Missouri Learning Standards</a:t>
            </a:r>
          </a:p>
          <a:p>
            <a:r>
              <a:rPr lang="en-US" dirty="0"/>
              <a:t>Comply with Web Content Accessibility Guidelines 2.1 (WCAG)</a:t>
            </a:r>
          </a:p>
          <a:p>
            <a:pPr lvl="1"/>
            <a:r>
              <a:rPr lang="en-US" dirty="0"/>
              <a:t>Closed captioning for videos, etc.</a:t>
            </a:r>
          </a:p>
          <a:p>
            <a:r>
              <a:rPr lang="en-US" dirty="0"/>
              <a:t>Submit the names of the instructors to ensure that they are Missouri certified.</a:t>
            </a:r>
          </a:p>
          <a:p>
            <a:r>
              <a:rPr lang="en-US" dirty="0"/>
              <a:t>Comply with reporting requirements, price cap, and payment methods as outlined in §161.671, </a:t>
            </a:r>
            <a:r>
              <a:rPr lang="en-US" dirty="0" err="1"/>
              <a:t>RSMo</a:t>
            </a:r>
            <a:r>
              <a:rPr lang="en-US" dirty="0"/>
              <a:t>.  </a:t>
            </a:r>
          </a:p>
        </p:txBody>
      </p:sp>
    </p:spTree>
    <p:extLst>
      <p:ext uri="{BB962C8B-B14F-4D97-AF65-F5344CB8AC3E}">
        <p14:creationId xmlns:p14="http://schemas.microsoft.com/office/powerpoint/2010/main" val="230327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D76C-60A3-4021-B2C5-07AC589E96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2405C5-0825-4CED-A26A-03A98CFAAE56}"/>
              </a:ext>
            </a:extLst>
          </p:cNvPr>
          <p:cNvSpPr>
            <a:spLocks noGrp="1"/>
          </p:cNvSpPr>
          <p:nvPr>
            <p:ph idx="1"/>
          </p:nvPr>
        </p:nvSpPr>
        <p:spPr/>
        <p:txBody>
          <a:bodyPr/>
          <a:lstStyle/>
          <a:p>
            <a:pPr marL="0" indent="0" algn="ctr">
              <a:buNone/>
            </a:pPr>
            <a:r>
              <a:rPr lang="en-US" dirty="0"/>
              <a:t>“This ruling finally corrects the Fulton School District’s outrageous decision to deny the </a:t>
            </a:r>
            <a:r>
              <a:rPr lang="en-US" dirty="0" err="1"/>
              <a:t>Estills</a:t>
            </a:r>
            <a:r>
              <a:rPr lang="en-US" dirty="0"/>
              <a:t> the educational opportunities afforded to them under state law.”</a:t>
            </a:r>
          </a:p>
          <a:p>
            <a:pPr lvl="1" algn="ctr"/>
            <a:r>
              <a:rPr lang="en-US" dirty="0"/>
              <a:t>Missouri Senator Bob </a:t>
            </a:r>
            <a:r>
              <a:rPr lang="en-US" dirty="0" err="1"/>
              <a:t>Onder</a:t>
            </a:r>
            <a:endParaRPr lang="en-US" dirty="0"/>
          </a:p>
        </p:txBody>
      </p:sp>
    </p:spTree>
    <p:extLst>
      <p:ext uri="{BB962C8B-B14F-4D97-AF65-F5344CB8AC3E}">
        <p14:creationId xmlns:p14="http://schemas.microsoft.com/office/powerpoint/2010/main" val="4268906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73A5-E847-42F5-AD14-33054C34281A}"/>
              </a:ext>
            </a:extLst>
          </p:cNvPr>
          <p:cNvSpPr>
            <a:spLocks noGrp="1"/>
          </p:cNvSpPr>
          <p:nvPr>
            <p:ph type="title"/>
          </p:nvPr>
        </p:nvSpPr>
        <p:spPr>
          <a:xfrm>
            <a:off x="609600" y="274638"/>
            <a:ext cx="10972800" cy="30420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7914426-ADF9-4390-A86B-0F624D013761}"/>
              </a:ext>
            </a:extLst>
          </p:cNvPr>
          <p:cNvSpPr>
            <a:spLocks noGrp="1"/>
          </p:cNvSpPr>
          <p:nvPr>
            <p:ph idx="1"/>
          </p:nvPr>
        </p:nvSpPr>
        <p:spPr>
          <a:xfrm>
            <a:off x="609600" y="1166018"/>
            <a:ext cx="10972800" cy="4525963"/>
          </a:xfrm>
        </p:spPr>
        <p:txBody>
          <a:bodyPr>
            <a:normAutofit/>
          </a:bodyPr>
          <a:lstStyle/>
          <a:p>
            <a:pPr marL="0" indent="0" algn="ctr">
              <a:buNone/>
            </a:pPr>
            <a:r>
              <a:rPr lang="en-US" dirty="0"/>
              <a:t>“The process DESE has in place for MOCAP-approved courses is designed to ensure that virtual instruction meets state standards, provides properly certificated teachers, protects student privacy, and is accessible for students with disabilities. In view of the judge’s order, DESE will include MOVA and other programs requested by school districts or charter schools in MOCAP. A quality review of these courses and providers will occur after they are operational.”</a:t>
            </a:r>
          </a:p>
          <a:p>
            <a:pPr lvl="1" algn="ctr"/>
            <a:r>
              <a:rPr lang="en-US" dirty="0"/>
              <a:t>DESE</a:t>
            </a:r>
          </a:p>
          <a:p>
            <a:pPr marL="0" indent="0">
              <a:buNone/>
            </a:pPr>
            <a:endParaRPr lang="en-US" dirty="0"/>
          </a:p>
        </p:txBody>
      </p:sp>
    </p:spTree>
    <p:extLst>
      <p:ext uri="{BB962C8B-B14F-4D97-AF65-F5344CB8AC3E}">
        <p14:creationId xmlns:p14="http://schemas.microsoft.com/office/powerpoint/2010/main" val="954804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A16B-AA74-4F9F-9368-70C461C36043}"/>
              </a:ext>
            </a:extLst>
          </p:cNvPr>
          <p:cNvSpPr>
            <a:spLocks noGrp="1"/>
          </p:cNvSpPr>
          <p:nvPr>
            <p:ph type="title"/>
          </p:nvPr>
        </p:nvSpPr>
        <p:spPr/>
        <p:txBody>
          <a:bodyPr/>
          <a:lstStyle/>
          <a:p>
            <a:r>
              <a:rPr lang="en-US" dirty="0"/>
              <a:t>It is Up to YOU!</a:t>
            </a:r>
          </a:p>
        </p:txBody>
      </p:sp>
      <p:sp>
        <p:nvSpPr>
          <p:cNvPr id="3" name="Content Placeholder 2">
            <a:extLst>
              <a:ext uri="{FF2B5EF4-FFF2-40B4-BE49-F238E27FC236}">
                <a16:creationId xmlns:a16="http://schemas.microsoft.com/office/drawing/2014/main" id="{C536B337-1C7B-4E98-A227-0065EA35B2B2}"/>
              </a:ext>
            </a:extLst>
          </p:cNvPr>
          <p:cNvSpPr>
            <a:spLocks noGrp="1"/>
          </p:cNvSpPr>
          <p:nvPr>
            <p:ph idx="1"/>
          </p:nvPr>
        </p:nvSpPr>
        <p:spPr/>
        <p:txBody>
          <a:bodyPr>
            <a:normAutofit/>
          </a:bodyPr>
          <a:lstStyle/>
          <a:p>
            <a:r>
              <a:rPr lang="en-US" dirty="0"/>
              <a:t>It is up to YOUR district to make sure that these companies are doing right by your kids.</a:t>
            </a:r>
          </a:p>
          <a:p>
            <a:r>
              <a:rPr lang="en-US" dirty="0"/>
              <a:t>Do not sign anything they give you until it has been read by an attorney!</a:t>
            </a:r>
          </a:p>
          <a:p>
            <a:r>
              <a:rPr lang="en-US" dirty="0"/>
              <a:t>Do not pay until they sign a contract!</a:t>
            </a:r>
          </a:p>
          <a:p>
            <a:r>
              <a:rPr lang="en-US" dirty="0"/>
              <a:t>Follow the law, but provide facts to the parents so they can make good choices too.  There are other virtual options!</a:t>
            </a:r>
          </a:p>
          <a:p>
            <a:r>
              <a:rPr lang="en-US" dirty="0"/>
              <a:t>Give DESE feedback on the quality of the courses.</a:t>
            </a:r>
          </a:p>
        </p:txBody>
      </p:sp>
    </p:spTree>
    <p:extLst>
      <p:ext uri="{BB962C8B-B14F-4D97-AF65-F5344CB8AC3E}">
        <p14:creationId xmlns:p14="http://schemas.microsoft.com/office/powerpoint/2010/main" val="3524882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7A32-D1D5-47BC-BFF7-546AC08B61B2}"/>
              </a:ext>
            </a:extLst>
          </p:cNvPr>
          <p:cNvSpPr>
            <a:spLocks noGrp="1"/>
          </p:cNvSpPr>
          <p:nvPr>
            <p:ph type="title"/>
          </p:nvPr>
        </p:nvSpPr>
        <p:spPr/>
        <p:txBody>
          <a:bodyPr/>
          <a:lstStyle/>
          <a:p>
            <a:r>
              <a:rPr lang="en-US" dirty="0"/>
              <a:t>It is Up to YOU!</a:t>
            </a:r>
          </a:p>
        </p:txBody>
      </p:sp>
      <p:sp>
        <p:nvSpPr>
          <p:cNvPr id="3" name="Content Placeholder 2">
            <a:extLst>
              <a:ext uri="{FF2B5EF4-FFF2-40B4-BE49-F238E27FC236}">
                <a16:creationId xmlns:a16="http://schemas.microsoft.com/office/drawing/2014/main" id="{7E4FBFF1-C172-4FBD-822D-0099DC0DA96C}"/>
              </a:ext>
            </a:extLst>
          </p:cNvPr>
          <p:cNvSpPr>
            <a:spLocks noGrp="1"/>
          </p:cNvSpPr>
          <p:nvPr>
            <p:ph idx="1"/>
          </p:nvPr>
        </p:nvSpPr>
        <p:spPr/>
        <p:txBody>
          <a:bodyPr>
            <a:normAutofit fontScale="92500" lnSpcReduction="20000"/>
          </a:bodyPr>
          <a:lstStyle/>
          <a:p>
            <a:pPr marL="0" indent="0">
              <a:buNone/>
            </a:pPr>
            <a:r>
              <a:rPr lang="en-US"/>
              <a:t>Contract should require</a:t>
            </a:r>
            <a:r>
              <a:rPr lang="en-US" dirty="0"/>
              <a:t>:</a:t>
            </a:r>
          </a:p>
          <a:p>
            <a:r>
              <a:rPr lang="en-US" dirty="0"/>
              <a:t>ADA accessible and special ed supports.</a:t>
            </a:r>
          </a:p>
          <a:p>
            <a:r>
              <a:rPr lang="en-US" dirty="0"/>
              <a:t>Only pay them monthly, not full amount up front.</a:t>
            </a:r>
          </a:p>
          <a:p>
            <a:r>
              <a:rPr lang="en-US" dirty="0"/>
              <a:t>FY 2020 tuition is capped at $892.50 for year-long course and $446.25 for semester.</a:t>
            </a:r>
          </a:p>
          <a:p>
            <a:r>
              <a:rPr lang="en-US" dirty="0"/>
              <a:t>Must use Missouri learning standards.</a:t>
            </a:r>
          </a:p>
          <a:p>
            <a:r>
              <a:rPr lang="en-US" dirty="0"/>
              <a:t>You can terminate enrollment if the course is “not meeting the educational needs of the student.”</a:t>
            </a:r>
          </a:p>
          <a:p>
            <a:r>
              <a:rPr lang="en-US" dirty="0"/>
              <a:t>Missouri certified teacher as instructor.</a:t>
            </a:r>
          </a:p>
          <a:p>
            <a:pPr lvl="1"/>
            <a:r>
              <a:rPr lang="en-US" dirty="0"/>
              <a:t>You cannot collect state aid otherwise!</a:t>
            </a:r>
          </a:p>
          <a:p>
            <a:endParaRPr lang="en-US" dirty="0"/>
          </a:p>
          <a:p>
            <a:endParaRPr lang="en-US" dirty="0"/>
          </a:p>
          <a:p>
            <a:endParaRPr lang="en-US" dirty="0"/>
          </a:p>
        </p:txBody>
      </p:sp>
    </p:spTree>
    <p:extLst>
      <p:ext uri="{BB962C8B-B14F-4D97-AF65-F5344CB8AC3E}">
        <p14:creationId xmlns:p14="http://schemas.microsoft.com/office/powerpoint/2010/main" val="3503646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AEC09-E05A-4DB7-8856-0C6540D1CF25}"/>
              </a:ext>
            </a:extLst>
          </p:cNvPr>
          <p:cNvPicPr>
            <a:picLocks noChangeAspect="1"/>
          </p:cNvPicPr>
          <p:nvPr/>
        </p:nvPicPr>
        <p:blipFill>
          <a:blip r:embed="rId2"/>
          <a:stretch>
            <a:fillRect/>
          </a:stretch>
        </p:blipFill>
        <p:spPr>
          <a:xfrm>
            <a:off x="-1881028" y="-803303"/>
            <a:ext cx="20212122" cy="11369318"/>
          </a:xfrm>
          <a:prstGeom prst="rect">
            <a:avLst/>
          </a:prstGeom>
        </p:spPr>
      </p:pic>
    </p:spTree>
    <p:extLst>
      <p:ext uri="{BB962C8B-B14F-4D97-AF65-F5344CB8AC3E}">
        <p14:creationId xmlns:p14="http://schemas.microsoft.com/office/powerpoint/2010/main" val="2455148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F3AB9-FB1D-4EF5-B945-461A9310D056}"/>
              </a:ext>
            </a:extLst>
          </p:cNvPr>
          <p:cNvPicPr>
            <a:picLocks noChangeAspect="1"/>
          </p:cNvPicPr>
          <p:nvPr/>
        </p:nvPicPr>
        <p:blipFill>
          <a:blip r:embed="rId2"/>
          <a:stretch>
            <a:fillRect/>
          </a:stretch>
        </p:blipFill>
        <p:spPr>
          <a:xfrm>
            <a:off x="-2628194" y="-3093578"/>
            <a:ext cx="18267755" cy="10275612"/>
          </a:xfrm>
          <a:prstGeom prst="rect">
            <a:avLst/>
          </a:prstGeom>
        </p:spPr>
      </p:pic>
    </p:spTree>
    <p:extLst>
      <p:ext uri="{BB962C8B-B14F-4D97-AF65-F5344CB8AC3E}">
        <p14:creationId xmlns:p14="http://schemas.microsoft.com/office/powerpoint/2010/main" val="1411100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EF7663-FCB2-4D54-8319-5F309E942BBA}"/>
              </a:ext>
            </a:extLst>
          </p:cNvPr>
          <p:cNvPicPr>
            <a:picLocks noChangeAspect="1"/>
          </p:cNvPicPr>
          <p:nvPr/>
        </p:nvPicPr>
        <p:blipFill>
          <a:blip r:embed="rId2"/>
          <a:stretch>
            <a:fillRect/>
          </a:stretch>
        </p:blipFill>
        <p:spPr>
          <a:xfrm>
            <a:off x="-2869076" y="-2281727"/>
            <a:ext cx="19565807" cy="11005767"/>
          </a:xfrm>
          <a:prstGeom prst="rect">
            <a:avLst/>
          </a:prstGeom>
        </p:spPr>
      </p:pic>
    </p:spTree>
    <p:extLst>
      <p:ext uri="{BB962C8B-B14F-4D97-AF65-F5344CB8AC3E}">
        <p14:creationId xmlns:p14="http://schemas.microsoft.com/office/powerpoint/2010/main" val="2547415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3B85-6774-4AE7-A404-E074E1583489}"/>
              </a:ext>
            </a:extLst>
          </p:cNvPr>
          <p:cNvSpPr>
            <a:spLocks noGrp="1"/>
          </p:cNvSpPr>
          <p:nvPr>
            <p:ph type="title"/>
          </p:nvPr>
        </p:nvSpPr>
        <p:spPr>
          <a:xfrm>
            <a:off x="609600" y="274638"/>
            <a:ext cx="10972800" cy="1176658"/>
          </a:xfrm>
        </p:spPr>
        <p:txBody>
          <a:bodyPr>
            <a:normAutofit/>
          </a:bodyPr>
          <a:lstStyle/>
          <a:p>
            <a:r>
              <a:rPr lang="en-US" b="1" dirty="0"/>
              <a:t>Courage2Report Missouri</a:t>
            </a:r>
            <a:endParaRPr lang="en-US" dirty="0"/>
          </a:p>
        </p:txBody>
      </p:sp>
      <p:sp>
        <p:nvSpPr>
          <p:cNvPr id="3" name="Content Placeholder 2">
            <a:extLst>
              <a:ext uri="{FF2B5EF4-FFF2-40B4-BE49-F238E27FC236}">
                <a16:creationId xmlns:a16="http://schemas.microsoft.com/office/drawing/2014/main" id="{2366695B-B80A-4168-9905-228D80861F62}"/>
              </a:ext>
            </a:extLst>
          </p:cNvPr>
          <p:cNvSpPr>
            <a:spLocks noGrp="1"/>
          </p:cNvSpPr>
          <p:nvPr>
            <p:ph idx="1"/>
          </p:nvPr>
        </p:nvSpPr>
        <p:spPr>
          <a:xfrm>
            <a:off x="609600" y="1845578"/>
            <a:ext cx="10972800" cy="4280586"/>
          </a:xfrm>
        </p:spPr>
        <p:txBody>
          <a:bodyPr>
            <a:normAutofit/>
          </a:bodyPr>
          <a:lstStyle/>
          <a:p>
            <a:r>
              <a:rPr lang="en-US" dirty="0"/>
              <a:t>School violence hotline for all Missouri schools</a:t>
            </a:r>
          </a:p>
          <a:p>
            <a:r>
              <a:rPr lang="en-US" dirty="0"/>
              <a:t>1-866-748-7047, toll-free</a:t>
            </a:r>
          </a:p>
          <a:p>
            <a:r>
              <a:rPr lang="en-US" dirty="0"/>
              <a:t>Online reporting</a:t>
            </a:r>
          </a:p>
          <a:p>
            <a:r>
              <a:rPr lang="en-US" dirty="0"/>
              <a:t>Mobile app</a:t>
            </a:r>
          </a:p>
          <a:p>
            <a:r>
              <a:rPr lang="en-US" dirty="0"/>
              <a:t>Staffed 24 x 7</a:t>
            </a:r>
          </a:p>
          <a:p>
            <a:r>
              <a:rPr lang="en-US" dirty="0"/>
              <a:t>Submitted tips are assessed for threat-level</a:t>
            </a:r>
          </a:p>
          <a:p>
            <a:r>
              <a:rPr lang="en-US" dirty="0"/>
              <a:t>Provided to school building contacts and law enforcement</a:t>
            </a:r>
          </a:p>
          <a:p>
            <a:endParaRPr lang="en-US" dirty="0"/>
          </a:p>
          <a:p>
            <a:endParaRPr lang="en-US" dirty="0"/>
          </a:p>
        </p:txBody>
      </p:sp>
    </p:spTree>
    <p:extLst>
      <p:ext uri="{BB962C8B-B14F-4D97-AF65-F5344CB8AC3E}">
        <p14:creationId xmlns:p14="http://schemas.microsoft.com/office/powerpoint/2010/main" val="4244343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93D7-C0E1-4771-A052-2E07F746463E}"/>
              </a:ext>
            </a:extLst>
          </p:cNvPr>
          <p:cNvSpPr>
            <a:spLocks noGrp="1"/>
          </p:cNvSpPr>
          <p:nvPr>
            <p:ph type="title"/>
          </p:nvPr>
        </p:nvSpPr>
        <p:spPr/>
        <p:txBody>
          <a:bodyPr>
            <a:normAutofit fontScale="90000"/>
          </a:bodyPr>
          <a:lstStyle/>
          <a:p>
            <a:r>
              <a:rPr lang="en-US" i="1" dirty="0"/>
              <a:t>Have the courage to report and make a difference!</a:t>
            </a:r>
            <a:br>
              <a:rPr lang="en-US" i="1" dirty="0"/>
            </a:br>
            <a:r>
              <a:rPr lang="en-US" b="1" dirty="0"/>
              <a:t>1-866-748-7047</a:t>
            </a:r>
          </a:p>
        </p:txBody>
      </p:sp>
      <p:pic>
        <p:nvPicPr>
          <p:cNvPr id="4" name="Content Placeholder 3">
            <a:extLst>
              <a:ext uri="{FF2B5EF4-FFF2-40B4-BE49-F238E27FC236}">
                <a16:creationId xmlns:a16="http://schemas.microsoft.com/office/drawing/2014/main" id="{2FF6A177-DAA8-46E0-881F-6DF6FEF7E63A}"/>
              </a:ext>
            </a:extLst>
          </p:cNvPr>
          <p:cNvPicPr>
            <a:picLocks noGrp="1" noChangeAspect="1"/>
          </p:cNvPicPr>
          <p:nvPr>
            <p:ph idx="1"/>
          </p:nvPr>
        </p:nvPicPr>
        <p:blipFill>
          <a:blip r:embed="rId2"/>
          <a:stretch>
            <a:fillRect/>
          </a:stretch>
        </p:blipFill>
        <p:spPr>
          <a:xfrm>
            <a:off x="3834004" y="1600200"/>
            <a:ext cx="4523991" cy="4525963"/>
          </a:xfrm>
          <a:prstGeom prst="rect">
            <a:avLst/>
          </a:prstGeom>
        </p:spPr>
      </p:pic>
    </p:spTree>
    <p:extLst>
      <p:ext uri="{BB962C8B-B14F-4D97-AF65-F5344CB8AC3E}">
        <p14:creationId xmlns:p14="http://schemas.microsoft.com/office/powerpoint/2010/main" val="385390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Board Training:  §162.203</a:t>
            </a:r>
          </a:p>
        </p:txBody>
      </p:sp>
      <p:sp>
        <p:nvSpPr>
          <p:cNvPr id="3" name="Content Placeholder 2"/>
          <p:cNvSpPr>
            <a:spLocks noGrp="1"/>
          </p:cNvSpPr>
          <p:nvPr>
            <p:ph idx="1"/>
          </p:nvPr>
        </p:nvSpPr>
        <p:spPr/>
        <p:txBody>
          <a:bodyPr>
            <a:normAutofit/>
          </a:bodyPr>
          <a:lstStyle/>
          <a:p>
            <a:r>
              <a:rPr lang="en-US" dirty="0"/>
              <a:t>New school board members must receive an additional 2.5 hours of training the first year of service on identifying signs of sexual abuse in children and potentially abusive relationships between children and adults.  </a:t>
            </a:r>
          </a:p>
          <a:p>
            <a:r>
              <a:rPr lang="en-US" dirty="0"/>
              <a:t>All Board members must also complete one hour of refresher training for every additional year they are in office on preventing sexual abuse of children.</a:t>
            </a:r>
          </a:p>
          <a:p>
            <a:pPr marL="0" indent="0">
              <a:buNone/>
            </a:pPr>
            <a:endParaRPr lang="en-US" dirty="0"/>
          </a:p>
          <a:p>
            <a:endParaRPr lang="en-US" dirty="0"/>
          </a:p>
        </p:txBody>
      </p:sp>
    </p:spTree>
    <p:extLst>
      <p:ext uri="{BB962C8B-B14F-4D97-AF65-F5344CB8AC3E}">
        <p14:creationId xmlns:p14="http://schemas.microsoft.com/office/powerpoint/2010/main" val="286450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Student Training:  §170.045</a:t>
            </a:r>
          </a:p>
        </p:txBody>
      </p:sp>
      <p:sp>
        <p:nvSpPr>
          <p:cNvPr id="3" name="Content Placeholder 2"/>
          <p:cNvSpPr>
            <a:spLocks noGrp="1"/>
          </p:cNvSpPr>
          <p:nvPr>
            <p:ph idx="1"/>
          </p:nvPr>
        </p:nvSpPr>
        <p:spPr/>
        <p:txBody>
          <a:bodyPr>
            <a:normAutofit lnSpcReduction="10000"/>
          </a:bodyPr>
          <a:lstStyle/>
          <a:p>
            <a:r>
              <a:rPr lang="en-US" dirty="0"/>
              <a:t>Beginning in the 2020-21 school year, school districts must provide trauma-informed, developmentally appropriate training regarding sexual abuse to students in all grades, 6-12.</a:t>
            </a:r>
          </a:p>
          <a:p>
            <a:pPr lvl="1"/>
            <a:r>
              <a:rPr lang="en-US" dirty="0"/>
              <a:t>Recognize abuse</a:t>
            </a:r>
          </a:p>
          <a:p>
            <a:pPr lvl="1"/>
            <a:r>
              <a:rPr lang="en-US" dirty="0"/>
              <a:t>How to report</a:t>
            </a:r>
          </a:p>
          <a:p>
            <a:pPr lvl="1"/>
            <a:r>
              <a:rPr lang="en-US" dirty="0"/>
              <a:t>How to ask for help</a:t>
            </a:r>
          </a:p>
          <a:p>
            <a:pPr lvl="1"/>
            <a:r>
              <a:rPr lang="en-US" dirty="0"/>
              <a:t>Resources for students impacted  </a:t>
            </a:r>
          </a:p>
          <a:p>
            <a:r>
              <a:rPr lang="en-US" dirty="0"/>
              <a:t>Must notify parents or guardians of the content of the instruction and allow them to opt the student out.   </a:t>
            </a:r>
          </a:p>
        </p:txBody>
      </p:sp>
    </p:spTree>
    <p:extLst>
      <p:ext uri="{BB962C8B-B14F-4D97-AF65-F5344CB8AC3E}">
        <p14:creationId xmlns:p14="http://schemas.microsoft.com/office/powerpoint/2010/main" val="415946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Screening Employees/Sexual Misconduct:  </a:t>
            </a:r>
            <a:br>
              <a:rPr lang="en-US" dirty="0"/>
            </a:br>
            <a:r>
              <a:rPr lang="en-US" dirty="0"/>
              <a:t>§162.068</a:t>
            </a:r>
          </a:p>
        </p:txBody>
      </p:sp>
      <p:sp>
        <p:nvSpPr>
          <p:cNvPr id="3" name="Content Placeholder 2"/>
          <p:cNvSpPr>
            <a:spLocks noGrp="1"/>
          </p:cNvSpPr>
          <p:nvPr>
            <p:ph idx="1"/>
          </p:nvPr>
        </p:nvSpPr>
        <p:spPr/>
        <p:txBody>
          <a:bodyPr>
            <a:normAutofit lnSpcReduction="10000"/>
          </a:bodyPr>
          <a:lstStyle/>
          <a:p>
            <a:r>
              <a:rPr lang="en-US" dirty="0"/>
              <a:t>Before offering employment to a </a:t>
            </a:r>
            <a:r>
              <a:rPr lang="en-US" u="sng" dirty="0"/>
              <a:t>teacher</a:t>
            </a:r>
            <a:r>
              <a:rPr lang="en-US" dirty="0"/>
              <a:t>, districts and charter schools must contact DESE for a list of districts or charter schools for which an applicant previously worked.  </a:t>
            </a:r>
          </a:p>
          <a:p>
            <a:r>
              <a:rPr lang="en-US" dirty="0"/>
              <a:t>Districts are required to contact the </a:t>
            </a:r>
            <a:r>
              <a:rPr lang="en-US" u="sng" dirty="0"/>
              <a:t>most recent</a:t>
            </a:r>
            <a:r>
              <a:rPr lang="en-US" dirty="0"/>
              <a:t> school district or charter school for references, including information on if they left due to sexual misconduct.</a:t>
            </a:r>
          </a:p>
          <a:p>
            <a:pPr lvl="1"/>
            <a:r>
              <a:rPr lang="en-US" dirty="0"/>
              <a:t>Should do for all employees!</a:t>
            </a:r>
          </a:p>
          <a:p>
            <a:r>
              <a:rPr lang="en-US" dirty="0"/>
              <a:t>Tip:  Ask for person at district designated to give the official reference on behalf of the district.</a:t>
            </a:r>
          </a:p>
        </p:txBody>
      </p:sp>
    </p:spTree>
    <p:extLst>
      <p:ext uri="{BB962C8B-B14F-4D97-AF65-F5344CB8AC3E}">
        <p14:creationId xmlns:p14="http://schemas.microsoft.com/office/powerpoint/2010/main" val="226745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F7F8-5379-46F3-85DE-78AD7A000E61}"/>
              </a:ext>
            </a:extLst>
          </p:cNvPr>
          <p:cNvSpPr>
            <a:spLocks noGrp="1"/>
          </p:cNvSpPr>
          <p:nvPr>
            <p:ph type="title"/>
          </p:nvPr>
        </p:nvSpPr>
        <p:spPr/>
        <p:txBody>
          <a:bodyPr/>
          <a:lstStyle/>
          <a:p>
            <a:r>
              <a:rPr lang="en-US" dirty="0"/>
              <a:t>Most Important Reference Question</a:t>
            </a:r>
          </a:p>
        </p:txBody>
      </p:sp>
      <p:sp>
        <p:nvSpPr>
          <p:cNvPr id="3" name="Content Placeholder 2">
            <a:extLst>
              <a:ext uri="{FF2B5EF4-FFF2-40B4-BE49-F238E27FC236}">
                <a16:creationId xmlns:a16="http://schemas.microsoft.com/office/drawing/2014/main" id="{8E9CBBF1-6746-4643-8CEE-15F1E6D9304A}"/>
              </a:ext>
            </a:extLst>
          </p:cNvPr>
          <p:cNvSpPr>
            <a:spLocks noGrp="1"/>
          </p:cNvSpPr>
          <p:nvPr>
            <p:ph idx="1"/>
          </p:nvPr>
        </p:nvSpPr>
        <p:spPr/>
        <p:txBody>
          <a:bodyPr/>
          <a:lstStyle/>
          <a:p>
            <a:pPr marL="0" indent="0">
              <a:buNone/>
            </a:pPr>
            <a:endParaRPr lang="en-US" dirty="0"/>
          </a:p>
          <a:p>
            <a:pPr marL="0" indent="0" algn="ctr">
              <a:buNone/>
            </a:pPr>
            <a:r>
              <a:rPr lang="en-US" sz="4000" dirty="0"/>
              <a:t>If given a choice, </a:t>
            </a:r>
          </a:p>
          <a:p>
            <a:pPr marL="0" indent="0" algn="ctr">
              <a:buNone/>
            </a:pPr>
            <a:r>
              <a:rPr lang="en-US" sz="4000" dirty="0"/>
              <a:t>would the district/employer</a:t>
            </a:r>
          </a:p>
          <a:p>
            <a:pPr marL="0" indent="0" algn="ctr">
              <a:buNone/>
            </a:pPr>
            <a:r>
              <a:rPr lang="en-US" sz="4000" dirty="0"/>
              <a:t> hire this person again?</a:t>
            </a:r>
          </a:p>
        </p:txBody>
      </p:sp>
    </p:spTree>
    <p:extLst>
      <p:ext uri="{BB962C8B-B14F-4D97-AF65-F5344CB8AC3E}">
        <p14:creationId xmlns:p14="http://schemas.microsoft.com/office/powerpoint/2010/main" val="27289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C4ED-467A-4D1F-AD43-8C7DD9FFD65F}"/>
              </a:ext>
            </a:extLst>
          </p:cNvPr>
          <p:cNvSpPr>
            <a:spLocks noGrp="1"/>
          </p:cNvSpPr>
          <p:nvPr>
            <p:ph type="title"/>
          </p:nvPr>
        </p:nvSpPr>
        <p:spPr/>
        <p:txBody>
          <a:bodyPr/>
          <a:lstStyle/>
          <a:p>
            <a:r>
              <a:rPr lang="en-US" dirty="0"/>
              <a:t>Sharing Sexual Misconduct:  §162.068</a:t>
            </a:r>
          </a:p>
        </p:txBody>
      </p:sp>
      <p:sp>
        <p:nvSpPr>
          <p:cNvPr id="3" name="Content Placeholder 2">
            <a:extLst>
              <a:ext uri="{FF2B5EF4-FFF2-40B4-BE49-F238E27FC236}">
                <a16:creationId xmlns:a16="http://schemas.microsoft.com/office/drawing/2014/main" id="{C804D7BD-220B-48A6-99D7-B1A1F2B649D6}"/>
              </a:ext>
            </a:extLst>
          </p:cNvPr>
          <p:cNvSpPr>
            <a:spLocks noGrp="1"/>
          </p:cNvSpPr>
          <p:nvPr>
            <p:ph idx="1"/>
          </p:nvPr>
        </p:nvSpPr>
        <p:spPr/>
        <p:txBody>
          <a:bodyPr>
            <a:normAutofit/>
          </a:bodyPr>
          <a:lstStyle/>
          <a:p>
            <a:r>
              <a:rPr lang="en-US" dirty="0"/>
              <a:t>If employee leaves due to </a:t>
            </a:r>
            <a:r>
              <a:rPr lang="en-US" b="1" u="sng" dirty="0"/>
              <a:t>crime</a:t>
            </a:r>
            <a:r>
              <a:rPr lang="en-US" dirty="0"/>
              <a:t> of “sexual misconduct” under §566.083, </a:t>
            </a:r>
            <a:r>
              <a:rPr lang="en-US" dirty="0" err="1"/>
              <a:t>RSMo</a:t>
            </a:r>
            <a:r>
              <a:rPr lang="en-US" dirty="0"/>
              <a:t>. with a student, the district’s designated person must share when asked for a reference.</a:t>
            </a:r>
          </a:p>
          <a:p>
            <a:r>
              <a:rPr lang="en-US" dirty="0"/>
              <a:t>If violation of a </a:t>
            </a:r>
            <a:r>
              <a:rPr lang="en-US" b="1" u="sng" dirty="0"/>
              <a:t>Board policy</a:t>
            </a:r>
            <a:r>
              <a:rPr lang="en-US" dirty="0"/>
              <a:t> “related to sexual misconduct,” the district’s designee must share after a contested case hearing before the Board.</a:t>
            </a:r>
          </a:p>
          <a:p>
            <a:r>
              <a:rPr lang="en-US" dirty="0"/>
              <a:t>Problem:  More restrictive than previous law!</a:t>
            </a:r>
          </a:p>
        </p:txBody>
      </p:sp>
    </p:spTree>
    <p:extLst>
      <p:ext uri="{BB962C8B-B14F-4D97-AF65-F5344CB8AC3E}">
        <p14:creationId xmlns:p14="http://schemas.microsoft.com/office/powerpoint/2010/main" val="373148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Employees and Child Abuse:  §210.110</a:t>
            </a:r>
          </a:p>
        </p:txBody>
      </p:sp>
      <p:sp>
        <p:nvSpPr>
          <p:cNvPr id="3" name="Content Placeholder 2"/>
          <p:cNvSpPr>
            <a:spLocks noGrp="1"/>
          </p:cNvSpPr>
          <p:nvPr>
            <p:ph idx="1"/>
          </p:nvPr>
        </p:nvSpPr>
        <p:spPr/>
        <p:txBody>
          <a:bodyPr>
            <a:normAutofit/>
          </a:bodyPr>
          <a:lstStyle/>
          <a:p>
            <a:r>
              <a:rPr lang="en-US" dirty="0"/>
              <a:t>Expands the definition of person responsible for the “care, custody, and control” of a child under the child abuse and neglect laws.  </a:t>
            </a:r>
          </a:p>
          <a:p>
            <a:r>
              <a:rPr lang="en-US" dirty="0"/>
              <a:t>Now explicitly includes school personnel, contractors and volunteers if the relationship with a child was established through the school or school-related activities, “even if the alleged abuse or neglect occurred outside of school hours or off school grounds.”</a:t>
            </a:r>
          </a:p>
          <a:p>
            <a:endParaRPr lang="en-US" dirty="0"/>
          </a:p>
          <a:p>
            <a:endParaRPr lang="en-US" dirty="0"/>
          </a:p>
        </p:txBody>
      </p:sp>
    </p:spTree>
    <p:extLst>
      <p:ext uri="{BB962C8B-B14F-4D97-AF65-F5344CB8AC3E}">
        <p14:creationId xmlns:p14="http://schemas.microsoft.com/office/powerpoint/2010/main" val="509073966"/>
      </p:ext>
    </p:extLst>
  </p:cSld>
  <p:clrMapOvr>
    <a:masterClrMapping/>
  </p:clrMapOvr>
</p:sld>
</file>

<file path=ppt/theme/theme1.xml><?xml version="1.0" encoding="utf-8"?>
<a:theme xmlns:a="http://schemas.openxmlformats.org/drawingml/2006/main" name="MSBA Powerpoint Template 2018-2">
  <a:themeElements>
    <a:clrScheme name="Custom 1">
      <a:dk1>
        <a:sysClr val="windowText" lastClr="000000"/>
      </a:dk1>
      <a:lt1>
        <a:srgbClr val="EDEDEC"/>
      </a:lt1>
      <a:dk2>
        <a:srgbClr val="505150"/>
      </a:dk2>
      <a:lt2>
        <a:srgbClr val="D3D2C8"/>
      </a:lt2>
      <a:accent1>
        <a:srgbClr val="8C0E1C"/>
      </a:accent1>
      <a:accent2>
        <a:srgbClr val="13103A"/>
      </a:accent2>
      <a:accent3>
        <a:srgbClr val="73C0B9"/>
      </a:accent3>
      <a:accent4>
        <a:srgbClr val="A2912F"/>
      </a:accent4>
      <a:accent5>
        <a:srgbClr val="EEA337"/>
      </a:accent5>
      <a:accent6>
        <a:srgbClr val="E06A22"/>
      </a:accent6>
      <a:hlink>
        <a:srgbClr val="007982"/>
      </a:hlink>
      <a:folHlink>
        <a:srgbClr val="110E36"/>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MSBA Powerpoint Template-2 (2)</Template>
  <TotalTime>1037</TotalTime>
  <Words>2117</Words>
  <Application>Microsoft Office PowerPoint</Application>
  <PresentationFormat>Widescreen</PresentationFormat>
  <Paragraphs>183</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MSBA Powerpoint Template 2018-2</vt:lpstr>
      <vt:lpstr>2019 Legal Update  for Special Education Administrators</vt:lpstr>
      <vt:lpstr>House Bill 604 (2019)</vt:lpstr>
      <vt:lpstr>School Start Date:  §171.031</vt:lpstr>
      <vt:lpstr>More Board Training:  §162.203</vt:lpstr>
      <vt:lpstr>More Student Training:  §170.045</vt:lpstr>
      <vt:lpstr>Screening Employees/Sexual Misconduct:   §162.068</vt:lpstr>
      <vt:lpstr>Most Important Reference Question</vt:lpstr>
      <vt:lpstr>Sharing Sexual Misconduct:  §162.068</vt:lpstr>
      <vt:lpstr>Employees and Child Abuse:  §210.110</vt:lpstr>
      <vt:lpstr>Volunteers and Background Checks:   §168.133</vt:lpstr>
      <vt:lpstr>2019 Legislative Message</vt:lpstr>
      <vt:lpstr>Avoiding Make-Up Days:  §171.033</vt:lpstr>
      <vt:lpstr>A+ Scholarship: §160.545</vt:lpstr>
      <vt:lpstr>Teacher Externships:  §160.025</vt:lpstr>
      <vt:lpstr>Bidding Construction:  §177.086</vt:lpstr>
      <vt:lpstr>School Turnaround Expert:  §161.1080 - .1130   Who Is Making Money?</vt:lpstr>
      <vt:lpstr>Elementary Pilot Programs:  §§170.020, 170.086</vt:lpstr>
      <vt:lpstr>Social and Emotional Health Surveys</vt:lpstr>
      <vt:lpstr>PPRA Applies If Asking About . . . </vt:lpstr>
      <vt:lpstr>Religion:  §160.2500</vt:lpstr>
      <vt:lpstr>Early Childhood and State Aid: §163.018</vt:lpstr>
      <vt:lpstr>Military Student Remote Enrollment:   Senate Bill 306</vt:lpstr>
      <vt:lpstr>CBD and Students</vt:lpstr>
      <vt:lpstr>Medical Marijuana in Schools</vt:lpstr>
      <vt:lpstr>PII and Expenditures:  §160.066</vt:lpstr>
      <vt:lpstr>MO Course Access Program (MOCAP):  §161.670</vt:lpstr>
      <vt:lpstr>MOCAP and Special Education</vt:lpstr>
      <vt:lpstr>PowerPoint Presentation</vt:lpstr>
      <vt:lpstr>Fulton Lawsuit</vt:lpstr>
      <vt:lpstr>DESE Assurances to be a MOCAP Vendor</vt:lpstr>
      <vt:lpstr>PowerPoint Presentation</vt:lpstr>
      <vt:lpstr>PowerPoint Presentation</vt:lpstr>
      <vt:lpstr>It is Up to YOU!</vt:lpstr>
      <vt:lpstr>It is Up to YOU!</vt:lpstr>
      <vt:lpstr>PowerPoint Presentation</vt:lpstr>
      <vt:lpstr>PowerPoint Presentation</vt:lpstr>
      <vt:lpstr>PowerPoint Presentation</vt:lpstr>
      <vt:lpstr>Courage2Report Missouri</vt:lpstr>
      <vt:lpstr>Have the courage to report and make a difference! 1-866-748-7047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Legal Update</dc:title>
  <dc:creator>Goldammer, Susan</dc:creator>
  <cp:lastModifiedBy>Debbi Magnifico</cp:lastModifiedBy>
  <cp:revision>69</cp:revision>
  <dcterms:created xsi:type="dcterms:W3CDTF">2019-08-30T23:13:31Z</dcterms:created>
  <dcterms:modified xsi:type="dcterms:W3CDTF">2019-09-07T19:32:50Z</dcterms:modified>
</cp:coreProperties>
</file>