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31"/>
  </p:notesMasterIdLst>
  <p:handoutMasterIdLst>
    <p:handoutMasterId r:id="rId132"/>
  </p:handoutMasterIdLst>
  <p:sldIdLst>
    <p:sldId id="256" r:id="rId2"/>
    <p:sldId id="1039" r:id="rId3"/>
    <p:sldId id="1923" r:id="rId4"/>
    <p:sldId id="1278" r:id="rId5"/>
    <p:sldId id="1310" r:id="rId6"/>
    <p:sldId id="719" r:id="rId7"/>
    <p:sldId id="1035" r:id="rId8"/>
    <p:sldId id="320" r:id="rId9"/>
    <p:sldId id="1037" r:id="rId10"/>
    <p:sldId id="303" r:id="rId11"/>
    <p:sldId id="304" r:id="rId12"/>
    <p:sldId id="1637" r:id="rId13"/>
    <p:sldId id="1038" r:id="rId14"/>
    <p:sldId id="305" r:id="rId15"/>
    <p:sldId id="306" r:id="rId16"/>
    <p:sldId id="1919" r:id="rId17"/>
    <p:sldId id="1918" r:id="rId18"/>
    <p:sldId id="307" r:id="rId19"/>
    <p:sldId id="1280" r:id="rId20"/>
    <p:sldId id="1043" r:id="rId21"/>
    <p:sldId id="310" r:id="rId22"/>
    <p:sldId id="564" r:id="rId23"/>
    <p:sldId id="311" r:id="rId24"/>
    <p:sldId id="423" r:id="rId25"/>
    <p:sldId id="402" r:id="rId26"/>
    <p:sldId id="1162" r:id="rId27"/>
    <p:sldId id="1161" r:id="rId28"/>
    <p:sldId id="1163" r:id="rId29"/>
    <p:sldId id="1419" r:id="rId30"/>
    <p:sldId id="1421" r:id="rId31"/>
    <p:sldId id="312" r:id="rId32"/>
    <p:sldId id="544" r:id="rId33"/>
    <p:sldId id="1332" r:id="rId34"/>
    <p:sldId id="313" r:id="rId35"/>
    <p:sldId id="454" r:id="rId36"/>
    <p:sldId id="1901" r:id="rId37"/>
    <p:sldId id="2009" r:id="rId38"/>
    <p:sldId id="2008" r:id="rId39"/>
    <p:sldId id="1231" r:id="rId40"/>
    <p:sldId id="2014" r:id="rId41"/>
    <p:sldId id="1656" r:id="rId42"/>
    <p:sldId id="2004" r:id="rId43"/>
    <p:sldId id="2015" r:id="rId44"/>
    <p:sldId id="1456" r:id="rId45"/>
    <p:sldId id="1273" r:id="rId46"/>
    <p:sldId id="1274" r:id="rId47"/>
    <p:sldId id="1229" r:id="rId48"/>
    <p:sldId id="1400" r:id="rId49"/>
    <p:sldId id="1459" r:id="rId50"/>
    <p:sldId id="1657" r:id="rId51"/>
    <p:sldId id="2017" r:id="rId52"/>
    <p:sldId id="2016" r:id="rId53"/>
    <p:sldId id="1905" r:id="rId54"/>
    <p:sldId id="1927" r:id="rId55"/>
    <p:sldId id="1629" r:id="rId56"/>
    <p:sldId id="1630" r:id="rId57"/>
    <p:sldId id="1203" r:id="rId58"/>
    <p:sldId id="1243" r:id="rId59"/>
    <p:sldId id="1489" r:id="rId60"/>
    <p:sldId id="1242" r:id="rId61"/>
    <p:sldId id="1244" r:id="rId62"/>
    <p:sldId id="1467" r:id="rId63"/>
    <p:sldId id="1245" r:id="rId64"/>
    <p:sldId id="2075" r:id="rId65"/>
    <p:sldId id="2072" r:id="rId66"/>
    <p:sldId id="1525" r:id="rId67"/>
    <p:sldId id="1634" r:id="rId68"/>
    <p:sldId id="1669" r:id="rId69"/>
    <p:sldId id="1671" r:id="rId70"/>
    <p:sldId id="2076" r:id="rId71"/>
    <p:sldId id="1446" r:id="rId72"/>
    <p:sldId id="1491" r:id="rId73"/>
    <p:sldId id="1336" r:id="rId74"/>
    <p:sldId id="2073" r:id="rId75"/>
    <p:sldId id="1492" r:id="rId76"/>
    <p:sldId id="1318" r:id="rId77"/>
    <p:sldId id="1320" r:id="rId78"/>
    <p:sldId id="1315" r:id="rId79"/>
    <p:sldId id="2038" r:id="rId80"/>
    <p:sldId id="2039" r:id="rId81"/>
    <p:sldId id="2040" r:id="rId82"/>
    <p:sldId id="2041" r:id="rId83"/>
    <p:sldId id="2051" r:id="rId84"/>
    <p:sldId id="1447" r:id="rId85"/>
    <p:sldId id="1493" r:id="rId86"/>
    <p:sldId id="1362" r:id="rId87"/>
    <p:sldId id="2077" r:id="rId88"/>
    <p:sldId id="1495" r:id="rId89"/>
    <p:sldId id="1250" r:id="rId90"/>
    <p:sldId id="1204" r:id="rId91"/>
    <p:sldId id="1205" r:id="rId92"/>
    <p:sldId id="1207" r:id="rId93"/>
    <p:sldId id="1208" r:id="rId94"/>
    <p:sldId id="2019" r:id="rId95"/>
    <p:sldId id="2020" r:id="rId96"/>
    <p:sldId id="2021" r:id="rId97"/>
    <p:sldId id="1330" r:id="rId98"/>
    <p:sldId id="1209" r:id="rId99"/>
    <p:sldId id="1210" r:id="rId100"/>
    <p:sldId id="1211" r:id="rId101"/>
    <p:sldId id="2035" r:id="rId102"/>
    <p:sldId id="1214" r:id="rId103"/>
    <p:sldId id="1215" r:id="rId104"/>
    <p:sldId id="1428" r:id="rId105"/>
    <p:sldId id="1430" r:id="rId106"/>
    <p:sldId id="1665" r:id="rId107"/>
    <p:sldId id="1664" r:id="rId108"/>
    <p:sldId id="2074" r:id="rId109"/>
    <p:sldId id="2029" r:id="rId110"/>
    <p:sldId id="1340" r:id="rId111"/>
    <p:sldId id="1341" r:id="rId112"/>
    <p:sldId id="1342" r:id="rId113"/>
    <p:sldId id="1343" r:id="rId114"/>
    <p:sldId id="1344" r:id="rId115"/>
    <p:sldId id="1457" r:id="rId116"/>
    <p:sldId id="1348" r:id="rId117"/>
    <p:sldId id="1433" r:id="rId118"/>
    <p:sldId id="1435" r:id="rId119"/>
    <p:sldId id="1434" r:id="rId120"/>
    <p:sldId id="1431" r:id="rId121"/>
    <p:sldId id="1351" r:id="rId122"/>
    <p:sldId id="1352" r:id="rId123"/>
    <p:sldId id="1353" r:id="rId124"/>
    <p:sldId id="1354" r:id="rId125"/>
    <p:sldId id="1355" r:id="rId126"/>
    <p:sldId id="1627" r:id="rId127"/>
    <p:sldId id="2054" r:id="rId128"/>
    <p:sldId id="1989" r:id="rId129"/>
    <p:sldId id="1610" r:id="rId130"/>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48"/>
    <a:srgbClr val="FFCC00"/>
    <a:srgbClr val="000000"/>
    <a:srgbClr val="000066"/>
    <a:srgbClr val="0056AC"/>
    <a:srgbClr val="003399"/>
    <a:srgbClr val="000099"/>
    <a:srgbClr val="0000FF"/>
    <a:srgbClr val="F7F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71" autoAdjust="0"/>
  </p:normalViewPr>
  <p:slideViewPr>
    <p:cSldViewPr>
      <p:cViewPr varScale="1">
        <p:scale>
          <a:sx n="76" d="100"/>
          <a:sy n="76" d="100"/>
        </p:scale>
        <p:origin x="1440" y="5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55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29C1830-7A91-4BA1-B2BC-09EBBFCBAC5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5539" name="Rectangle 3">
            <a:extLst>
              <a:ext uri="{FF2B5EF4-FFF2-40B4-BE49-F238E27FC236}">
                <a16:creationId xmlns:a16="http://schemas.microsoft.com/office/drawing/2014/main" id="{31D78461-3632-4EA3-BF3E-B98E21376F70}"/>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5540" name="Rectangle 4">
            <a:extLst>
              <a:ext uri="{FF2B5EF4-FFF2-40B4-BE49-F238E27FC236}">
                <a16:creationId xmlns:a16="http://schemas.microsoft.com/office/drawing/2014/main" id="{91289105-F4F0-4F08-8530-C85CE7608BEB}"/>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5541" name="Rectangle 5">
            <a:extLst>
              <a:ext uri="{FF2B5EF4-FFF2-40B4-BE49-F238E27FC236}">
                <a16:creationId xmlns:a16="http://schemas.microsoft.com/office/drawing/2014/main" id="{0936CE75-4AC1-4743-BBED-5B54B14F3547}"/>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5FC462B-F76E-4E42-9C56-EE66AC337C7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8930" name="Rectangle 2">
            <a:extLst>
              <a:ext uri="{FF2B5EF4-FFF2-40B4-BE49-F238E27FC236}">
                <a16:creationId xmlns:a16="http://schemas.microsoft.com/office/drawing/2014/main" id="{F4E919E3-E139-49AB-89EF-7BE41760CD2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08931" name="Rectangle 3">
            <a:extLst>
              <a:ext uri="{FF2B5EF4-FFF2-40B4-BE49-F238E27FC236}">
                <a16:creationId xmlns:a16="http://schemas.microsoft.com/office/drawing/2014/main" id="{ADB640DD-4931-4CDD-8935-12E3FBECD82A}"/>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148" name="Rectangle 4">
            <a:extLst>
              <a:ext uri="{FF2B5EF4-FFF2-40B4-BE49-F238E27FC236}">
                <a16:creationId xmlns:a16="http://schemas.microsoft.com/office/drawing/2014/main" id="{A81D4FB1-A131-47D2-B7E2-9F9A237FEE1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8933" name="Rectangle 5">
            <a:extLst>
              <a:ext uri="{FF2B5EF4-FFF2-40B4-BE49-F238E27FC236}">
                <a16:creationId xmlns:a16="http://schemas.microsoft.com/office/drawing/2014/main" id="{D116C4CF-A95D-44E1-A996-CB3EF99D8C71}"/>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8934" name="Rectangle 6">
            <a:extLst>
              <a:ext uri="{FF2B5EF4-FFF2-40B4-BE49-F238E27FC236}">
                <a16:creationId xmlns:a16="http://schemas.microsoft.com/office/drawing/2014/main" id="{5056DA94-73BA-40A3-8278-7D51E5CAA9E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08935" name="Rectangle 7">
            <a:extLst>
              <a:ext uri="{FF2B5EF4-FFF2-40B4-BE49-F238E27FC236}">
                <a16:creationId xmlns:a16="http://schemas.microsoft.com/office/drawing/2014/main" id="{1434D197-541A-4564-8D60-4C14952C433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A14C9B2-6E0B-4F80-BAB6-5D49C61179A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a:extLst>
              <a:ext uri="{FF2B5EF4-FFF2-40B4-BE49-F238E27FC236}">
                <a16:creationId xmlns:a16="http://schemas.microsoft.com/office/drawing/2014/main" id="{60E48EBC-77AF-41D7-9CC1-E2C608FED48F}"/>
              </a:ext>
            </a:extLst>
          </p:cNvPr>
          <p:cNvSpPr>
            <a:spLocks noChangeShapeType="1"/>
          </p:cNvSpPr>
          <p:nvPr/>
        </p:nvSpPr>
        <p:spPr bwMode="auto">
          <a:xfrm>
            <a:off x="228600" y="304800"/>
            <a:ext cx="8610600" cy="0"/>
          </a:xfrm>
          <a:prstGeom prst="line">
            <a:avLst/>
          </a:prstGeom>
          <a:noFill/>
          <a:ln w="666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4">
            <a:extLst>
              <a:ext uri="{FF2B5EF4-FFF2-40B4-BE49-F238E27FC236}">
                <a16:creationId xmlns:a16="http://schemas.microsoft.com/office/drawing/2014/main" id="{58774BC9-D4F6-42C8-AB8B-B42F31383FCD}"/>
              </a:ext>
            </a:extLst>
          </p:cNvPr>
          <p:cNvSpPr/>
          <p:nvPr userDrawn="1"/>
        </p:nvSpPr>
        <p:spPr bwMode="auto">
          <a:xfrm>
            <a:off x="0" y="0"/>
            <a:ext cx="9144000" cy="68580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6" name="TextBox 5">
            <a:extLst>
              <a:ext uri="{FF2B5EF4-FFF2-40B4-BE49-F238E27FC236}">
                <a16:creationId xmlns:a16="http://schemas.microsoft.com/office/drawing/2014/main" id="{0E6FBDB9-4C37-461B-8953-B69F86916DB3}"/>
              </a:ext>
            </a:extLst>
          </p:cNvPr>
          <p:cNvSpPr txBox="1">
            <a:spLocks noChangeArrowheads="1"/>
          </p:cNvSpPr>
          <p:nvPr userDrawn="1"/>
        </p:nvSpPr>
        <p:spPr bwMode="auto">
          <a:xfrm flipH="1">
            <a:off x="496888" y="6261100"/>
            <a:ext cx="2362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r>
              <a:rPr lang="en-US" altLang="en-US">
                <a:solidFill>
                  <a:srgbClr val="FFFF00"/>
                </a:solidFill>
              </a:rPr>
              <a:t>© John O’Connor</a:t>
            </a:r>
          </a:p>
        </p:txBody>
      </p:sp>
      <p:sp>
        <p:nvSpPr>
          <p:cNvPr id="136194" name="Rectangle 2"/>
          <p:cNvSpPr>
            <a:spLocks noGrp="1" noChangeArrowheads="1"/>
          </p:cNvSpPr>
          <p:nvPr>
            <p:ph type="ctrTitle"/>
          </p:nvPr>
        </p:nvSpPr>
        <p:spPr>
          <a:xfrm>
            <a:off x="2895600" y="1371600"/>
            <a:ext cx="5867400" cy="2286000"/>
          </a:xfrm>
        </p:spPr>
        <p:txBody>
          <a:bodyPr/>
          <a:lstStyle>
            <a:lvl1pPr>
              <a:defRPr sz="4500" b="1">
                <a:solidFill>
                  <a:srgbClr val="FFFF00"/>
                </a:solidFill>
              </a:defRPr>
            </a:lvl1pPr>
          </a:lstStyle>
          <a:p>
            <a:pPr lvl="0"/>
            <a:r>
              <a:rPr lang="en-US" noProof="0" dirty="0"/>
              <a:t>Click to edit Master title style</a:t>
            </a:r>
          </a:p>
        </p:txBody>
      </p:sp>
      <p:sp>
        <p:nvSpPr>
          <p:cNvPr id="136195"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solidFill>
                  <a:srgbClr val="FFFF00"/>
                </a:solidFill>
              </a:defRPr>
            </a:lvl1pPr>
          </a:lstStyle>
          <a:p>
            <a:pPr lvl="0"/>
            <a:r>
              <a:rPr lang="en-US" noProof="0" dirty="0"/>
              <a:t>Click to edit Master subtitle style</a:t>
            </a:r>
          </a:p>
        </p:txBody>
      </p:sp>
      <p:sp>
        <p:nvSpPr>
          <p:cNvPr id="7" name="Rectangle 5">
            <a:extLst>
              <a:ext uri="{FF2B5EF4-FFF2-40B4-BE49-F238E27FC236}">
                <a16:creationId xmlns:a16="http://schemas.microsoft.com/office/drawing/2014/main" id="{447D10D5-B13E-4B6F-87F7-5D805503321D}"/>
              </a:ext>
            </a:extLst>
          </p:cNvPr>
          <p:cNvSpPr>
            <a:spLocks noGrp="1" noChangeArrowheads="1"/>
          </p:cNvSpPr>
          <p:nvPr>
            <p:ph type="ftr" sz="quarter" idx="10"/>
          </p:nvPr>
        </p:nvSpPr>
        <p:spPr/>
        <p:txBody>
          <a:bodyPr/>
          <a:lstStyle>
            <a:lvl1pPr>
              <a:defRPr>
                <a:latin typeface="Symbol" panose="05050102010706020507" pitchFamily="18" charset="2"/>
              </a:defRPr>
            </a:lvl1pPr>
          </a:lstStyle>
          <a:p>
            <a:pPr>
              <a:defRPr/>
            </a:pPr>
            <a:endParaRPr lang="en-US"/>
          </a:p>
        </p:txBody>
      </p:sp>
      <p:sp>
        <p:nvSpPr>
          <p:cNvPr id="8" name="Rectangle 6">
            <a:extLst>
              <a:ext uri="{FF2B5EF4-FFF2-40B4-BE49-F238E27FC236}">
                <a16:creationId xmlns:a16="http://schemas.microsoft.com/office/drawing/2014/main" id="{14A666B4-C13F-4E64-AF29-F1A7A8C3C525}"/>
              </a:ext>
            </a:extLst>
          </p:cNvPr>
          <p:cNvSpPr>
            <a:spLocks noGrp="1" noChangeArrowheads="1"/>
          </p:cNvSpPr>
          <p:nvPr>
            <p:ph type="sldNum" sz="quarter" idx="11"/>
          </p:nvPr>
        </p:nvSpPr>
        <p:spPr/>
        <p:txBody>
          <a:bodyPr/>
          <a:lstStyle>
            <a:lvl1pPr>
              <a:defRPr/>
            </a:lvl1pPr>
          </a:lstStyle>
          <a:p>
            <a:pPr>
              <a:defRPr/>
            </a:pPr>
            <a:fld id="{6A0AFC31-3E54-46AF-8832-FABF723AFD4B}" type="slidenum">
              <a:rPr lang="en-US" altLang="en-US"/>
              <a:pPr>
                <a:defRPr/>
              </a:pPr>
              <a:t>‹#›</a:t>
            </a:fld>
            <a:endParaRPr lang="en-US" altLang="en-US"/>
          </a:p>
        </p:txBody>
      </p:sp>
    </p:spTree>
    <p:extLst>
      <p:ext uri="{BB962C8B-B14F-4D97-AF65-F5344CB8AC3E}">
        <p14:creationId xmlns:p14="http://schemas.microsoft.com/office/powerpoint/2010/main" val="611138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88335D7-A882-48E4-AF94-C1E69DC567FC}"/>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A881FF2-9057-47C3-B51A-7D73E4193E92}"/>
              </a:ext>
            </a:extLst>
          </p:cNvPr>
          <p:cNvSpPr>
            <a:spLocks noGrp="1" noChangeArrowheads="1"/>
          </p:cNvSpPr>
          <p:nvPr>
            <p:ph type="sldNum" sz="quarter" idx="11"/>
          </p:nvPr>
        </p:nvSpPr>
        <p:spPr>
          <a:ln/>
        </p:spPr>
        <p:txBody>
          <a:bodyPr/>
          <a:lstStyle>
            <a:lvl1pPr>
              <a:defRPr/>
            </a:lvl1pPr>
          </a:lstStyle>
          <a:p>
            <a:pPr>
              <a:defRPr/>
            </a:pPr>
            <a:fld id="{B3304F78-E200-4919-84FC-477390C0E5AA}" type="slidenum">
              <a:rPr lang="en-US" altLang="en-US"/>
              <a:pPr>
                <a:defRPr/>
              </a:pPr>
              <a:t>‹#›</a:t>
            </a:fld>
            <a:endParaRPr lang="en-US" altLang="en-US"/>
          </a:p>
        </p:txBody>
      </p:sp>
      <p:sp>
        <p:nvSpPr>
          <p:cNvPr id="6" name="Rectangle 22">
            <a:extLst>
              <a:ext uri="{FF2B5EF4-FFF2-40B4-BE49-F238E27FC236}">
                <a16:creationId xmlns:a16="http://schemas.microsoft.com/office/drawing/2014/main" id="{17E06C68-8D74-401F-8379-CD3598F9BDC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92490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01F12F7-F634-4C7F-B766-F04A90060B0C}"/>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27D0AB6-A002-4B6E-ABDF-3531659D442D}"/>
              </a:ext>
            </a:extLst>
          </p:cNvPr>
          <p:cNvSpPr>
            <a:spLocks noGrp="1" noChangeArrowheads="1"/>
          </p:cNvSpPr>
          <p:nvPr>
            <p:ph type="sldNum" sz="quarter" idx="11"/>
          </p:nvPr>
        </p:nvSpPr>
        <p:spPr>
          <a:ln/>
        </p:spPr>
        <p:txBody>
          <a:bodyPr/>
          <a:lstStyle>
            <a:lvl1pPr>
              <a:defRPr/>
            </a:lvl1pPr>
          </a:lstStyle>
          <a:p>
            <a:pPr>
              <a:defRPr/>
            </a:pPr>
            <a:fld id="{4D176488-D110-4C3A-BCBB-35291F2F9831}" type="slidenum">
              <a:rPr lang="en-US" altLang="en-US"/>
              <a:pPr>
                <a:defRPr/>
              </a:pPr>
              <a:t>‹#›</a:t>
            </a:fld>
            <a:endParaRPr lang="en-US" altLang="en-US"/>
          </a:p>
        </p:txBody>
      </p:sp>
      <p:sp>
        <p:nvSpPr>
          <p:cNvPr id="6" name="Rectangle 22">
            <a:extLst>
              <a:ext uri="{FF2B5EF4-FFF2-40B4-BE49-F238E27FC236}">
                <a16:creationId xmlns:a16="http://schemas.microsoft.com/office/drawing/2014/main" id="{9FF73267-DA0C-4B6E-A2FE-F4A1E2F526B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39149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676400" y="457200"/>
            <a:ext cx="70104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F0486472-3C19-4F43-A5DC-442A116592D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8C2C6F8-819D-4F02-9446-1987CC72CFCF}"/>
              </a:ext>
            </a:extLst>
          </p:cNvPr>
          <p:cNvSpPr>
            <a:spLocks noGrp="1" noChangeArrowheads="1"/>
          </p:cNvSpPr>
          <p:nvPr>
            <p:ph type="sldNum" sz="quarter" idx="11"/>
          </p:nvPr>
        </p:nvSpPr>
        <p:spPr>
          <a:ln/>
        </p:spPr>
        <p:txBody>
          <a:bodyPr/>
          <a:lstStyle>
            <a:lvl1pPr>
              <a:defRPr/>
            </a:lvl1pPr>
          </a:lstStyle>
          <a:p>
            <a:pPr>
              <a:defRPr/>
            </a:pPr>
            <a:fld id="{4ECF0FF4-0379-4219-A9E7-088C0729DCDF}" type="slidenum">
              <a:rPr lang="en-US" altLang="en-US"/>
              <a:pPr>
                <a:defRPr/>
              </a:pPr>
              <a:t>‹#›</a:t>
            </a:fld>
            <a:endParaRPr lang="en-US" altLang="en-US"/>
          </a:p>
        </p:txBody>
      </p:sp>
      <p:sp>
        <p:nvSpPr>
          <p:cNvPr id="5" name="Rectangle 22">
            <a:extLst>
              <a:ext uri="{FF2B5EF4-FFF2-40B4-BE49-F238E27FC236}">
                <a16:creationId xmlns:a16="http://schemas.microsoft.com/office/drawing/2014/main" id="{DEE3CCA7-8120-4D07-8BB9-3D257CD4D4BC}"/>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93875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a:t>Click to edit Master title style</a:t>
            </a:r>
          </a:p>
        </p:txBody>
      </p:sp>
      <p:sp>
        <p:nvSpPr>
          <p:cNvPr id="3" name="Table Placeholder 2"/>
          <p:cNvSpPr>
            <a:spLocks noGrp="1"/>
          </p:cNvSpPr>
          <p:nvPr>
            <p:ph type="tbl" idx="1"/>
          </p:nvPr>
        </p:nvSpPr>
        <p:spPr>
          <a:xfrm>
            <a:off x="1676400" y="1981200"/>
            <a:ext cx="7010400" cy="4114800"/>
          </a:xfrm>
        </p:spPr>
        <p:txBody>
          <a:bodyPr/>
          <a:lstStyle/>
          <a:p>
            <a:pPr lvl="0"/>
            <a:endParaRPr lang="en-US" noProof="0" dirty="0"/>
          </a:p>
        </p:txBody>
      </p:sp>
      <p:sp>
        <p:nvSpPr>
          <p:cNvPr id="4" name="Rectangle 4">
            <a:extLst>
              <a:ext uri="{FF2B5EF4-FFF2-40B4-BE49-F238E27FC236}">
                <a16:creationId xmlns:a16="http://schemas.microsoft.com/office/drawing/2014/main" id="{1F3BA0B2-600D-4F0A-908E-F0D4F015E887}"/>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228DFD3-52DF-4E32-AF5E-1B48F9AA8647}"/>
              </a:ext>
            </a:extLst>
          </p:cNvPr>
          <p:cNvSpPr>
            <a:spLocks noGrp="1" noChangeArrowheads="1"/>
          </p:cNvSpPr>
          <p:nvPr>
            <p:ph type="sldNum" sz="quarter" idx="11"/>
          </p:nvPr>
        </p:nvSpPr>
        <p:spPr>
          <a:ln/>
        </p:spPr>
        <p:txBody>
          <a:bodyPr/>
          <a:lstStyle>
            <a:lvl1pPr>
              <a:defRPr/>
            </a:lvl1pPr>
          </a:lstStyle>
          <a:p>
            <a:pPr>
              <a:defRPr/>
            </a:pPr>
            <a:fld id="{5F060D87-624D-4C1F-98DD-06F9C807845D}" type="slidenum">
              <a:rPr lang="en-US" altLang="en-US"/>
              <a:pPr>
                <a:defRPr/>
              </a:pPr>
              <a:t>‹#›</a:t>
            </a:fld>
            <a:endParaRPr lang="en-US" altLang="en-US"/>
          </a:p>
        </p:txBody>
      </p:sp>
      <p:sp>
        <p:nvSpPr>
          <p:cNvPr id="6" name="Rectangle 22">
            <a:extLst>
              <a:ext uri="{FF2B5EF4-FFF2-40B4-BE49-F238E27FC236}">
                <a16:creationId xmlns:a16="http://schemas.microsoft.com/office/drawing/2014/main" id="{9DAF1DCD-66C7-4DB4-B81A-AACD18CF43A6}"/>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5760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A2D884-E489-4B7F-AED2-A195C82263CF}"/>
              </a:ext>
            </a:extLst>
          </p:cNvPr>
          <p:cNvSpPr/>
          <p:nvPr userDrawn="1"/>
        </p:nvSpPr>
        <p:spPr bwMode="auto">
          <a:xfrm>
            <a:off x="0" y="0"/>
            <a:ext cx="9144000" cy="68580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5" name="TextBox 4">
            <a:extLst>
              <a:ext uri="{FF2B5EF4-FFF2-40B4-BE49-F238E27FC236}">
                <a16:creationId xmlns:a16="http://schemas.microsoft.com/office/drawing/2014/main" id="{DC26ED80-6E72-4D3D-9B27-43A5D43E0868}"/>
              </a:ext>
            </a:extLst>
          </p:cNvPr>
          <p:cNvSpPr txBox="1">
            <a:spLocks noChangeArrowheads="1"/>
          </p:cNvSpPr>
          <p:nvPr userDrawn="1"/>
        </p:nvSpPr>
        <p:spPr bwMode="auto">
          <a:xfrm>
            <a:off x="265113" y="6219825"/>
            <a:ext cx="1712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r>
              <a:rPr lang="en-US" altLang="en-US">
                <a:solidFill>
                  <a:srgbClr val="FFFF00"/>
                </a:solidFill>
              </a:rPr>
              <a:t>©John O’Connor</a:t>
            </a:r>
          </a:p>
        </p:txBody>
      </p:sp>
      <p:sp>
        <p:nvSpPr>
          <p:cNvPr id="2" name="Title 1"/>
          <p:cNvSpPr>
            <a:spLocks noGrp="1"/>
          </p:cNvSpPr>
          <p:nvPr>
            <p:ph type="title"/>
          </p:nvPr>
        </p:nvSpPr>
        <p:spPr/>
        <p:txBody>
          <a:bodyPr/>
          <a:lstStyle>
            <a:lvl1pPr>
              <a:defRPr b="1">
                <a:solidFill>
                  <a:srgbClr val="FFFF00"/>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FFFF00"/>
                </a:solidFill>
              </a:defRPr>
            </a:lvl1pPr>
            <a:lvl2pPr>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a:extLst>
              <a:ext uri="{FF2B5EF4-FFF2-40B4-BE49-F238E27FC236}">
                <a16:creationId xmlns:a16="http://schemas.microsoft.com/office/drawing/2014/main" id="{ADFFB542-F982-4274-930C-5AAE24133DE1}"/>
              </a:ext>
            </a:extLst>
          </p:cNvPr>
          <p:cNvSpPr>
            <a:spLocks noGrp="1" noChangeArrowheads="1"/>
          </p:cNvSpPr>
          <p:nvPr>
            <p:ph type="ftr" sz="quarter" idx="10"/>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7E01A12-6FA8-4026-B5E0-89A6E5183387}"/>
              </a:ext>
            </a:extLst>
          </p:cNvPr>
          <p:cNvSpPr>
            <a:spLocks noGrp="1" noChangeArrowheads="1"/>
          </p:cNvSpPr>
          <p:nvPr>
            <p:ph type="sldNum" sz="quarter" idx="11"/>
          </p:nvPr>
        </p:nvSpPr>
        <p:spPr/>
        <p:txBody>
          <a:bodyPr/>
          <a:lstStyle>
            <a:lvl1pPr>
              <a:defRPr/>
            </a:lvl1pPr>
          </a:lstStyle>
          <a:p>
            <a:pPr>
              <a:defRPr/>
            </a:pPr>
            <a:fld id="{751EA6BC-0371-4A7D-A8AC-88D45258FE3C}" type="slidenum">
              <a:rPr lang="en-US" altLang="en-US"/>
              <a:pPr>
                <a:defRPr/>
              </a:pPr>
              <a:t>‹#›</a:t>
            </a:fld>
            <a:endParaRPr lang="en-US" altLang="en-US"/>
          </a:p>
        </p:txBody>
      </p:sp>
    </p:spTree>
    <p:extLst>
      <p:ext uri="{BB962C8B-B14F-4D97-AF65-F5344CB8AC3E}">
        <p14:creationId xmlns:p14="http://schemas.microsoft.com/office/powerpoint/2010/main" val="3273037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FFFF00"/>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C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a:extLst>
              <a:ext uri="{FF2B5EF4-FFF2-40B4-BE49-F238E27FC236}">
                <a16:creationId xmlns:a16="http://schemas.microsoft.com/office/drawing/2014/main" id="{4F075C60-A44C-400A-863C-93A51DA6054F}"/>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BF9046-D641-44E3-B943-10D31D641934}"/>
              </a:ext>
            </a:extLst>
          </p:cNvPr>
          <p:cNvSpPr>
            <a:spLocks noGrp="1" noChangeArrowheads="1"/>
          </p:cNvSpPr>
          <p:nvPr>
            <p:ph type="sldNum" sz="quarter" idx="11"/>
          </p:nvPr>
        </p:nvSpPr>
        <p:spPr>
          <a:ln/>
        </p:spPr>
        <p:txBody>
          <a:bodyPr/>
          <a:lstStyle>
            <a:lvl1pPr>
              <a:defRPr/>
            </a:lvl1pPr>
          </a:lstStyle>
          <a:p>
            <a:pPr>
              <a:defRPr/>
            </a:pPr>
            <a:fld id="{E6517B15-E656-438E-8AF3-0900D981B6C9}" type="slidenum">
              <a:rPr lang="en-US" altLang="en-US"/>
              <a:pPr>
                <a:defRPr/>
              </a:pPr>
              <a:t>‹#›</a:t>
            </a:fld>
            <a:endParaRPr lang="en-US" altLang="en-US"/>
          </a:p>
        </p:txBody>
      </p:sp>
      <p:sp>
        <p:nvSpPr>
          <p:cNvPr id="6" name="Rectangle 22">
            <a:extLst>
              <a:ext uri="{FF2B5EF4-FFF2-40B4-BE49-F238E27FC236}">
                <a16:creationId xmlns:a16="http://schemas.microsoft.com/office/drawing/2014/main" id="{3EDCD665-C9B6-42EF-9705-7CF87AD6E74C}"/>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57324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E9A0B7-2B13-4A9F-8B72-45F520DB3FF9}"/>
              </a:ext>
            </a:extLst>
          </p:cNvPr>
          <p:cNvSpPr/>
          <p:nvPr userDrawn="1"/>
        </p:nvSpPr>
        <p:spPr bwMode="auto">
          <a:xfrm>
            <a:off x="0" y="0"/>
            <a:ext cx="9144000" cy="68580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6" name="TextBox 5">
            <a:extLst>
              <a:ext uri="{FF2B5EF4-FFF2-40B4-BE49-F238E27FC236}">
                <a16:creationId xmlns:a16="http://schemas.microsoft.com/office/drawing/2014/main" id="{46B92BAC-4D1A-4F3C-8D02-39E1CDA26977}"/>
              </a:ext>
            </a:extLst>
          </p:cNvPr>
          <p:cNvSpPr txBox="1">
            <a:spLocks noChangeArrowheads="1"/>
          </p:cNvSpPr>
          <p:nvPr userDrawn="1"/>
        </p:nvSpPr>
        <p:spPr bwMode="auto">
          <a:xfrm>
            <a:off x="614363" y="6383338"/>
            <a:ext cx="1819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r>
              <a:rPr lang="en-US" altLang="en-US">
                <a:solidFill>
                  <a:srgbClr val="FFCC00"/>
                </a:solidFill>
              </a:rPr>
              <a:t>© John O’Connor</a:t>
            </a:r>
          </a:p>
        </p:txBody>
      </p:sp>
      <p:sp>
        <p:nvSpPr>
          <p:cNvPr id="2" name="Title 1"/>
          <p:cNvSpPr>
            <a:spLocks noGrp="1"/>
          </p:cNvSpPr>
          <p:nvPr>
            <p:ph type="title"/>
          </p:nvPr>
        </p:nvSpPr>
        <p:spPr/>
        <p:txBody>
          <a:bodyPr/>
          <a:lstStyle>
            <a:lvl1pPr>
              <a:defRPr>
                <a:solidFill>
                  <a:schemeClr val="bg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a:solidFill>
                  <a:schemeClr val="bg2">
                    <a:lumMod val="75000"/>
                  </a:schemeClr>
                </a:solidFill>
              </a:defRPr>
            </a:lvl1pPr>
            <a:lvl2pPr>
              <a:defRPr sz="2400">
                <a:solidFill>
                  <a:schemeClr val="bg2">
                    <a:lumMod val="75000"/>
                  </a:schemeClr>
                </a:solidFill>
              </a:defRPr>
            </a:lvl2pPr>
            <a:lvl3pPr>
              <a:defRPr sz="2000">
                <a:solidFill>
                  <a:schemeClr val="bg2">
                    <a:lumMod val="75000"/>
                  </a:schemeClr>
                </a:solidFill>
              </a:defRPr>
            </a:lvl3pPr>
            <a:lvl4pPr>
              <a:defRPr sz="1800">
                <a:solidFill>
                  <a:schemeClr val="bg2">
                    <a:lumMod val="75000"/>
                  </a:schemeClr>
                </a:solidFill>
              </a:defRPr>
            </a:lvl4pPr>
            <a:lvl5pPr>
              <a:defRPr sz="1800">
                <a:solidFill>
                  <a:schemeClr val="bg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257800" y="1981200"/>
            <a:ext cx="3429000" cy="4114800"/>
          </a:xfrm>
        </p:spPr>
        <p:txBody>
          <a:bodyPr/>
          <a:lstStyle>
            <a:lvl1pPr>
              <a:defRPr sz="2800">
                <a:solidFill>
                  <a:schemeClr val="bg2">
                    <a:lumMod val="75000"/>
                  </a:schemeClr>
                </a:solidFill>
              </a:defRPr>
            </a:lvl1pPr>
            <a:lvl2pPr>
              <a:defRPr sz="2400">
                <a:solidFill>
                  <a:schemeClr val="bg2">
                    <a:lumMod val="75000"/>
                  </a:schemeClr>
                </a:solidFill>
              </a:defRPr>
            </a:lvl2pPr>
            <a:lvl3pPr>
              <a:defRPr sz="2000">
                <a:solidFill>
                  <a:schemeClr val="bg2">
                    <a:lumMod val="75000"/>
                  </a:schemeClr>
                </a:solidFill>
              </a:defRPr>
            </a:lvl3pPr>
            <a:lvl4pPr>
              <a:defRPr sz="1800">
                <a:solidFill>
                  <a:schemeClr val="bg2">
                    <a:lumMod val="75000"/>
                  </a:schemeClr>
                </a:solidFill>
              </a:defRPr>
            </a:lvl4pPr>
            <a:lvl5pPr>
              <a:defRPr sz="1800">
                <a:solidFill>
                  <a:schemeClr val="bg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5">
            <a:extLst>
              <a:ext uri="{FF2B5EF4-FFF2-40B4-BE49-F238E27FC236}">
                <a16:creationId xmlns:a16="http://schemas.microsoft.com/office/drawing/2014/main" id="{E04B036B-B644-4E24-B9C6-9A4D99F4B3D5}"/>
              </a:ext>
            </a:extLst>
          </p:cNvPr>
          <p:cNvSpPr>
            <a:spLocks noGrp="1" noChangeArrowheads="1"/>
          </p:cNvSpPr>
          <p:nvPr>
            <p:ph type="ftr" sz="quarter" idx="10"/>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FCB06B99-666F-467F-9227-A41DDFBEC9E0}"/>
              </a:ext>
            </a:extLst>
          </p:cNvPr>
          <p:cNvSpPr>
            <a:spLocks noGrp="1" noChangeArrowheads="1"/>
          </p:cNvSpPr>
          <p:nvPr>
            <p:ph type="sldNum" sz="quarter" idx="11"/>
          </p:nvPr>
        </p:nvSpPr>
        <p:spPr/>
        <p:txBody>
          <a:bodyPr/>
          <a:lstStyle>
            <a:lvl1pPr>
              <a:defRPr/>
            </a:lvl1pPr>
          </a:lstStyle>
          <a:p>
            <a:pPr>
              <a:defRPr/>
            </a:pPr>
            <a:fld id="{37706F8F-6516-460C-9B37-E5F9F97CA156}" type="slidenum">
              <a:rPr lang="en-US" altLang="en-US"/>
              <a:pPr>
                <a:defRPr/>
              </a:pPr>
              <a:t>‹#›</a:t>
            </a:fld>
            <a:endParaRPr lang="en-US" altLang="en-US"/>
          </a:p>
        </p:txBody>
      </p:sp>
      <p:sp>
        <p:nvSpPr>
          <p:cNvPr id="9" name="Rectangle 22">
            <a:extLst>
              <a:ext uri="{FF2B5EF4-FFF2-40B4-BE49-F238E27FC236}">
                <a16:creationId xmlns:a16="http://schemas.microsoft.com/office/drawing/2014/main" id="{983F2EF4-273E-4D32-961F-34C12BDFCD03}"/>
              </a:ext>
            </a:extLst>
          </p:cNvPr>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900376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B7B50E3-9D3D-496F-B4AB-A79EFDC1FC7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B203A12-D896-4460-B288-00239C20E952}"/>
              </a:ext>
            </a:extLst>
          </p:cNvPr>
          <p:cNvSpPr>
            <a:spLocks noGrp="1" noChangeArrowheads="1"/>
          </p:cNvSpPr>
          <p:nvPr>
            <p:ph type="sldNum" sz="quarter" idx="11"/>
          </p:nvPr>
        </p:nvSpPr>
        <p:spPr>
          <a:ln/>
        </p:spPr>
        <p:txBody>
          <a:bodyPr/>
          <a:lstStyle>
            <a:lvl1pPr>
              <a:defRPr/>
            </a:lvl1pPr>
          </a:lstStyle>
          <a:p>
            <a:pPr>
              <a:defRPr/>
            </a:pPr>
            <a:fld id="{C6B01066-0DE2-4838-B3D6-8A50BD61A780}" type="slidenum">
              <a:rPr lang="en-US" altLang="en-US"/>
              <a:pPr>
                <a:defRPr/>
              </a:pPr>
              <a:t>‹#›</a:t>
            </a:fld>
            <a:endParaRPr lang="en-US" altLang="en-US"/>
          </a:p>
        </p:txBody>
      </p:sp>
      <p:sp>
        <p:nvSpPr>
          <p:cNvPr id="9" name="Rectangle 22">
            <a:extLst>
              <a:ext uri="{FF2B5EF4-FFF2-40B4-BE49-F238E27FC236}">
                <a16:creationId xmlns:a16="http://schemas.microsoft.com/office/drawing/2014/main" id="{D38A72FD-E415-47E9-B697-3AA368A25D4C}"/>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565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4BA1B80-F8C5-46E9-B285-9ADA3454CA85}"/>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0E9AA24-A1C4-449A-B17F-8535619E46A9}"/>
              </a:ext>
            </a:extLst>
          </p:cNvPr>
          <p:cNvSpPr>
            <a:spLocks noGrp="1" noChangeArrowheads="1"/>
          </p:cNvSpPr>
          <p:nvPr>
            <p:ph type="sldNum" sz="quarter" idx="11"/>
          </p:nvPr>
        </p:nvSpPr>
        <p:spPr>
          <a:ln/>
        </p:spPr>
        <p:txBody>
          <a:bodyPr/>
          <a:lstStyle>
            <a:lvl1pPr>
              <a:defRPr/>
            </a:lvl1pPr>
          </a:lstStyle>
          <a:p>
            <a:pPr>
              <a:defRPr/>
            </a:pPr>
            <a:fld id="{7DAF3CF4-5A76-4AAF-AD4B-573A1916E115}" type="slidenum">
              <a:rPr lang="en-US" altLang="en-US"/>
              <a:pPr>
                <a:defRPr/>
              </a:pPr>
              <a:t>‹#›</a:t>
            </a:fld>
            <a:endParaRPr lang="en-US" altLang="en-US"/>
          </a:p>
        </p:txBody>
      </p:sp>
      <p:sp>
        <p:nvSpPr>
          <p:cNvPr id="5" name="Rectangle 22">
            <a:extLst>
              <a:ext uri="{FF2B5EF4-FFF2-40B4-BE49-F238E27FC236}">
                <a16:creationId xmlns:a16="http://schemas.microsoft.com/office/drawing/2014/main" id="{FD9327D9-711F-4D83-8AFE-FFA5B09C76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02942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6E13AC-4EAF-45A9-BD19-26A961F5CB4F}"/>
              </a:ext>
            </a:extLst>
          </p:cNvPr>
          <p:cNvSpPr/>
          <p:nvPr userDrawn="1"/>
        </p:nvSpPr>
        <p:spPr bwMode="auto">
          <a:xfrm>
            <a:off x="0" y="14288"/>
            <a:ext cx="9144000" cy="68580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3" name="TextBox 2">
            <a:extLst>
              <a:ext uri="{FF2B5EF4-FFF2-40B4-BE49-F238E27FC236}">
                <a16:creationId xmlns:a16="http://schemas.microsoft.com/office/drawing/2014/main" id="{47807499-A50C-48E3-B92D-A039D9746ED1}"/>
              </a:ext>
            </a:extLst>
          </p:cNvPr>
          <p:cNvSpPr txBox="1">
            <a:spLocks noChangeArrowheads="1"/>
          </p:cNvSpPr>
          <p:nvPr userDrawn="1"/>
        </p:nvSpPr>
        <p:spPr bwMode="auto">
          <a:xfrm>
            <a:off x="638175" y="6245225"/>
            <a:ext cx="1771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defRPr/>
            </a:pPr>
            <a:r>
              <a:rPr lang="en-US" altLang="en-US">
                <a:solidFill>
                  <a:srgbClr val="FFCC00"/>
                </a:solidFill>
              </a:rPr>
              <a:t>© John O’Connor</a:t>
            </a:r>
          </a:p>
        </p:txBody>
      </p:sp>
      <p:sp>
        <p:nvSpPr>
          <p:cNvPr id="4" name="Rectangle 4">
            <a:extLst>
              <a:ext uri="{FF2B5EF4-FFF2-40B4-BE49-F238E27FC236}">
                <a16:creationId xmlns:a16="http://schemas.microsoft.com/office/drawing/2014/main" id="{302A5F43-E807-4711-86B4-3A94FC12FEC8}"/>
              </a:ext>
            </a:extLst>
          </p:cNvPr>
          <p:cNvSpPr>
            <a:spLocks noGrp="1" noChangeArrowheads="1"/>
          </p:cNvSpPr>
          <p:nvPr>
            <p:ph type="ftr" sz="quarter"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DA980EB-B8C9-4D03-86E0-877999065C25}"/>
              </a:ext>
            </a:extLst>
          </p:cNvPr>
          <p:cNvSpPr>
            <a:spLocks noGrp="1" noChangeArrowheads="1"/>
          </p:cNvSpPr>
          <p:nvPr>
            <p:ph type="sldNum" sz="quarter" idx="11"/>
          </p:nvPr>
        </p:nvSpPr>
        <p:spPr/>
        <p:txBody>
          <a:bodyPr/>
          <a:lstStyle>
            <a:lvl1pPr>
              <a:defRPr/>
            </a:lvl1pPr>
          </a:lstStyle>
          <a:p>
            <a:pPr>
              <a:defRPr/>
            </a:pPr>
            <a:fld id="{F96E717A-397E-41A4-BEDE-DB406E8330A1}" type="slidenum">
              <a:rPr lang="en-US" altLang="en-US"/>
              <a:pPr>
                <a:defRPr/>
              </a:pPr>
              <a:t>‹#›</a:t>
            </a:fld>
            <a:endParaRPr lang="en-US" altLang="en-US"/>
          </a:p>
        </p:txBody>
      </p:sp>
      <p:sp>
        <p:nvSpPr>
          <p:cNvPr id="6" name="Rectangle 22">
            <a:extLst>
              <a:ext uri="{FF2B5EF4-FFF2-40B4-BE49-F238E27FC236}">
                <a16:creationId xmlns:a16="http://schemas.microsoft.com/office/drawing/2014/main" id="{55AC500E-D592-42DB-9007-9D2D2F4655E0}"/>
              </a:ext>
            </a:extLst>
          </p:cNvPr>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109161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A9072F4-675D-4BF7-8F7B-B96BFAA0D207}"/>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512221F-A445-49B1-809B-094108DC77EB}"/>
              </a:ext>
            </a:extLst>
          </p:cNvPr>
          <p:cNvSpPr>
            <a:spLocks noGrp="1" noChangeArrowheads="1"/>
          </p:cNvSpPr>
          <p:nvPr>
            <p:ph type="sldNum" sz="quarter" idx="11"/>
          </p:nvPr>
        </p:nvSpPr>
        <p:spPr>
          <a:ln/>
        </p:spPr>
        <p:txBody>
          <a:bodyPr/>
          <a:lstStyle>
            <a:lvl1pPr>
              <a:defRPr/>
            </a:lvl1pPr>
          </a:lstStyle>
          <a:p>
            <a:pPr>
              <a:defRPr/>
            </a:pPr>
            <a:fld id="{3290DD73-9974-437E-B6EE-409C954EE3A2}" type="slidenum">
              <a:rPr lang="en-US" altLang="en-US"/>
              <a:pPr>
                <a:defRPr/>
              </a:pPr>
              <a:t>‹#›</a:t>
            </a:fld>
            <a:endParaRPr lang="en-US" altLang="en-US"/>
          </a:p>
        </p:txBody>
      </p:sp>
      <p:sp>
        <p:nvSpPr>
          <p:cNvPr id="7" name="Rectangle 22">
            <a:extLst>
              <a:ext uri="{FF2B5EF4-FFF2-40B4-BE49-F238E27FC236}">
                <a16:creationId xmlns:a16="http://schemas.microsoft.com/office/drawing/2014/main" id="{A9AA17EE-A1D9-4BC5-8F23-2EF089C71A8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07256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756F019-93D9-49A8-8068-15C9605CACAE}"/>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045D702-F6CB-4F7E-B41E-7CF7230F6B84}"/>
              </a:ext>
            </a:extLst>
          </p:cNvPr>
          <p:cNvSpPr>
            <a:spLocks noGrp="1" noChangeArrowheads="1"/>
          </p:cNvSpPr>
          <p:nvPr>
            <p:ph type="sldNum" sz="quarter" idx="11"/>
          </p:nvPr>
        </p:nvSpPr>
        <p:spPr>
          <a:ln/>
        </p:spPr>
        <p:txBody>
          <a:bodyPr/>
          <a:lstStyle>
            <a:lvl1pPr>
              <a:defRPr/>
            </a:lvl1pPr>
          </a:lstStyle>
          <a:p>
            <a:pPr>
              <a:defRPr/>
            </a:pPr>
            <a:fld id="{75117578-434A-49E8-90C8-135AF8A4C1CA}" type="slidenum">
              <a:rPr lang="en-US" altLang="en-US"/>
              <a:pPr>
                <a:defRPr/>
              </a:pPr>
              <a:t>‹#›</a:t>
            </a:fld>
            <a:endParaRPr lang="en-US" altLang="en-US"/>
          </a:p>
        </p:txBody>
      </p:sp>
      <p:sp>
        <p:nvSpPr>
          <p:cNvPr id="7" name="Rectangle 22">
            <a:extLst>
              <a:ext uri="{FF2B5EF4-FFF2-40B4-BE49-F238E27FC236}">
                <a16:creationId xmlns:a16="http://schemas.microsoft.com/office/drawing/2014/main" id="{7EB2B492-CAB5-4BB9-8AB5-4C58A9BCF0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06272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72EE793-DCF7-4381-9F7D-ABCEA4498745}"/>
              </a:ext>
            </a:extLst>
          </p:cNvPr>
          <p:cNvSpPr>
            <a:spLocks noGrp="1" noChangeArrowheads="1"/>
          </p:cNvSpPr>
          <p:nvPr>
            <p:ph type="title"/>
          </p:nvPr>
        </p:nvSpPr>
        <p:spPr bwMode="auto">
          <a:xfrm>
            <a:off x="1676400" y="457200"/>
            <a:ext cx="7010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CB71AEB-72F3-4EBF-B457-F544EADBAAA7}"/>
              </a:ext>
            </a:extLst>
          </p:cNvPr>
          <p:cNvSpPr>
            <a:spLocks noGrp="1" noChangeArrowheads="1"/>
          </p:cNvSpPr>
          <p:nvPr>
            <p:ph type="body" idx="1"/>
          </p:nvPr>
        </p:nvSpPr>
        <p:spPr bwMode="auto">
          <a:xfrm>
            <a:off x="1676400" y="19812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5172" name="Rectangle 4">
            <a:extLst>
              <a:ext uri="{FF2B5EF4-FFF2-40B4-BE49-F238E27FC236}">
                <a16:creationId xmlns:a16="http://schemas.microsoft.com/office/drawing/2014/main" id="{13CB0E87-C59A-4900-B0AF-E955DB888FAA}"/>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latin typeface="Arial" charset="0"/>
              </a:defRPr>
            </a:lvl1pPr>
          </a:lstStyle>
          <a:p>
            <a:pPr>
              <a:defRPr/>
            </a:pPr>
            <a:endParaRPr lang="en-US"/>
          </a:p>
        </p:txBody>
      </p:sp>
      <p:sp>
        <p:nvSpPr>
          <p:cNvPr id="135173" name="Rectangle 5">
            <a:extLst>
              <a:ext uri="{FF2B5EF4-FFF2-40B4-BE49-F238E27FC236}">
                <a16:creationId xmlns:a16="http://schemas.microsoft.com/office/drawing/2014/main" id="{5EE5E0AB-C608-4C3C-A11D-5252B94186F0}"/>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chemeClr val="tx2"/>
                </a:solidFill>
              </a:defRPr>
            </a:lvl1pPr>
          </a:lstStyle>
          <a:p>
            <a:pPr>
              <a:defRPr/>
            </a:pPr>
            <a:fld id="{D9CFEB22-3BFB-4D5C-A33F-3CF93B32F94C}" type="slidenum">
              <a:rPr lang="en-US" altLang="en-US"/>
              <a:pPr>
                <a:defRPr/>
              </a:pPr>
              <a:t>‹#›</a:t>
            </a:fld>
            <a:endParaRPr lang="en-US" altLang="en-US"/>
          </a:p>
        </p:txBody>
      </p:sp>
      <p:sp>
        <p:nvSpPr>
          <p:cNvPr id="1030" name="Line 7">
            <a:extLst>
              <a:ext uri="{FF2B5EF4-FFF2-40B4-BE49-F238E27FC236}">
                <a16:creationId xmlns:a16="http://schemas.microsoft.com/office/drawing/2014/main" id="{FAE0D6BF-98B8-47D3-8AA0-887F44F4C425}"/>
              </a:ext>
            </a:extLst>
          </p:cNvPr>
          <p:cNvSpPr>
            <a:spLocks noChangeShapeType="1"/>
          </p:cNvSpPr>
          <p:nvPr/>
        </p:nvSpPr>
        <p:spPr bwMode="auto">
          <a:xfrm>
            <a:off x="228600" y="304800"/>
            <a:ext cx="8610600"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31" name="Group 8">
            <a:extLst>
              <a:ext uri="{FF2B5EF4-FFF2-40B4-BE49-F238E27FC236}">
                <a16:creationId xmlns:a16="http://schemas.microsoft.com/office/drawing/2014/main" id="{83CF79CB-CB6C-4CD2-A9B4-AEADCBC6BBC7}"/>
              </a:ext>
            </a:extLst>
          </p:cNvPr>
          <p:cNvGrpSpPr>
            <a:grpSpLocks/>
          </p:cNvGrpSpPr>
          <p:nvPr/>
        </p:nvGrpSpPr>
        <p:grpSpPr bwMode="auto">
          <a:xfrm>
            <a:off x="228600" y="457200"/>
            <a:ext cx="1246188" cy="1371600"/>
            <a:chOff x="144" y="288"/>
            <a:chExt cx="785" cy="864"/>
          </a:xfrm>
        </p:grpSpPr>
        <p:sp>
          <p:nvSpPr>
            <p:cNvPr id="1033" name="Rectangle 9">
              <a:extLst>
                <a:ext uri="{FF2B5EF4-FFF2-40B4-BE49-F238E27FC236}">
                  <a16:creationId xmlns:a16="http://schemas.microsoft.com/office/drawing/2014/main" id="{507E1C32-0C0E-481D-9D1D-749BB9F9FE55}"/>
                </a:ext>
              </a:extLst>
            </p:cNvPr>
            <p:cNvSpPr>
              <a:spLocks noChangeArrowheads="1"/>
            </p:cNvSpPr>
            <p:nvPr/>
          </p:nvSpPr>
          <p:spPr bwMode="auto">
            <a:xfrm>
              <a:off x="589" y="288"/>
              <a:ext cx="28" cy="5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endParaRPr lang="en-US" altLang="en-US" dirty="0"/>
            </a:p>
          </p:txBody>
        </p:sp>
        <p:sp>
          <p:nvSpPr>
            <p:cNvPr id="1034" name="Rectangle 10">
              <a:extLst>
                <a:ext uri="{FF2B5EF4-FFF2-40B4-BE49-F238E27FC236}">
                  <a16:creationId xmlns:a16="http://schemas.microsoft.com/office/drawing/2014/main" id="{6A9AA2DC-EA7F-47DF-BED8-E3B6A4468C04}"/>
                </a:ext>
              </a:extLst>
            </p:cNvPr>
            <p:cNvSpPr>
              <a:spLocks noChangeArrowheads="1"/>
            </p:cNvSpPr>
            <p:nvPr/>
          </p:nvSpPr>
          <p:spPr bwMode="auto">
            <a:xfrm>
              <a:off x="526" y="288"/>
              <a:ext cx="28" cy="47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endParaRPr lang="en-US" altLang="en-US" dirty="0"/>
            </a:p>
          </p:txBody>
        </p:sp>
        <p:sp>
          <p:nvSpPr>
            <p:cNvPr id="1035" name="Rectangle 11">
              <a:extLst>
                <a:ext uri="{FF2B5EF4-FFF2-40B4-BE49-F238E27FC236}">
                  <a16:creationId xmlns:a16="http://schemas.microsoft.com/office/drawing/2014/main" id="{AA92E032-9982-4616-A437-BF7101F108F7}"/>
                </a:ext>
              </a:extLst>
            </p:cNvPr>
            <p:cNvSpPr>
              <a:spLocks noChangeArrowheads="1"/>
            </p:cNvSpPr>
            <p:nvPr/>
          </p:nvSpPr>
          <p:spPr bwMode="auto">
            <a:xfrm>
              <a:off x="462" y="288"/>
              <a:ext cx="28" cy="40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endParaRPr lang="en-US" altLang="en-US" dirty="0"/>
            </a:p>
          </p:txBody>
        </p:sp>
        <p:sp>
          <p:nvSpPr>
            <p:cNvPr id="1036" name="Rectangle 12">
              <a:extLst>
                <a:ext uri="{FF2B5EF4-FFF2-40B4-BE49-F238E27FC236}">
                  <a16:creationId xmlns:a16="http://schemas.microsoft.com/office/drawing/2014/main" id="{43C8D64D-8D58-4C68-8762-A37CB0BEA99B}"/>
                </a:ext>
              </a:extLst>
            </p:cNvPr>
            <p:cNvSpPr>
              <a:spLocks noChangeArrowheads="1"/>
            </p:cNvSpPr>
            <p:nvPr/>
          </p:nvSpPr>
          <p:spPr bwMode="auto">
            <a:xfrm>
              <a:off x="398" y="288"/>
              <a:ext cx="28" cy="33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endParaRPr lang="en-US" altLang="en-US" dirty="0"/>
            </a:p>
          </p:txBody>
        </p:sp>
        <p:sp>
          <p:nvSpPr>
            <p:cNvPr id="1037" name="Rectangle 13">
              <a:extLst>
                <a:ext uri="{FF2B5EF4-FFF2-40B4-BE49-F238E27FC236}">
                  <a16:creationId xmlns:a16="http://schemas.microsoft.com/office/drawing/2014/main" id="{6C61A4AC-FB0D-4C1A-AC97-71B449683525}"/>
                </a:ext>
              </a:extLst>
            </p:cNvPr>
            <p:cNvSpPr>
              <a:spLocks noChangeArrowheads="1"/>
            </p:cNvSpPr>
            <p:nvPr/>
          </p:nvSpPr>
          <p:spPr bwMode="auto">
            <a:xfrm>
              <a:off x="335" y="288"/>
              <a:ext cx="28" cy="26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endParaRPr lang="en-US" altLang="en-US" dirty="0"/>
            </a:p>
          </p:txBody>
        </p:sp>
        <p:sp>
          <p:nvSpPr>
            <p:cNvPr id="1038" name="Rectangle 14">
              <a:extLst>
                <a:ext uri="{FF2B5EF4-FFF2-40B4-BE49-F238E27FC236}">
                  <a16:creationId xmlns:a16="http://schemas.microsoft.com/office/drawing/2014/main" id="{05F79627-2DE0-4E2B-9AC4-D9F55323E305}"/>
                </a:ext>
              </a:extLst>
            </p:cNvPr>
            <p:cNvSpPr>
              <a:spLocks noChangeArrowheads="1"/>
            </p:cNvSpPr>
            <p:nvPr/>
          </p:nvSpPr>
          <p:spPr bwMode="auto">
            <a:xfrm>
              <a:off x="271" y="288"/>
              <a:ext cx="28" cy="19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endParaRPr lang="en-US" altLang="en-US" dirty="0"/>
            </a:p>
          </p:txBody>
        </p:sp>
        <p:sp>
          <p:nvSpPr>
            <p:cNvPr id="1039" name="Rectangle 15">
              <a:extLst>
                <a:ext uri="{FF2B5EF4-FFF2-40B4-BE49-F238E27FC236}">
                  <a16:creationId xmlns:a16="http://schemas.microsoft.com/office/drawing/2014/main" id="{CA15A047-3896-400A-8131-5ADF3F8D0EFA}"/>
                </a:ext>
              </a:extLst>
            </p:cNvPr>
            <p:cNvSpPr>
              <a:spLocks noChangeArrowheads="1"/>
            </p:cNvSpPr>
            <p:nvPr/>
          </p:nvSpPr>
          <p:spPr bwMode="auto">
            <a:xfrm>
              <a:off x="207" y="288"/>
              <a:ext cx="29" cy="1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endParaRPr lang="en-US" altLang="en-US" dirty="0"/>
            </a:p>
          </p:txBody>
        </p:sp>
        <p:sp>
          <p:nvSpPr>
            <p:cNvPr id="1040" name="Rectangle 16">
              <a:extLst>
                <a:ext uri="{FF2B5EF4-FFF2-40B4-BE49-F238E27FC236}">
                  <a16:creationId xmlns:a16="http://schemas.microsoft.com/office/drawing/2014/main" id="{86F80A85-596B-4769-9175-1A99198403E9}"/>
                </a:ext>
              </a:extLst>
            </p:cNvPr>
            <p:cNvSpPr>
              <a:spLocks noChangeArrowheads="1"/>
            </p:cNvSpPr>
            <p:nvPr/>
          </p:nvSpPr>
          <p:spPr bwMode="auto">
            <a:xfrm>
              <a:off x="144" y="288"/>
              <a:ext cx="28" cy="6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endParaRPr lang="en-US" altLang="en-US" dirty="0"/>
            </a:p>
          </p:txBody>
        </p:sp>
        <p:sp>
          <p:nvSpPr>
            <p:cNvPr id="1041" name="Rectangle 17">
              <a:extLst>
                <a:ext uri="{FF2B5EF4-FFF2-40B4-BE49-F238E27FC236}">
                  <a16:creationId xmlns:a16="http://schemas.microsoft.com/office/drawing/2014/main" id="{68944786-B449-42BF-8CCD-549C999E653C}"/>
                </a:ext>
              </a:extLst>
            </p:cNvPr>
            <p:cNvSpPr>
              <a:spLocks noChangeArrowheads="1"/>
            </p:cNvSpPr>
            <p:nvPr/>
          </p:nvSpPr>
          <p:spPr bwMode="auto">
            <a:xfrm>
              <a:off x="653" y="288"/>
              <a:ext cx="26" cy="5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endParaRPr lang="en-US" altLang="en-US" dirty="0"/>
            </a:p>
          </p:txBody>
        </p:sp>
        <p:sp>
          <p:nvSpPr>
            <p:cNvPr id="1042" name="Rectangle 18">
              <a:extLst>
                <a:ext uri="{FF2B5EF4-FFF2-40B4-BE49-F238E27FC236}">
                  <a16:creationId xmlns:a16="http://schemas.microsoft.com/office/drawing/2014/main" id="{C72B1366-4FE5-4E4C-877E-9CF55C63A393}"/>
                </a:ext>
              </a:extLst>
            </p:cNvPr>
            <p:cNvSpPr>
              <a:spLocks noChangeArrowheads="1"/>
            </p:cNvSpPr>
            <p:nvPr/>
          </p:nvSpPr>
          <p:spPr bwMode="auto">
            <a:xfrm>
              <a:off x="715" y="288"/>
              <a:ext cx="26" cy="66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endParaRPr lang="en-US" altLang="en-US" dirty="0"/>
            </a:p>
          </p:txBody>
        </p:sp>
        <p:sp>
          <p:nvSpPr>
            <p:cNvPr id="1043" name="Rectangle 19">
              <a:extLst>
                <a:ext uri="{FF2B5EF4-FFF2-40B4-BE49-F238E27FC236}">
                  <a16:creationId xmlns:a16="http://schemas.microsoft.com/office/drawing/2014/main" id="{C6BC4820-93C6-4F9F-8175-C9FAF104F88E}"/>
                </a:ext>
              </a:extLst>
            </p:cNvPr>
            <p:cNvSpPr>
              <a:spLocks noChangeArrowheads="1"/>
            </p:cNvSpPr>
            <p:nvPr/>
          </p:nvSpPr>
          <p:spPr bwMode="auto">
            <a:xfrm>
              <a:off x="776" y="288"/>
              <a:ext cx="27" cy="73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endParaRPr lang="en-US" altLang="en-US" dirty="0"/>
            </a:p>
          </p:txBody>
        </p:sp>
        <p:sp>
          <p:nvSpPr>
            <p:cNvPr id="1044" name="Rectangle 20">
              <a:extLst>
                <a:ext uri="{FF2B5EF4-FFF2-40B4-BE49-F238E27FC236}">
                  <a16:creationId xmlns:a16="http://schemas.microsoft.com/office/drawing/2014/main" id="{24BCDAE5-6F69-455C-AEE6-E59152BED252}"/>
                </a:ext>
              </a:extLst>
            </p:cNvPr>
            <p:cNvSpPr>
              <a:spLocks noChangeArrowheads="1"/>
            </p:cNvSpPr>
            <p:nvPr/>
          </p:nvSpPr>
          <p:spPr bwMode="auto">
            <a:xfrm>
              <a:off x="839" y="288"/>
              <a:ext cx="28" cy="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endParaRPr lang="en-US" altLang="en-US" dirty="0"/>
            </a:p>
          </p:txBody>
        </p:sp>
        <p:sp>
          <p:nvSpPr>
            <p:cNvPr id="1045" name="Rectangle 21">
              <a:extLst>
                <a:ext uri="{FF2B5EF4-FFF2-40B4-BE49-F238E27FC236}">
                  <a16:creationId xmlns:a16="http://schemas.microsoft.com/office/drawing/2014/main" id="{4F477783-0165-4251-AA3A-60B42C8EE8A8}"/>
                </a:ext>
              </a:extLst>
            </p:cNvPr>
            <p:cNvSpPr>
              <a:spLocks noChangeArrowheads="1"/>
            </p:cNvSpPr>
            <p:nvPr/>
          </p:nvSpPr>
          <p:spPr bwMode="auto">
            <a:xfrm>
              <a:off x="902" y="288"/>
              <a:ext cx="27" cy="86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defRPr/>
              </a:pPr>
              <a:endParaRPr lang="en-US" altLang="en-US" dirty="0"/>
            </a:p>
          </p:txBody>
        </p:sp>
      </p:grpSp>
      <p:sp>
        <p:nvSpPr>
          <p:cNvPr id="135190" name="Rectangle 22">
            <a:extLst>
              <a:ext uri="{FF2B5EF4-FFF2-40B4-BE49-F238E27FC236}">
                <a16:creationId xmlns:a16="http://schemas.microsoft.com/office/drawing/2014/main" id="{5FEC7A3D-2C4D-4D2B-B055-59A48F46BC9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latin typeface="Arial"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5375" r:id="rId1"/>
    <p:sldLayoutId id="2147485376" r:id="rId2"/>
    <p:sldLayoutId id="2147485366" r:id="rId3"/>
    <p:sldLayoutId id="2147485377" r:id="rId4"/>
    <p:sldLayoutId id="2147485367" r:id="rId5"/>
    <p:sldLayoutId id="2147485368" r:id="rId6"/>
    <p:sldLayoutId id="2147485378" r:id="rId7"/>
    <p:sldLayoutId id="2147485369" r:id="rId8"/>
    <p:sldLayoutId id="2147485370" r:id="rId9"/>
    <p:sldLayoutId id="2147485371" r:id="rId10"/>
    <p:sldLayoutId id="2147485372" r:id="rId11"/>
    <p:sldLayoutId id="2147485373" r:id="rId12"/>
    <p:sldLayoutId id="2147485374" r:id="rId13"/>
  </p:sldLayoutIdLst>
  <p:txStyles>
    <p:titleStyle>
      <a:lvl1pPr algn="l" rtl="0" eaLnBrk="0" fontAlgn="base" hangingPunct="0">
        <a:spcBef>
          <a:spcPct val="0"/>
        </a:spcBef>
        <a:spcAft>
          <a:spcPct val="0"/>
        </a:spcAft>
        <a:defRPr sz="3900">
          <a:solidFill>
            <a:schemeClr val="tx2"/>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defRPr>
      </a:lvl2pPr>
      <a:lvl3pPr algn="l" rtl="0" eaLnBrk="0" fontAlgn="base" hangingPunct="0">
        <a:spcBef>
          <a:spcPct val="0"/>
        </a:spcBef>
        <a:spcAft>
          <a:spcPct val="0"/>
        </a:spcAft>
        <a:defRPr sz="3900">
          <a:solidFill>
            <a:schemeClr val="tx2"/>
          </a:solidFill>
          <a:latin typeface="Arial" charset="0"/>
        </a:defRPr>
      </a:lvl3pPr>
      <a:lvl4pPr algn="l" rtl="0" eaLnBrk="0" fontAlgn="base" hangingPunct="0">
        <a:spcBef>
          <a:spcPct val="0"/>
        </a:spcBef>
        <a:spcAft>
          <a:spcPct val="0"/>
        </a:spcAft>
        <a:defRPr sz="3900">
          <a:solidFill>
            <a:schemeClr val="tx2"/>
          </a:solidFill>
          <a:latin typeface="Arial" charset="0"/>
        </a:defRPr>
      </a:lvl4pPr>
      <a:lvl5pPr algn="l" rtl="0" eaLnBrk="0" fontAlgn="base" hangingPunct="0">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anose="05000000000000000000" pitchFamily="2" charset="2"/>
        <a:buChar char="o"/>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n"/>
        <a:defRPr sz="2500">
          <a:solidFill>
            <a:schemeClr val="tx2"/>
          </a:solidFill>
          <a:latin typeface="+mn-lt"/>
        </a:defRPr>
      </a:lvl2pPr>
      <a:lvl3pPr marL="1143000" indent="-228600" algn="l" rtl="0" eaLnBrk="0" fontAlgn="base" hangingPunct="0">
        <a:spcBef>
          <a:spcPct val="20000"/>
        </a:spcBef>
        <a:spcAft>
          <a:spcPct val="0"/>
        </a:spcAft>
        <a:buClr>
          <a:schemeClr val="accent1"/>
        </a:buClr>
        <a:buSzPct val="70000"/>
        <a:buFont typeface="Wingdings" panose="05000000000000000000" pitchFamily="2" charset="2"/>
        <a:buChar char="p"/>
        <a:defRPr sz="2200">
          <a:solidFill>
            <a:schemeClr val="tx2"/>
          </a:solidFill>
          <a:latin typeface="+mn-lt"/>
        </a:defRPr>
      </a:lvl3pPr>
      <a:lvl4pPr marL="1600200" indent="-22860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greatinstruction@bellsouth.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B963ADC-0D52-4145-AAF6-187B61497EEA}"/>
              </a:ext>
            </a:extLst>
          </p:cNvPr>
          <p:cNvSpPr>
            <a:spLocks noGrp="1" noChangeArrowheads="1"/>
          </p:cNvSpPr>
          <p:nvPr>
            <p:ph type="ctrTitle"/>
          </p:nvPr>
        </p:nvSpPr>
        <p:spPr>
          <a:xfrm>
            <a:off x="723900" y="4038600"/>
            <a:ext cx="8229600" cy="1752600"/>
          </a:xfrm>
        </p:spPr>
        <p:txBody>
          <a:bodyPr/>
          <a:lstStyle/>
          <a:p>
            <a:pPr algn="ctr" eaLnBrk="1" hangingPunct="1"/>
            <a:br>
              <a:rPr lang="en-US" altLang="en-US" sz="4100"/>
            </a:br>
            <a:br>
              <a:rPr lang="en-US" altLang="en-US" sz="4100"/>
            </a:br>
            <a:br>
              <a:rPr lang="en-US" altLang="en-US" sz="4100"/>
            </a:br>
            <a:r>
              <a:rPr lang="en-US" altLang="en-US" sz="4100"/>
              <a:t> </a:t>
            </a:r>
            <a:br>
              <a:rPr lang="en-US" altLang="en-US" sz="2900"/>
            </a:br>
            <a:endParaRPr lang="en-US" altLang="en-US" sz="4100"/>
          </a:p>
        </p:txBody>
      </p:sp>
      <p:sp>
        <p:nvSpPr>
          <p:cNvPr id="8195" name="Text Box 5">
            <a:extLst>
              <a:ext uri="{FF2B5EF4-FFF2-40B4-BE49-F238E27FC236}">
                <a16:creationId xmlns:a16="http://schemas.microsoft.com/office/drawing/2014/main" id="{AA6FEB9E-5951-42E1-9B6F-4E0751E7C7A9}"/>
              </a:ext>
            </a:extLst>
          </p:cNvPr>
          <p:cNvSpPr txBox="1">
            <a:spLocks noChangeArrowheads="1"/>
          </p:cNvSpPr>
          <p:nvPr/>
        </p:nvSpPr>
        <p:spPr bwMode="auto">
          <a:xfrm>
            <a:off x="3641725" y="6232525"/>
            <a:ext cx="298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spcBef>
                <a:spcPct val="0"/>
              </a:spcBef>
              <a:buClrTx/>
              <a:buSzTx/>
              <a:buFontTx/>
              <a:buNone/>
            </a:pPr>
            <a:r>
              <a:rPr lang="en-US" altLang="en-US" sz="1600">
                <a:solidFill>
                  <a:schemeClr val="tx1"/>
                </a:solidFill>
              </a:rPr>
              <a:t>  </a:t>
            </a:r>
          </a:p>
        </p:txBody>
      </p:sp>
      <p:sp>
        <p:nvSpPr>
          <p:cNvPr id="8196" name="Text Box 6">
            <a:extLst>
              <a:ext uri="{FF2B5EF4-FFF2-40B4-BE49-F238E27FC236}">
                <a16:creationId xmlns:a16="http://schemas.microsoft.com/office/drawing/2014/main" id="{DFE1D396-6D89-47D6-ADBC-B867DF828175}"/>
              </a:ext>
            </a:extLst>
          </p:cNvPr>
          <p:cNvSpPr txBox="1">
            <a:spLocks noChangeArrowheads="1"/>
          </p:cNvSpPr>
          <p:nvPr/>
        </p:nvSpPr>
        <p:spPr bwMode="auto">
          <a:xfrm>
            <a:off x="228600" y="4491038"/>
            <a:ext cx="854075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lgn="ctr">
              <a:spcBef>
                <a:spcPct val="0"/>
              </a:spcBef>
              <a:buClrTx/>
              <a:buSzTx/>
              <a:buFontTx/>
              <a:buNone/>
            </a:pPr>
            <a:r>
              <a:rPr lang="en-US" altLang="en-US" sz="3200" b="1" dirty="0">
                <a:solidFill>
                  <a:srgbClr val="FFFF00"/>
                </a:solidFill>
              </a:rPr>
              <a:t>John O’Connor</a:t>
            </a:r>
          </a:p>
          <a:p>
            <a:pPr algn="ctr">
              <a:spcBef>
                <a:spcPct val="0"/>
              </a:spcBef>
              <a:buClrTx/>
              <a:buSzTx/>
              <a:buFontTx/>
              <a:buNone/>
            </a:pPr>
            <a:r>
              <a:rPr lang="en-US" altLang="en-US" sz="3200" b="1" dirty="0">
                <a:solidFill>
                  <a:srgbClr val="FFFF00"/>
                </a:solidFill>
                <a:hlinkClick r:id="rId2"/>
              </a:rPr>
              <a:t>greatinstruction@bellsouth.net</a:t>
            </a:r>
            <a:endParaRPr lang="en-US" altLang="en-US" sz="3200" b="1" dirty="0">
              <a:solidFill>
                <a:srgbClr val="FFFF00"/>
              </a:solidFill>
            </a:endParaRPr>
          </a:p>
          <a:p>
            <a:pPr algn="ctr">
              <a:spcBef>
                <a:spcPct val="0"/>
              </a:spcBef>
              <a:buClrTx/>
              <a:buSzTx/>
              <a:buFontTx/>
              <a:buNone/>
            </a:pPr>
            <a:r>
              <a:rPr lang="en-US" altLang="en-US" sz="3200" b="1" dirty="0">
                <a:solidFill>
                  <a:srgbClr val="FFFF00"/>
                </a:solidFill>
              </a:rPr>
              <a:t>678.243.8957</a:t>
            </a:r>
          </a:p>
          <a:p>
            <a:pPr algn="ctr">
              <a:spcBef>
                <a:spcPct val="0"/>
              </a:spcBef>
              <a:buClrTx/>
              <a:buSzTx/>
              <a:buFontTx/>
              <a:buNone/>
            </a:pPr>
            <a:br>
              <a:rPr lang="en-US" altLang="en-US" sz="3200" b="1" dirty="0"/>
            </a:br>
            <a:endParaRPr lang="en-US" altLang="en-US" sz="3200" b="1" dirty="0"/>
          </a:p>
        </p:txBody>
      </p:sp>
      <p:pic>
        <p:nvPicPr>
          <p:cNvPr id="8197" name="Picture 1">
            <a:extLst>
              <a:ext uri="{FF2B5EF4-FFF2-40B4-BE49-F238E27FC236}">
                <a16:creationId xmlns:a16="http://schemas.microsoft.com/office/drawing/2014/main" id="{49A3AE3B-5C88-4C4B-9DAF-166C184296D0}"/>
              </a:ext>
            </a:extLst>
          </p:cNvPr>
          <p:cNvPicPr>
            <a:picLocks noChangeAspect="1"/>
          </p:cNvPicPr>
          <p:nvPr/>
        </p:nvPicPr>
        <p:blipFill>
          <a:blip r:embed="rId3">
            <a:extLst>
              <a:ext uri="{28A0092B-C50C-407E-A947-70E740481C1C}">
                <a14:useLocalDpi xmlns:a14="http://schemas.microsoft.com/office/drawing/2010/main" val="0"/>
              </a:ext>
            </a:extLst>
          </a:blip>
          <a:srcRect t="18748" b="16251"/>
          <a:stretch>
            <a:fillRect/>
          </a:stretch>
        </p:blipFill>
        <p:spPr bwMode="auto">
          <a:xfrm>
            <a:off x="112713" y="207963"/>
            <a:ext cx="8840787"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7F9A087-0649-4DEB-B116-E56E01B4083F}"/>
              </a:ext>
            </a:extLst>
          </p:cNvPr>
          <p:cNvSpPr/>
          <p:nvPr/>
        </p:nvSpPr>
        <p:spPr>
          <a:xfrm>
            <a:off x="990600" y="1557338"/>
            <a:ext cx="6858000" cy="1569660"/>
          </a:xfrm>
          <a:prstGeom prst="rect">
            <a:avLst/>
          </a:prstGeom>
        </p:spPr>
        <p:txBody>
          <a:bodyPr>
            <a:spAutoFit/>
          </a:bodyPr>
          <a:lstStyle/>
          <a:p>
            <a:pPr algn="ctr">
              <a:defRPr/>
            </a:pPr>
            <a:r>
              <a:rPr lang="en-US" sz="3200" b="1" dirty="0">
                <a:solidFill>
                  <a:schemeClr val="accent1">
                    <a:lumMod val="50000"/>
                  </a:schemeClr>
                </a:solidFill>
              </a:rPr>
              <a:t>Increasing the Achievement of Students with Disabilities </a:t>
            </a:r>
          </a:p>
          <a:p>
            <a:pPr algn="ctr">
              <a:defRPr/>
            </a:pPr>
            <a:r>
              <a:rPr lang="en-US" sz="3200" b="1" dirty="0">
                <a:solidFill>
                  <a:schemeClr val="accent1">
                    <a:lumMod val="50000"/>
                  </a:schemeClr>
                </a:solidFill>
              </a:rPr>
              <a:t>(and ALL Students)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5FC68F8F-06FD-4167-85CA-8664EC6F95CB}"/>
              </a:ext>
            </a:extLst>
          </p:cNvPr>
          <p:cNvSpPr>
            <a:spLocks noGrp="1" noChangeArrowheads="1"/>
          </p:cNvSpPr>
          <p:nvPr>
            <p:ph type="body" idx="1"/>
          </p:nvPr>
        </p:nvSpPr>
        <p:spPr>
          <a:xfrm>
            <a:off x="1143000" y="2209800"/>
            <a:ext cx="7010400" cy="4114800"/>
          </a:xfrm>
        </p:spPr>
        <p:txBody>
          <a:bodyPr/>
          <a:lstStyle/>
          <a:p>
            <a:pPr algn="ctr" eaLnBrk="1" hangingPunct="1">
              <a:buFont typeface="Wingdings" panose="05000000000000000000" pitchFamily="2" charset="2"/>
              <a:buNone/>
            </a:pPr>
            <a:r>
              <a:rPr lang="en-US" altLang="en-US" sz="9400"/>
              <a:t>I Know the Answer</a:t>
            </a:r>
          </a:p>
        </p:txBody>
      </p:sp>
      <p:sp>
        <p:nvSpPr>
          <p:cNvPr id="20483" name="Rectangle 4">
            <a:extLst>
              <a:ext uri="{FF2B5EF4-FFF2-40B4-BE49-F238E27FC236}">
                <a16:creationId xmlns:a16="http://schemas.microsoft.com/office/drawing/2014/main" id="{C218E1B3-AB52-4F97-8223-1C5EEED6A26D}"/>
              </a:ext>
            </a:extLst>
          </p:cNvPr>
          <p:cNvSpPr>
            <a:spLocks noGrp="1" noChangeArrowheads="1"/>
          </p:cNvSpPr>
          <p:nvPr>
            <p:ph type="title"/>
          </p:nvPr>
        </p:nvSpPr>
        <p:spPr/>
        <p:txBody>
          <a:bodyPr/>
          <a:lstStyle/>
          <a:p>
            <a:pPr eaLnBrk="1" hangingPunct="1"/>
            <a:endParaRPr lang="en-US" altLang="en-US"/>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Content Placeholder 2">
            <a:extLst>
              <a:ext uri="{FF2B5EF4-FFF2-40B4-BE49-F238E27FC236}">
                <a16:creationId xmlns:a16="http://schemas.microsoft.com/office/drawing/2014/main" id="{EEBF9D3C-5800-40D5-8F4F-626DE84BE0DE}"/>
              </a:ext>
            </a:extLst>
          </p:cNvPr>
          <p:cNvSpPr>
            <a:spLocks noGrp="1" noChangeArrowheads="1"/>
          </p:cNvSpPr>
          <p:nvPr>
            <p:ph idx="1"/>
          </p:nvPr>
        </p:nvSpPr>
        <p:spPr>
          <a:xfrm>
            <a:off x="685800" y="1828800"/>
            <a:ext cx="8001000" cy="3962400"/>
          </a:xfrm>
        </p:spPr>
        <p:txBody>
          <a:bodyPr/>
          <a:lstStyle/>
          <a:p>
            <a:pPr marL="0" indent="0" algn="ctr">
              <a:buFont typeface="Wingdings" panose="05000000000000000000" pitchFamily="2" charset="2"/>
              <a:buNone/>
            </a:pPr>
            <a:r>
              <a:rPr lang="en-US" altLang="en-US" sz="4800" dirty="0"/>
              <a:t>Can we make a list of instructional practices that are needed by a large majority of students with disabilities (those not taking the alternate assessment)?</a:t>
            </a:r>
          </a:p>
        </p:txBody>
      </p:sp>
      <p:sp>
        <p:nvSpPr>
          <p:cNvPr id="3" name="Content Placeholder 2">
            <a:extLst>
              <a:ext uri="{FF2B5EF4-FFF2-40B4-BE49-F238E27FC236}">
                <a16:creationId xmlns:a16="http://schemas.microsoft.com/office/drawing/2014/main" id="{A0EF729A-1CD3-418C-B565-AA6FB37CF2ED}"/>
              </a:ext>
            </a:extLst>
          </p:cNvPr>
          <p:cNvSpPr txBox="1">
            <a:spLocks noChangeArrowheads="1"/>
          </p:cNvSpPr>
          <p:nvPr/>
        </p:nvSpPr>
        <p:spPr bwMode="auto">
          <a:xfrm>
            <a:off x="838200" y="457200"/>
            <a:ext cx="8001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85000"/>
              <a:buFont typeface="Wingdings" panose="05000000000000000000" pitchFamily="2" charset="2"/>
              <a:buChar char="o"/>
              <a:defRPr sz="2800">
                <a:solidFill>
                  <a:srgbClr val="FFFF00"/>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n"/>
              <a:defRPr sz="2500">
                <a:solidFill>
                  <a:srgbClr val="FFFF00"/>
                </a:solidFill>
                <a:latin typeface="+mn-lt"/>
              </a:defRPr>
            </a:lvl2pPr>
            <a:lvl3pPr marL="1143000" indent="-228600" algn="l" rtl="0" eaLnBrk="0" fontAlgn="base" hangingPunct="0">
              <a:spcBef>
                <a:spcPct val="20000"/>
              </a:spcBef>
              <a:spcAft>
                <a:spcPct val="0"/>
              </a:spcAft>
              <a:buClr>
                <a:schemeClr val="accent1"/>
              </a:buClr>
              <a:buSzPct val="70000"/>
              <a:buFont typeface="Wingdings" panose="05000000000000000000" pitchFamily="2" charset="2"/>
              <a:buChar char="p"/>
              <a:defRPr sz="2200">
                <a:solidFill>
                  <a:srgbClr val="FFFF00"/>
                </a:solidFill>
                <a:latin typeface="+mn-lt"/>
              </a:defRPr>
            </a:lvl3pPr>
            <a:lvl4pPr marL="1600200" indent="-22860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rgbClr val="FFFF00"/>
                </a:solidFill>
                <a:latin typeface="+mn-lt"/>
              </a:defRPr>
            </a:lvl4pPr>
            <a:lvl5pPr marL="2057400" indent="-228600" algn="l" rtl="0" eaLnBrk="0" fontAlgn="base" hangingPunct="0">
              <a:spcBef>
                <a:spcPct val="20000"/>
              </a:spcBef>
              <a:spcAft>
                <a:spcPct val="0"/>
              </a:spcAft>
              <a:buClr>
                <a:schemeClr val="accent1"/>
              </a:buClr>
              <a:buSzPct val="70000"/>
              <a:buFont typeface="Wingdings" panose="05000000000000000000" pitchFamily="2" charset="2"/>
              <a:buChar char="o"/>
              <a:defRPr sz="2000">
                <a:solidFill>
                  <a:srgbClr val="FFFF00"/>
                </a:solidFill>
                <a:latin typeface="+mn-lt"/>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a:lstStyle>
          <a:p>
            <a:pPr marL="0" indent="0" algn="ctr">
              <a:buFont typeface="Wingdings" panose="05000000000000000000" pitchFamily="2" charset="2"/>
              <a:buNone/>
            </a:pPr>
            <a:r>
              <a:rPr lang="en-US" altLang="en-US" sz="4800" kern="0" dirty="0"/>
              <a:t>Quick Question</a:t>
            </a:r>
          </a:p>
          <a:p>
            <a:pPr marL="0" indent="0" algn="ctr">
              <a:buFont typeface="Wingdings" panose="05000000000000000000" pitchFamily="2" charset="2"/>
              <a:buNone/>
            </a:pPr>
            <a:r>
              <a:rPr lang="en-US" altLang="en-US" sz="2400" kern="0" dirty="0"/>
              <a:t>One Minute Thinking</a:t>
            </a:r>
            <a:br>
              <a:rPr lang="en-US" altLang="en-US" sz="1100" kern="0" dirty="0"/>
            </a:br>
            <a:endParaRPr lang="en-US" altLang="en-US" sz="4800" kern="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51753-6D9C-4906-8758-1556B0B93268}"/>
              </a:ext>
            </a:extLst>
          </p:cNvPr>
          <p:cNvSpPr>
            <a:spLocks noGrp="1"/>
          </p:cNvSpPr>
          <p:nvPr>
            <p:ph type="title"/>
          </p:nvPr>
        </p:nvSpPr>
        <p:spPr>
          <a:xfrm>
            <a:off x="762000" y="457200"/>
            <a:ext cx="7924800" cy="1295400"/>
          </a:xfrm>
        </p:spPr>
        <p:txBody>
          <a:bodyPr/>
          <a:lstStyle/>
          <a:p>
            <a:pPr algn="ctr"/>
            <a:r>
              <a:rPr lang="en-US" dirty="0"/>
              <a:t>Debrief</a:t>
            </a:r>
          </a:p>
        </p:txBody>
      </p:sp>
    </p:spTree>
    <p:extLst>
      <p:ext uri="{BB962C8B-B14F-4D97-AF65-F5344CB8AC3E}">
        <p14:creationId xmlns:p14="http://schemas.microsoft.com/office/powerpoint/2010/main" val="36683774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0A3FB2DA-CD59-42B2-B792-C5E0E52FC5E7}"/>
              </a:ext>
            </a:extLst>
          </p:cNvPr>
          <p:cNvSpPr>
            <a:spLocks noGrp="1" noChangeArrowheads="1"/>
          </p:cNvSpPr>
          <p:nvPr>
            <p:ph type="title"/>
          </p:nvPr>
        </p:nvSpPr>
        <p:spPr>
          <a:xfrm>
            <a:off x="533400" y="76200"/>
            <a:ext cx="8153400" cy="1295400"/>
          </a:xfrm>
        </p:spPr>
        <p:txBody>
          <a:bodyPr/>
          <a:lstStyle/>
          <a:p>
            <a:pPr algn="ctr"/>
            <a:r>
              <a:rPr lang="en-US" altLang="en-US"/>
              <a:t>My short list that apply to all subjects</a:t>
            </a:r>
          </a:p>
        </p:txBody>
      </p:sp>
      <p:sp>
        <p:nvSpPr>
          <p:cNvPr id="105475" name="Content Placeholder 2">
            <a:extLst>
              <a:ext uri="{FF2B5EF4-FFF2-40B4-BE49-F238E27FC236}">
                <a16:creationId xmlns:a16="http://schemas.microsoft.com/office/drawing/2014/main" id="{15516E6F-C8A2-4F27-9613-94A589CD0D84}"/>
              </a:ext>
            </a:extLst>
          </p:cNvPr>
          <p:cNvSpPr>
            <a:spLocks noGrp="1" noChangeArrowheads="1"/>
          </p:cNvSpPr>
          <p:nvPr>
            <p:ph idx="1"/>
          </p:nvPr>
        </p:nvSpPr>
        <p:spPr>
          <a:xfrm>
            <a:off x="381000" y="1371600"/>
            <a:ext cx="8534400" cy="4724400"/>
          </a:xfrm>
        </p:spPr>
        <p:txBody>
          <a:bodyPr/>
          <a:lstStyle/>
          <a:p>
            <a:pPr>
              <a:defRPr/>
            </a:pPr>
            <a:r>
              <a:rPr lang="en-US" altLang="en-US" dirty="0"/>
              <a:t>Drastically increase student practice turns and feedback</a:t>
            </a:r>
          </a:p>
          <a:p>
            <a:pPr>
              <a:defRPr/>
            </a:pPr>
            <a:r>
              <a:rPr lang="en-US" altLang="en-US" dirty="0"/>
              <a:t>Provide highly organized and sequential explicit instruction with modelling, guided practice with feedback and independent practice</a:t>
            </a:r>
          </a:p>
          <a:p>
            <a:pPr>
              <a:defRPr/>
            </a:pPr>
            <a:r>
              <a:rPr lang="en-US" altLang="en-US" dirty="0"/>
              <a:t>Implement explicit and embedded vocabulary instruction</a:t>
            </a:r>
          </a:p>
          <a:p>
            <a:pPr>
              <a:defRPr/>
            </a:pPr>
            <a:r>
              <a:rPr lang="en-US" altLang="en-US" dirty="0"/>
              <a:t>Implement fill-the-gap/acceleration interventions</a:t>
            </a:r>
          </a:p>
          <a:p>
            <a:pPr>
              <a:defRPr/>
            </a:pPr>
            <a:r>
              <a:rPr lang="en-US" altLang="en-US" dirty="0"/>
              <a:t>Incorporate metacognitive instruction</a:t>
            </a:r>
          </a:p>
          <a:p>
            <a:pPr>
              <a:defRPr/>
            </a:pPr>
            <a:r>
              <a:rPr lang="en-US" altLang="en-US" dirty="0"/>
              <a:t>Implement effective behavioral systems</a:t>
            </a:r>
          </a:p>
          <a:p>
            <a:pPr marL="0" indent="0">
              <a:buFont typeface="Wingdings" panose="05000000000000000000" pitchFamily="2" charset="2"/>
              <a:buNone/>
              <a:defRPr/>
            </a:pPr>
            <a:endParaRPr lang="en-US" altLang="en-US" dirty="0"/>
          </a:p>
          <a:p>
            <a:pPr>
              <a:defRPr/>
            </a:pPr>
            <a:endParaRPr lang="en-US" altLang="en-US" dirty="0"/>
          </a:p>
          <a:p>
            <a:pPr>
              <a:defRPr/>
            </a:pPr>
            <a:endParaRPr lang="en-US" alt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7FFE67EA-7FFB-4A22-BE28-18DBE9CF1579}"/>
              </a:ext>
            </a:extLst>
          </p:cNvPr>
          <p:cNvSpPr>
            <a:spLocks noGrp="1" noChangeArrowheads="1"/>
          </p:cNvSpPr>
          <p:nvPr>
            <p:ph type="title"/>
          </p:nvPr>
        </p:nvSpPr>
        <p:spPr>
          <a:xfrm>
            <a:off x="609600" y="457200"/>
            <a:ext cx="8077200" cy="1295400"/>
          </a:xfrm>
        </p:spPr>
        <p:txBody>
          <a:bodyPr/>
          <a:lstStyle/>
          <a:p>
            <a:pPr algn="ctr"/>
            <a:r>
              <a:rPr lang="en-US" altLang="en-US"/>
              <a:t>I am not saying…</a:t>
            </a:r>
          </a:p>
        </p:txBody>
      </p:sp>
      <p:sp>
        <p:nvSpPr>
          <p:cNvPr id="98307" name="Content Placeholder 2">
            <a:extLst>
              <a:ext uri="{FF2B5EF4-FFF2-40B4-BE49-F238E27FC236}">
                <a16:creationId xmlns:a16="http://schemas.microsoft.com/office/drawing/2014/main" id="{D175C05E-C87B-419D-AAA1-8FEE68D4801A}"/>
              </a:ext>
            </a:extLst>
          </p:cNvPr>
          <p:cNvSpPr>
            <a:spLocks noGrp="1"/>
          </p:cNvSpPr>
          <p:nvPr>
            <p:ph idx="1"/>
          </p:nvPr>
        </p:nvSpPr>
        <p:spPr>
          <a:xfrm>
            <a:off x="762000" y="1981200"/>
            <a:ext cx="7924800" cy="4114800"/>
          </a:xfrm>
        </p:spPr>
        <p:txBody>
          <a:bodyPr/>
          <a:lstStyle/>
          <a:p>
            <a:pPr>
              <a:defRPr/>
            </a:pPr>
            <a:r>
              <a:rPr lang="en-US" altLang="en-US" dirty="0"/>
              <a:t>That this list is an absolute</a:t>
            </a:r>
          </a:p>
          <a:p>
            <a:pPr>
              <a:defRPr/>
            </a:pPr>
            <a:r>
              <a:rPr lang="en-US" altLang="en-US" dirty="0"/>
              <a:t>Your list may be different</a:t>
            </a:r>
          </a:p>
          <a:p>
            <a:pPr>
              <a:defRPr/>
            </a:pPr>
            <a:r>
              <a:rPr lang="en-US" altLang="en-US" dirty="0"/>
              <a:t>But, we need to be able to set a foundation for “specially designed instruction” in our districts</a:t>
            </a:r>
          </a:p>
          <a:p>
            <a:pPr>
              <a:defRPr/>
            </a:pPr>
            <a:r>
              <a:rPr lang="en-US" altLang="en-US" dirty="0"/>
              <a:t>Sits on top of effective Tier 1 instruction</a:t>
            </a:r>
          </a:p>
          <a:p>
            <a:pPr>
              <a:defRPr/>
            </a:pPr>
            <a:r>
              <a:rPr lang="en-US" altLang="en-US" dirty="0"/>
              <a:t>Sets the foundation for specially designed instruction</a:t>
            </a:r>
          </a:p>
          <a:p>
            <a:pPr marL="0" indent="0">
              <a:buFont typeface="Wingdings" panose="05000000000000000000" pitchFamily="2" charset="2"/>
              <a:buNone/>
              <a:defRPr/>
            </a:pPr>
            <a:endParaRPr lang="en-US" alt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013D96E7-C444-4008-9384-7A521A5E11A2}"/>
              </a:ext>
            </a:extLst>
          </p:cNvPr>
          <p:cNvSpPr>
            <a:spLocks noGrp="1" noChangeArrowheads="1"/>
          </p:cNvSpPr>
          <p:nvPr>
            <p:ph type="title"/>
          </p:nvPr>
        </p:nvSpPr>
        <p:spPr>
          <a:xfrm>
            <a:off x="533400" y="2209800"/>
            <a:ext cx="8153400" cy="1295400"/>
          </a:xfrm>
        </p:spPr>
        <p:txBody>
          <a:bodyPr/>
          <a:lstStyle/>
          <a:p>
            <a:pPr algn="ctr"/>
            <a:r>
              <a:rPr lang="en-US" altLang="en-US"/>
              <a:t>If 10 different parents asked 10 different special education teachers, “What specially designed instruction will you provide for my child?,” what answers would they get?</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32B4E08C-B92A-4D8F-8574-7386680DA97F}"/>
              </a:ext>
            </a:extLst>
          </p:cNvPr>
          <p:cNvSpPr>
            <a:spLocks noGrp="1" noChangeArrowheads="1"/>
          </p:cNvSpPr>
          <p:nvPr>
            <p:ph type="title"/>
          </p:nvPr>
        </p:nvSpPr>
        <p:spPr>
          <a:xfrm>
            <a:off x="533400" y="457200"/>
            <a:ext cx="8153400" cy="1295400"/>
          </a:xfrm>
        </p:spPr>
        <p:txBody>
          <a:bodyPr/>
          <a:lstStyle/>
          <a:p>
            <a:r>
              <a:rPr lang="en-US" altLang="en-US"/>
              <a:t>What if they answered (and were very well trained)…</a:t>
            </a:r>
          </a:p>
        </p:txBody>
      </p:sp>
      <p:sp>
        <p:nvSpPr>
          <p:cNvPr id="3" name="Content Placeholder 2">
            <a:extLst>
              <a:ext uri="{FF2B5EF4-FFF2-40B4-BE49-F238E27FC236}">
                <a16:creationId xmlns:a16="http://schemas.microsoft.com/office/drawing/2014/main" id="{A6D5E235-54D9-4C3A-BE46-3C2338303692}"/>
              </a:ext>
            </a:extLst>
          </p:cNvPr>
          <p:cNvSpPr>
            <a:spLocks noGrp="1"/>
          </p:cNvSpPr>
          <p:nvPr>
            <p:ph idx="1"/>
          </p:nvPr>
        </p:nvSpPr>
        <p:spPr>
          <a:xfrm>
            <a:off x="533400" y="1981200"/>
            <a:ext cx="8153400" cy="4114800"/>
          </a:xfrm>
        </p:spPr>
        <p:txBody>
          <a:bodyPr/>
          <a:lstStyle/>
          <a:p>
            <a:pPr marL="0" indent="0">
              <a:buFont typeface="Wingdings" panose="05000000000000000000" pitchFamily="2" charset="2"/>
              <a:buNone/>
              <a:defRPr/>
            </a:pPr>
            <a:r>
              <a:rPr lang="en-US" dirty="0"/>
              <a:t>“We make sure that we:…</a:t>
            </a:r>
          </a:p>
          <a:p>
            <a:pPr>
              <a:defRPr/>
            </a:pPr>
            <a:r>
              <a:rPr lang="en-US" altLang="en-US" sz="2000" dirty="0"/>
              <a:t>Drastically increase student practice turns and feedback</a:t>
            </a:r>
          </a:p>
          <a:p>
            <a:pPr>
              <a:defRPr/>
            </a:pPr>
            <a:r>
              <a:rPr lang="en-US" altLang="en-US" sz="2000" dirty="0"/>
              <a:t>Provide highly organized and sequential explicit instruction with modelling, guided practice with feedback and independent practice</a:t>
            </a:r>
          </a:p>
          <a:p>
            <a:pPr>
              <a:defRPr/>
            </a:pPr>
            <a:r>
              <a:rPr lang="en-US" altLang="en-US" sz="2000" dirty="0"/>
              <a:t>Implement explicit and embedded vocabulary instruction</a:t>
            </a:r>
          </a:p>
          <a:p>
            <a:pPr>
              <a:defRPr/>
            </a:pPr>
            <a:r>
              <a:rPr lang="en-US" altLang="en-US" sz="2000" dirty="0"/>
              <a:t>Implement fill-the-gap interventions</a:t>
            </a:r>
          </a:p>
          <a:p>
            <a:pPr>
              <a:defRPr/>
            </a:pPr>
            <a:r>
              <a:rPr lang="en-US" altLang="en-US" sz="2000" dirty="0"/>
              <a:t>Incorporate metacognitive instruction</a:t>
            </a:r>
          </a:p>
          <a:p>
            <a:pPr>
              <a:defRPr/>
            </a:pPr>
            <a:r>
              <a:rPr lang="en-US" altLang="en-US" sz="2000" dirty="0"/>
              <a:t>Implement effective behavioral systems</a:t>
            </a:r>
          </a:p>
          <a:p>
            <a:pPr>
              <a:defRPr/>
            </a:pPr>
            <a:endParaRPr lang="en-US" altLang="en-US" sz="1800" dirty="0"/>
          </a:p>
          <a:p>
            <a:pPr marL="0" indent="0">
              <a:buFont typeface="Wingdings" panose="05000000000000000000" pitchFamily="2" charset="2"/>
              <a:buNone/>
              <a:defRPr/>
            </a:pPr>
            <a:r>
              <a:rPr lang="en-US" altLang="en-US" dirty="0"/>
              <a:t>And then on top of that…</a:t>
            </a:r>
          </a:p>
          <a:p>
            <a:pPr marL="0" indent="0">
              <a:buFont typeface="Wingdings" panose="05000000000000000000" pitchFamily="2" charset="2"/>
              <a:buNone/>
              <a:defRPr/>
            </a:pP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25635F-6990-41CA-AD41-F73ED564294C}"/>
              </a:ext>
            </a:extLst>
          </p:cNvPr>
          <p:cNvPicPr>
            <a:picLocks noChangeAspect="1"/>
          </p:cNvPicPr>
          <p:nvPr/>
        </p:nvPicPr>
        <p:blipFill rotWithShape="1">
          <a:blip r:embed="rId2"/>
          <a:srcRect l="17500" t="28347" r="46667" b="9787"/>
          <a:stretch/>
        </p:blipFill>
        <p:spPr>
          <a:xfrm>
            <a:off x="1600200" y="660989"/>
            <a:ext cx="5596890" cy="5206411"/>
          </a:xfrm>
          <a:prstGeom prst="rect">
            <a:avLst/>
          </a:prstGeom>
        </p:spPr>
      </p:pic>
    </p:spTree>
    <p:extLst>
      <p:ext uri="{BB962C8B-B14F-4D97-AF65-F5344CB8AC3E}">
        <p14:creationId xmlns:p14="http://schemas.microsoft.com/office/powerpoint/2010/main" val="15055468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a:extLst>
              <a:ext uri="{FF2B5EF4-FFF2-40B4-BE49-F238E27FC236}">
                <a16:creationId xmlns:a16="http://schemas.microsoft.com/office/drawing/2014/main" id="{C6BB2D71-00EB-44FE-97AB-E1A0892B83B9}"/>
              </a:ext>
            </a:extLst>
          </p:cNvPr>
          <p:cNvSpPr>
            <a:spLocks noGrp="1" noChangeArrowheads="1"/>
          </p:cNvSpPr>
          <p:nvPr>
            <p:ph type="title"/>
          </p:nvPr>
        </p:nvSpPr>
        <p:spPr>
          <a:xfrm>
            <a:off x="685800" y="152400"/>
            <a:ext cx="8001000" cy="1295400"/>
          </a:xfrm>
        </p:spPr>
        <p:txBody>
          <a:bodyPr/>
          <a:lstStyle/>
          <a:p>
            <a:r>
              <a:rPr lang="en-US" altLang="en-US" dirty="0"/>
              <a:t>In that space, write…</a:t>
            </a:r>
          </a:p>
        </p:txBody>
      </p:sp>
      <p:sp>
        <p:nvSpPr>
          <p:cNvPr id="158723" name="Content Placeholder 2">
            <a:extLst>
              <a:ext uri="{FF2B5EF4-FFF2-40B4-BE49-F238E27FC236}">
                <a16:creationId xmlns:a16="http://schemas.microsoft.com/office/drawing/2014/main" id="{E750482B-E541-4995-9AC2-3EE2C32B97F7}"/>
              </a:ext>
            </a:extLst>
          </p:cNvPr>
          <p:cNvSpPr>
            <a:spLocks noGrp="1" noChangeArrowheads="1"/>
          </p:cNvSpPr>
          <p:nvPr>
            <p:ph idx="1"/>
          </p:nvPr>
        </p:nvSpPr>
        <p:spPr>
          <a:xfrm>
            <a:off x="685800" y="1371600"/>
            <a:ext cx="8001000" cy="4114800"/>
          </a:xfrm>
        </p:spPr>
        <p:txBody>
          <a:bodyPr/>
          <a:lstStyle/>
          <a:p>
            <a:r>
              <a:rPr lang="en-US" altLang="en-US" sz="2400" dirty="0"/>
              <a:t>Drastically increase student practice turns and feedback</a:t>
            </a:r>
          </a:p>
          <a:p>
            <a:r>
              <a:rPr lang="en-US" altLang="en-US" sz="2400" dirty="0"/>
              <a:t>Provide highly organized and sequential explicit instruction with modelling, guided practice with feedback and independent practice</a:t>
            </a:r>
          </a:p>
          <a:p>
            <a:r>
              <a:rPr lang="en-US" altLang="en-US" sz="2400" dirty="0"/>
              <a:t>Implement explicit and embedded vocabulary instruction</a:t>
            </a:r>
          </a:p>
          <a:p>
            <a:r>
              <a:rPr lang="en-US" altLang="en-US" sz="2400" dirty="0"/>
              <a:t>Implement fill-the-gap interventions</a:t>
            </a:r>
          </a:p>
          <a:p>
            <a:r>
              <a:rPr lang="en-US" altLang="en-US" sz="2400" dirty="0"/>
              <a:t>Incorporate metacognitive instruction</a:t>
            </a:r>
          </a:p>
          <a:p>
            <a:r>
              <a:rPr lang="en-US" altLang="en-US" sz="2400" dirty="0"/>
              <a:t>Implement effective behavioral systems</a:t>
            </a:r>
          </a:p>
          <a:p>
            <a:pPr marL="0" indent="0">
              <a:buNone/>
            </a:pPr>
            <a:endParaRPr lang="en-US" altLang="en-US" sz="2400" dirty="0"/>
          </a:p>
          <a:p>
            <a:endParaRPr lang="en-US" altLang="en-US" dirty="0"/>
          </a:p>
        </p:txBody>
      </p:sp>
    </p:spTree>
    <p:extLst>
      <p:ext uri="{BB962C8B-B14F-4D97-AF65-F5344CB8AC3E}">
        <p14:creationId xmlns:p14="http://schemas.microsoft.com/office/powerpoint/2010/main" val="36290715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3B8EB-7BC8-4419-9D87-3E4449A91138}"/>
              </a:ext>
            </a:extLst>
          </p:cNvPr>
          <p:cNvSpPr>
            <a:spLocks noGrp="1"/>
          </p:cNvSpPr>
          <p:nvPr>
            <p:ph type="title"/>
          </p:nvPr>
        </p:nvSpPr>
        <p:spPr>
          <a:xfrm>
            <a:off x="685800" y="457200"/>
            <a:ext cx="8001000" cy="1295400"/>
          </a:xfrm>
        </p:spPr>
        <p:txBody>
          <a:bodyPr/>
          <a:lstStyle/>
          <a:p>
            <a:pPr algn="ctr"/>
            <a:r>
              <a:rPr lang="en-US" dirty="0">
                <a:solidFill>
                  <a:schemeClr val="bg2">
                    <a:lumMod val="50000"/>
                  </a:schemeClr>
                </a:solidFill>
              </a:rPr>
              <a:t>Partner Discussion</a:t>
            </a:r>
          </a:p>
        </p:txBody>
      </p:sp>
      <p:sp>
        <p:nvSpPr>
          <p:cNvPr id="3" name="Content Placeholder 2">
            <a:extLst>
              <a:ext uri="{FF2B5EF4-FFF2-40B4-BE49-F238E27FC236}">
                <a16:creationId xmlns:a16="http://schemas.microsoft.com/office/drawing/2014/main" id="{DF546A73-4348-405D-B57A-D7877373C064}"/>
              </a:ext>
            </a:extLst>
          </p:cNvPr>
          <p:cNvSpPr>
            <a:spLocks noGrp="1"/>
          </p:cNvSpPr>
          <p:nvPr>
            <p:ph idx="1"/>
          </p:nvPr>
        </p:nvSpPr>
        <p:spPr>
          <a:xfrm>
            <a:off x="533400" y="1981200"/>
            <a:ext cx="8153400" cy="4114800"/>
          </a:xfrm>
        </p:spPr>
        <p:txBody>
          <a:bodyPr/>
          <a:lstStyle/>
          <a:p>
            <a:r>
              <a:rPr lang="en-US" dirty="0"/>
              <a:t>What would be the benefits of adopting a list of instructional practices that become the foundation of specially designed instruction?</a:t>
            </a:r>
          </a:p>
          <a:p>
            <a:r>
              <a:rPr lang="en-US" dirty="0"/>
              <a:t>How could you roll that out?</a:t>
            </a:r>
          </a:p>
        </p:txBody>
      </p:sp>
    </p:spTree>
    <p:extLst>
      <p:ext uri="{BB962C8B-B14F-4D97-AF65-F5344CB8AC3E}">
        <p14:creationId xmlns:p14="http://schemas.microsoft.com/office/powerpoint/2010/main" val="131014958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25635F-6990-41CA-AD41-F73ED564294C}"/>
              </a:ext>
            </a:extLst>
          </p:cNvPr>
          <p:cNvPicPr>
            <a:picLocks noChangeAspect="1"/>
          </p:cNvPicPr>
          <p:nvPr/>
        </p:nvPicPr>
        <p:blipFill rotWithShape="1">
          <a:blip r:embed="rId2"/>
          <a:srcRect l="17500" t="28347" r="46667" b="9787"/>
          <a:stretch/>
        </p:blipFill>
        <p:spPr>
          <a:xfrm>
            <a:off x="1600200" y="660989"/>
            <a:ext cx="5596890" cy="5206411"/>
          </a:xfrm>
          <a:prstGeom prst="rect">
            <a:avLst/>
          </a:prstGeom>
        </p:spPr>
      </p:pic>
    </p:spTree>
    <p:extLst>
      <p:ext uri="{BB962C8B-B14F-4D97-AF65-F5344CB8AC3E}">
        <p14:creationId xmlns:p14="http://schemas.microsoft.com/office/powerpoint/2010/main" val="4155965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4CC9F80-1353-4979-BFE7-A957E33E4E9C}"/>
              </a:ext>
            </a:extLst>
          </p:cNvPr>
          <p:cNvSpPr>
            <a:spLocks noGrp="1" noChangeArrowheads="1"/>
          </p:cNvSpPr>
          <p:nvPr>
            <p:ph type="body" idx="1"/>
          </p:nvPr>
        </p:nvSpPr>
        <p:spPr>
          <a:xfrm>
            <a:off x="457200" y="533400"/>
            <a:ext cx="8229600" cy="5592763"/>
          </a:xfrm>
        </p:spPr>
        <p:txBody>
          <a:bodyPr/>
          <a:lstStyle/>
          <a:p>
            <a:pPr algn="ctr" eaLnBrk="1" hangingPunct="1">
              <a:buFont typeface="Wingdings" panose="05000000000000000000" pitchFamily="2" charset="2"/>
              <a:buNone/>
            </a:pPr>
            <a:r>
              <a:rPr lang="en-US" altLang="en-US" sz="8000" dirty="0"/>
              <a:t>Provide</a:t>
            </a:r>
          </a:p>
          <a:p>
            <a:pPr algn="ctr" eaLnBrk="1" hangingPunct="1">
              <a:buFont typeface="Wingdings" panose="05000000000000000000" pitchFamily="2" charset="2"/>
              <a:buNone/>
            </a:pPr>
            <a:endParaRPr lang="en-US" altLang="en-US" sz="4000" dirty="0"/>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88F08B68-2489-440D-9902-2032522E85D2}"/>
              </a:ext>
            </a:extLst>
          </p:cNvPr>
          <p:cNvSpPr>
            <a:spLocks noGrp="1" noChangeArrowheads="1"/>
          </p:cNvSpPr>
          <p:nvPr>
            <p:ph type="title"/>
          </p:nvPr>
        </p:nvSpPr>
        <p:spPr>
          <a:xfrm>
            <a:off x="533400" y="2209800"/>
            <a:ext cx="8077200" cy="1295400"/>
          </a:xfrm>
        </p:spPr>
        <p:txBody>
          <a:bodyPr/>
          <a:lstStyle/>
          <a:p>
            <a:pPr algn="ctr"/>
            <a:r>
              <a:rPr lang="en-US" altLang="en-US"/>
              <a:t>Let’s dig a little further…</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a:extLst>
              <a:ext uri="{FF2B5EF4-FFF2-40B4-BE49-F238E27FC236}">
                <a16:creationId xmlns:a16="http://schemas.microsoft.com/office/drawing/2014/main" id="{CDF28D21-0980-467C-8988-CB51DD67D7BE}"/>
              </a:ext>
            </a:extLst>
          </p:cNvPr>
          <p:cNvSpPr>
            <a:spLocks noGrp="1" noChangeArrowheads="1"/>
          </p:cNvSpPr>
          <p:nvPr>
            <p:ph type="title"/>
          </p:nvPr>
        </p:nvSpPr>
        <p:spPr>
          <a:xfrm>
            <a:off x="533400" y="457200"/>
            <a:ext cx="8153400" cy="1295400"/>
          </a:xfrm>
        </p:spPr>
        <p:txBody>
          <a:bodyPr/>
          <a:lstStyle/>
          <a:p>
            <a:pPr algn="ctr"/>
            <a:r>
              <a:rPr lang="en-US" altLang="en-US" sz="2800"/>
              <a:t>In my opinion, all learning comes down to 2 things.  People only learn how to do something if they have these two things…</a:t>
            </a:r>
          </a:p>
        </p:txBody>
      </p:sp>
      <p:sp>
        <p:nvSpPr>
          <p:cNvPr id="126979" name="Content Placeholder 2">
            <a:extLst>
              <a:ext uri="{FF2B5EF4-FFF2-40B4-BE49-F238E27FC236}">
                <a16:creationId xmlns:a16="http://schemas.microsoft.com/office/drawing/2014/main" id="{7C47C15F-82C2-4588-8F97-C570EBE4F8F6}"/>
              </a:ext>
            </a:extLst>
          </p:cNvPr>
          <p:cNvSpPr>
            <a:spLocks noGrp="1" noChangeArrowheads="1"/>
          </p:cNvSpPr>
          <p:nvPr>
            <p:ph idx="1"/>
          </p:nvPr>
        </p:nvSpPr>
        <p:spPr>
          <a:xfrm>
            <a:off x="533400" y="1981200"/>
            <a:ext cx="8153400" cy="1524000"/>
          </a:xfrm>
        </p:spPr>
        <p:txBody>
          <a:bodyPr/>
          <a:lstStyle/>
          <a:p>
            <a:r>
              <a:rPr lang="en-US" altLang="en-US" sz="2400" b="1"/>
              <a:t>It doesn’t matter if you are a beginning learner or an advanced learner in a skill/area</a:t>
            </a:r>
          </a:p>
          <a:p>
            <a:r>
              <a:rPr lang="en-US" altLang="en-US" sz="2400" b="1"/>
              <a:t>It doesn’t matter what you are learning</a:t>
            </a:r>
          </a:p>
        </p:txBody>
      </p:sp>
      <p:sp>
        <p:nvSpPr>
          <p:cNvPr id="126980" name="TextBox 6">
            <a:extLst>
              <a:ext uri="{FF2B5EF4-FFF2-40B4-BE49-F238E27FC236}">
                <a16:creationId xmlns:a16="http://schemas.microsoft.com/office/drawing/2014/main" id="{7C460A4B-0353-4135-B3EB-7C1B956CEEB3}"/>
              </a:ext>
            </a:extLst>
          </p:cNvPr>
          <p:cNvSpPr txBox="1">
            <a:spLocks noChangeArrowheads="1"/>
          </p:cNvSpPr>
          <p:nvPr/>
        </p:nvSpPr>
        <p:spPr bwMode="auto">
          <a:xfrm>
            <a:off x="304800" y="3532188"/>
            <a:ext cx="39624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lvl="1">
              <a:spcBef>
                <a:spcPct val="0"/>
              </a:spcBef>
              <a:buClrTx/>
              <a:buSzTx/>
              <a:buFont typeface="Arial" panose="020B0604020202020204" pitchFamily="34" charset="0"/>
              <a:buChar char="•"/>
            </a:pPr>
            <a:r>
              <a:rPr lang="en-US" altLang="en-US" sz="2400" b="1">
                <a:solidFill>
                  <a:srgbClr val="FFFF00"/>
                </a:solidFill>
              </a:rPr>
              <a:t>Ballroom dance</a:t>
            </a:r>
          </a:p>
          <a:p>
            <a:pPr lvl="1">
              <a:spcBef>
                <a:spcPct val="0"/>
              </a:spcBef>
              <a:buClrTx/>
              <a:buSzTx/>
              <a:buFont typeface="Arial" panose="020B0604020202020204" pitchFamily="34" charset="0"/>
              <a:buChar char="•"/>
            </a:pPr>
            <a:r>
              <a:rPr lang="en-US" altLang="en-US" sz="2400" b="1">
                <a:solidFill>
                  <a:srgbClr val="FFFF00"/>
                </a:solidFill>
              </a:rPr>
              <a:t>Balance equations</a:t>
            </a:r>
          </a:p>
          <a:p>
            <a:pPr lvl="1">
              <a:spcBef>
                <a:spcPct val="0"/>
              </a:spcBef>
              <a:buClrTx/>
              <a:buSzTx/>
              <a:buFont typeface="Arial" panose="020B0604020202020204" pitchFamily="34" charset="0"/>
              <a:buChar char="•"/>
            </a:pPr>
            <a:r>
              <a:rPr lang="en-US" altLang="en-US" sz="2400" b="1">
                <a:solidFill>
                  <a:srgbClr val="FFFF00"/>
                </a:solidFill>
              </a:rPr>
              <a:t>Read</a:t>
            </a:r>
          </a:p>
          <a:p>
            <a:pPr lvl="1">
              <a:spcBef>
                <a:spcPct val="0"/>
              </a:spcBef>
              <a:buClrTx/>
              <a:buSzTx/>
              <a:buFont typeface="Arial" panose="020B0604020202020204" pitchFamily="34" charset="0"/>
              <a:buChar char="•"/>
            </a:pPr>
            <a:r>
              <a:rPr lang="en-US" altLang="en-US" sz="2400" b="1">
                <a:solidFill>
                  <a:srgbClr val="FFFF00"/>
                </a:solidFill>
              </a:rPr>
              <a:t>Write a paragraph</a:t>
            </a:r>
          </a:p>
          <a:p>
            <a:pPr lvl="1">
              <a:spcBef>
                <a:spcPct val="0"/>
              </a:spcBef>
              <a:buClrTx/>
              <a:buSzTx/>
              <a:buFont typeface="Arial" panose="020B0604020202020204" pitchFamily="34" charset="0"/>
              <a:buChar char="•"/>
            </a:pPr>
            <a:r>
              <a:rPr lang="en-US" altLang="en-US" sz="2400" b="1">
                <a:solidFill>
                  <a:srgbClr val="FFFF00"/>
                </a:solidFill>
              </a:rPr>
              <a:t>Read an X-Ray</a:t>
            </a:r>
          </a:p>
          <a:p>
            <a:pPr lvl="1">
              <a:spcBef>
                <a:spcPct val="0"/>
              </a:spcBef>
              <a:buClrTx/>
              <a:buSzTx/>
              <a:buFont typeface="Arial" panose="020B0604020202020204" pitchFamily="34" charset="0"/>
              <a:buChar char="•"/>
            </a:pPr>
            <a:r>
              <a:rPr lang="en-US" altLang="en-US" sz="2400" b="1">
                <a:solidFill>
                  <a:srgbClr val="FFFF00"/>
                </a:solidFill>
              </a:rPr>
              <a:t>Collaborate with classmates</a:t>
            </a:r>
          </a:p>
          <a:p>
            <a:pPr lvl="1">
              <a:spcBef>
                <a:spcPct val="0"/>
              </a:spcBef>
              <a:buClrTx/>
              <a:buSzTx/>
              <a:buFont typeface="Arial" panose="020B0604020202020204" pitchFamily="34" charset="0"/>
              <a:buChar char="•"/>
            </a:pPr>
            <a:endParaRPr lang="en-US" altLang="en-US" sz="2400" b="1">
              <a:solidFill>
                <a:srgbClr val="FFFF00"/>
              </a:solidFill>
            </a:endParaRPr>
          </a:p>
        </p:txBody>
      </p:sp>
      <p:sp>
        <p:nvSpPr>
          <p:cNvPr id="126981" name="TextBox 8">
            <a:extLst>
              <a:ext uri="{FF2B5EF4-FFF2-40B4-BE49-F238E27FC236}">
                <a16:creationId xmlns:a16="http://schemas.microsoft.com/office/drawing/2014/main" id="{9DD3274F-4B55-406A-B878-0CFCB0F5FA91}"/>
              </a:ext>
            </a:extLst>
          </p:cNvPr>
          <p:cNvSpPr txBox="1">
            <a:spLocks noChangeArrowheads="1"/>
          </p:cNvSpPr>
          <p:nvPr/>
        </p:nvSpPr>
        <p:spPr bwMode="auto">
          <a:xfrm>
            <a:off x="4267200" y="3505200"/>
            <a:ext cx="3962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lvl="1">
              <a:spcBef>
                <a:spcPct val="0"/>
              </a:spcBef>
              <a:buClrTx/>
              <a:buSzTx/>
              <a:buFont typeface="Arial" panose="020B0604020202020204" pitchFamily="34" charset="0"/>
              <a:buChar char="•"/>
            </a:pPr>
            <a:r>
              <a:rPr lang="en-US" altLang="en-US" sz="2400" b="1">
                <a:solidFill>
                  <a:srgbClr val="FFFF00"/>
                </a:solidFill>
              </a:rPr>
              <a:t>Bake cookies</a:t>
            </a:r>
          </a:p>
          <a:p>
            <a:pPr lvl="1">
              <a:spcBef>
                <a:spcPct val="0"/>
              </a:spcBef>
              <a:buClrTx/>
              <a:buSzTx/>
              <a:buFont typeface="Arial" panose="020B0604020202020204" pitchFamily="34" charset="0"/>
              <a:buChar char="•"/>
            </a:pPr>
            <a:r>
              <a:rPr lang="en-US" altLang="en-US" sz="2400" b="1">
                <a:solidFill>
                  <a:srgbClr val="FFFF00"/>
                </a:solidFill>
              </a:rPr>
              <a:t>Throw a spiral</a:t>
            </a:r>
          </a:p>
          <a:p>
            <a:pPr lvl="1">
              <a:spcBef>
                <a:spcPct val="0"/>
              </a:spcBef>
              <a:buClrTx/>
              <a:buSzTx/>
              <a:buFont typeface="Arial" panose="020B0604020202020204" pitchFamily="34" charset="0"/>
              <a:buChar char="•"/>
            </a:pPr>
            <a:r>
              <a:rPr lang="en-US" altLang="en-US" sz="2400" b="1">
                <a:solidFill>
                  <a:srgbClr val="FFFF00"/>
                </a:solidFill>
              </a:rPr>
              <a:t>Speak Mandarin</a:t>
            </a:r>
          </a:p>
          <a:p>
            <a:pPr lvl="1">
              <a:spcBef>
                <a:spcPct val="0"/>
              </a:spcBef>
              <a:buClrTx/>
              <a:buSzTx/>
              <a:buFont typeface="Arial" panose="020B0604020202020204" pitchFamily="34" charset="0"/>
              <a:buChar char="•"/>
            </a:pPr>
            <a:r>
              <a:rPr lang="en-US" altLang="en-US" sz="2400" b="1">
                <a:solidFill>
                  <a:srgbClr val="FFFF00"/>
                </a:solidFill>
              </a:rPr>
              <a:t>Read informational text</a:t>
            </a:r>
          </a:p>
          <a:p>
            <a:pPr lvl="1">
              <a:spcBef>
                <a:spcPct val="0"/>
              </a:spcBef>
              <a:buClrTx/>
              <a:buSzTx/>
              <a:buFont typeface="Arial" panose="020B0604020202020204" pitchFamily="34" charset="0"/>
              <a:buChar char="•"/>
            </a:pPr>
            <a:r>
              <a:rPr lang="en-US" altLang="en-US" sz="2400" b="1">
                <a:solidFill>
                  <a:srgbClr val="FFFF00"/>
                </a:solidFill>
              </a:rPr>
              <a:t>Use the Periodic Table</a:t>
            </a:r>
          </a:p>
          <a:p>
            <a:pPr lvl="1">
              <a:spcBef>
                <a:spcPct val="0"/>
              </a:spcBef>
              <a:buClrTx/>
              <a:buSzTx/>
              <a:buFont typeface="Arial" panose="020B0604020202020204" pitchFamily="34" charset="0"/>
              <a:buChar char="•"/>
            </a:pPr>
            <a:r>
              <a:rPr lang="en-US" altLang="en-US" sz="2400" b="1">
                <a:solidFill>
                  <a:srgbClr val="FFFF00"/>
                </a:solidFill>
              </a:rPr>
              <a:t>Compare two texts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0A443A2E-9573-4D14-B224-60589CB246AA}"/>
              </a:ext>
            </a:extLst>
          </p:cNvPr>
          <p:cNvSpPr>
            <a:spLocks noGrp="1" noChangeArrowheads="1"/>
          </p:cNvSpPr>
          <p:nvPr>
            <p:ph type="title"/>
          </p:nvPr>
        </p:nvSpPr>
        <p:spPr>
          <a:xfrm>
            <a:off x="495300" y="4114800"/>
            <a:ext cx="8153400" cy="1295400"/>
          </a:xfrm>
        </p:spPr>
        <p:txBody>
          <a:bodyPr/>
          <a:lstStyle/>
          <a:p>
            <a:pPr algn="ctr"/>
            <a:r>
              <a:rPr lang="en-US" altLang="en-US" dirty="0"/>
              <a:t>Table Discussion</a:t>
            </a:r>
            <a:br>
              <a:rPr lang="en-US" altLang="en-US" dirty="0"/>
            </a:br>
            <a:br>
              <a:rPr lang="en-US" altLang="en-US" dirty="0"/>
            </a:br>
            <a:r>
              <a:rPr lang="en-US" altLang="en-US" dirty="0"/>
              <a:t>What are those two things?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941AE5C3-1FE5-4A98-B3AE-5D178B9C37CE}"/>
              </a:ext>
            </a:extLst>
          </p:cNvPr>
          <p:cNvSpPr>
            <a:spLocks noGrp="1" noChangeArrowheads="1"/>
          </p:cNvSpPr>
          <p:nvPr>
            <p:ph type="title"/>
          </p:nvPr>
        </p:nvSpPr>
        <p:spPr>
          <a:xfrm>
            <a:off x="762000" y="457200"/>
            <a:ext cx="7924800" cy="1295400"/>
          </a:xfrm>
        </p:spPr>
        <p:txBody>
          <a:bodyPr/>
          <a:lstStyle/>
          <a:p>
            <a:pPr algn="ctr"/>
            <a:r>
              <a:rPr lang="en-US" altLang="en-US"/>
              <a:t>Debrief</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C01BA776-E7B9-4701-B60C-722F09231CB1}"/>
              </a:ext>
            </a:extLst>
          </p:cNvPr>
          <p:cNvSpPr>
            <a:spLocks noGrp="1" noChangeArrowheads="1"/>
          </p:cNvSpPr>
          <p:nvPr>
            <p:ph type="title"/>
          </p:nvPr>
        </p:nvSpPr>
        <p:spPr>
          <a:xfrm>
            <a:off x="609600" y="457200"/>
            <a:ext cx="8077200" cy="1295400"/>
          </a:xfrm>
        </p:spPr>
        <p:txBody>
          <a:bodyPr/>
          <a:lstStyle/>
          <a:p>
            <a:pPr algn="ctr"/>
            <a:r>
              <a:rPr lang="en-US" altLang="en-US"/>
              <a:t>Practice Turns and Feedback</a:t>
            </a:r>
          </a:p>
        </p:txBody>
      </p:sp>
      <p:sp>
        <p:nvSpPr>
          <p:cNvPr id="3" name="Content Placeholder 2">
            <a:extLst>
              <a:ext uri="{FF2B5EF4-FFF2-40B4-BE49-F238E27FC236}">
                <a16:creationId xmlns:a16="http://schemas.microsoft.com/office/drawing/2014/main" id="{9AB0202F-67BA-43AA-85DB-0DAB9CCC5442}"/>
              </a:ext>
            </a:extLst>
          </p:cNvPr>
          <p:cNvSpPr>
            <a:spLocks noGrp="1"/>
          </p:cNvSpPr>
          <p:nvPr>
            <p:ph idx="1"/>
          </p:nvPr>
        </p:nvSpPr>
        <p:spPr>
          <a:xfrm>
            <a:off x="609600" y="1752600"/>
            <a:ext cx="8077200" cy="4114800"/>
          </a:xfrm>
        </p:spPr>
        <p:txBody>
          <a:bodyPr/>
          <a:lstStyle/>
          <a:p>
            <a:pPr>
              <a:defRPr/>
            </a:pPr>
            <a:r>
              <a:rPr lang="en-US" sz="2400" dirty="0"/>
              <a:t>All people only get better at </a:t>
            </a:r>
            <a:r>
              <a:rPr lang="en-US" sz="2400" i="1" dirty="0"/>
              <a:t>something </a:t>
            </a:r>
            <a:r>
              <a:rPr lang="en-US" sz="2400" dirty="0"/>
              <a:t>if we practice doing that </a:t>
            </a:r>
            <a:r>
              <a:rPr lang="en-US" sz="2400" i="1" dirty="0"/>
              <a:t>something</a:t>
            </a:r>
          </a:p>
          <a:p>
            <a:pPr>
              <a:defRPr/>
            </a:pPr>
            <a:r>
              <a:rPr lang="en-US" sz="2400" dirty="0"/>
              <a:t>But, practice alone is insufficient</a:t>
            </a:r>
          </a:p>
          <a:p>
            <a:pPr>
              <a:defRPr/>
            </a:pPr>
            <a:r>
              <a:rPr lang="en-US" sz="2400" dirty="0"/>
              <a:t>All people need feedback on their efforts/attempts/practice turns</a:t>
            </a:r>
          </a:p>
          <a:p>
            <a:pPr>
              <a:defRPr/>
            </a:pPr>
            <a:endParaRPr lang="en-US" sz="2400" dirty="0"/>
          </a:p>
          <a:p>
            <a:pPr marL="0" indent="0">
              <a:buFont typeface="Wingdings" panose="05000000000000000000" pitchFamily="2" charset="2"/>
              <a:buNone/>
              <a:defRPr/>
            </a:pPr>
            <a:r>
              <a:rPr lang="en-US" sz="2400" dirty="0"/>
              <a:t>Partner Discussion:</a:t>
            </a:r>
          </a:p>
          <a:p>
            <a:pPr>
              <a:defRPr/>
            </a:pPr>
            <a:r>
              <a:rPr lang="en-US" sz="2400" dirty="0"/>
              <a:t>Do you agree with the statements above?</a:t>
            </a:r>
          </a:p>
          <a:p>
            <a:pPr>
              <a:defRPr/>
            </a:pPr>
            <a:r>
              <a:rPr lang="en-US" sz="2400" dirty="0"/>
              <a:t>Why or why not?</a:t>
            </a:r>
          </a:p>
          <a:p>
            <a:pPr>
              <a:defRPr/>
            </a:pPr>
            <a:r>
              <a:rPr lang="en-US" sz="2400" dirty="0"/>
              <a:t>Can you think of any exceptions?  (O’Connor can think of one.)</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DA987A3B-AD60-42AB-82D6-013F5131D604}"/>
              </a:ext>
            </a:extLst>
          </p:cNvPr>
          <p:cNvSpPr>
            <a:spLocks noGrp="1" noChangeArrowheads="1"/>
          </p:cNvSpPr>
          <p:nvPr>
            <p:ph type="title"/>
          </p:nvPr>
        </p:nvSpPr>
        <p:spPr>
          <a:xfrm>
            <a:off x="381000" y="2895600"/>
            <a:ext cx="8153400" cy="1295400"/>
          </a:xfrm>
        </p:spPr>
        <p:txBody>
          <a:bodyPr/>
          <a:lstStyle/>
          <a:p>
            <a:r>
              <a:rPr lang="en-US" altLang="en-US" sz="3200" dirty="0"/>
              <a:t>Do we all agree that students with disabilities and other students who under-perform need much more practice and feedback than other students to learn the same skill?</a:t>
            </a:r>
            <a:br>
              <a:rPr lang="en-US" altLang="en-US" sz="3200" dirty="0"/>
            </a:br>
            <a:br>
              <a:rPr lang="en-US" altLang="en-US" sz="3200" dirty="0"/>
            </a:br>
            <a:r>
              <a:rPr lang="en-US" altLang="en-US" sz="3200" dirty="0"/>
              <a:t>Then should “increase practice turns and feedback” be a critical component of GREAT instruction, research-based practices and specially designed instruction?</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8559C54A-8969-4714-AFB5-FB11A8282214}"/>
              </a:ext>
            </a:extLst>
          </p:cNvPr>
          <p:cNvSpPr>
            <a:spLocks noGrp="1" noChangeArrowheads="1"/>
          </p:cNvSpPr>
          <p:nvPr>
            <p:ph type="title"/>
          </p:nvPr>
        </p:nvSpPr>
        <p:spPr>
          <a:xfrm>
            <a:off x="533400" y="457200"/>
            <a:ext cx="8153400" cy="1295400"/>
          </a:xfrm>
        </p:spPr>
        <p:txBody>
          <a:bodyPr/>
          <a:lstStyle/>
          <a:p>
            <a:pPr algn="ctr"/>
            <a:r>
              <a:rPr lang="en-US" altLang="en-US"/>
              <a:t>Let’s role play</a:t>
            </a:r>
          </a:p>
        </p:txBody>
      </p:sp>
      <p:sp>
        <p:nvSpPr>
          <p:cNvPr id="134147" name="Content Placeholder 2">
            <a:extLst>
              <a:ext uri="{FF2B5EF4-FFF2-40B4-BE49-F238E27FC236}">
                <a16:creationId xmlns:a16="http://schemas.microsoft.com/office/drawing/2014/main" id="{0375D875-B4C2-4A15-80F6-1756B97D5E38}"/>
              </a:ext>
            </a:extLst>
          </p:cNvPr>
          <p:cNvSpPr>
            <a:spLocks noGrp="1" noChangeArrowheads="1"/>
          </p:cNvSpPr>
          <p:nvPr>
            <p:ph idx="1"/>
          </p:nvPr>
        </p:nvSpPr>
        <p:spPr>
          <a:xfrm>
            <a:off x="533400" y="1981200"/>
            <a:ext cx="8153400" cy="4114800"/>
          </a:xfrm>
        </p:spPr>
        <p:txBody>
          <a:bodyPr/>
          <a:lstStyle/>
          <a:p>
            <a:r>
              <a:rPr lang="en-US" altLang="en-US"/>
              <a:t>You are middle school students in my math class</a:t>
            </a:r>
          </a:p>
          <a:p>
            <a:r>
              <a:rPr lang="en-US" altLang="en-US"/>
              <a:t>We are going to review homework in two different ways</a:t>
            </a:r>
          </a:p>
          <a:p>
            <a:pPr lvl="1"/>
            <a:r>
              <a:rPr lang="en-US" altLang="en-US"/>
              <a:t>See your completed homework.</a:t>
            </a:r>
          </a:p>
          <a:p>
            <a:pPr lvl="1"/>
            <a:r>
              <a:rPr lang="en-US" altLang="en-US"/>
              <a:t>Now, I am the teacher.</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a:extLst>
              <a:ext uri="{FF2B5EF4-FFF2-40B4-BE49-F238E27FC236}">
                <a16:creationId xmlns:a16="http://schemas.microsoft.com/office/drawing/2014/main" id="{2E8735FE-40B8-4304-ACE6-B427BEDF78FA}"/>
              </a:ext>
            </a:extLst>
          </p:cNvPr>
          <p:cNvSpPr>
            <a:spLocks noGrp="1" noChangeArrowheads="1"/>
          </p:cNvSpPr>
          <p:nvPr>
            <p:ph type="title"/>
          </p:nvPr>
        </p:nvSpPr>
        <p:spPr>
          <a:xfrm>
            <a:off x="228600" y="457200"/>
            <a:ext cx="8686800" cy="1295400"/>
          </a:xfrm>
        </p:spPr>
        <p:txBody>
          <a:bodyPr/>
          <a:lstStyle/>
          <a:p>
            <a:r>
              <a:rPr lang="en-US" altLang="en-US"/>
              <a:t>Role playing – you are my students</a:t>
            </a:r>
          </a:p>
        </p:txBody>
      </p:sp>
      <p:sp>
        <p:nvSpPr>
          <p:cNvPr id="3" name="Content Placeholder 2">
            <a:extLst>
              <a:ext uri="{FF2B5EF4-FFF2-40B4-BE49-F238E27FC236}">
                <a16:creationId xmlns:a16="http://schemas.microsoft.com/office/drawing/2014/main" id="{04C56277-ADE1-4607-A017-1019BE7F4441}"/>
              </a:ext>
            </a:extLst>
          </p:cNvPr>
          <p:cNvSpPr>
            <a:spLocks noGrp="1"/>
          </p:cNvSpPr>
          <p:nvPr>
            <p:ph idx="1"/>
          </p:nvPr>
        </p:nvSpPr>
        <p:spPr>
          <a:xfrm>
            <a:off x="685800" y="1752600"/>
            <a:ext cx="7764463" cy="3079750"/>
          </a:xfrm>
        </p:spPr>
        <p:txBody>
          <a:bodyPr>
            <a:normAutofit fontScale="92500" lnSpcReduction="20000"/>
          </a:bodyPr>
          <a:lstStyle/>
          <a:p>
            <a:pPr>
              <a:defRPr/>
            </a:pPr>
            <a:r>
              <a:rPr lang="en-US" sz="2000" b="1" dirty="0"/>
              <a:t>Reviewing math homework – Option 1.</a:t>
            </a:r>
          </a:p>
          <a:p>
            <a:pPr>
              <a:defRPr/>
            </a:pPr>
            <a:r>
              <a:rPr lang="en-US" sz="2000" b="1" dirty="0"/>
              <a:t>“Students, please take out your math homework from last night.”  Let’s look at problem #5.</a:t>
            </a:r>
          </a:p>
          <a:p>
            <a:pPr marL="0" indent="0">
              <a:buFont typeface="Wingdings" panose="05000000000000000000" pitchFamily="2" charset="2"/>
              <a:buNone/>
              <a:defRPr/>
            </a:pPr>
            <a:endParaRPr lang="en-US" sz="2000" b="1" dirty="0"/>
          </a:p>
          <a:p>
            <a:pPr marL="0" indent="0">
              <a:buFont typeface="Wingdings" panose="05000000000000000000" pitchFamily="2" charset="2"/>
              <a:buNone/>
              <a:defRPr/>
            </a:pPr>
            <a:r>
              <a:rPr lang="en-US" sz="2000" b="1" dirty="0"/>
              <a:t>Sarah has been saving her money.  She received several birthday presents.  Aunt Patricia gave her $17. Uncle James gave her $22 while her Grandfather gave her $15.  She spent $11.72 for music on iTunes.  Now she wants to buy a bracelet that costs $26.18 which includes tax.  Does she have enough money?  If not, how much more does she have to earn?  If she does, how much money will she have left over?</a:t>
            </a:r>
          </a:p>
        </p:txBody>
      </p:sp>
      <p:sp>
        <p:nvSpPr>
          <p:cNvPr id="135172" name="TextBox 3">
            <a:extLst>
              <a:ext uri="{FF2B5EF4-FFF2-40B4-BE49-F238E27FC236}">
                <a16:creationId xmlns:a16="http://schemas.microsoft.com/office/drawing/2014/main" id="{B7B87D27-B24C-4CDD-B42E-59D3A4271E30}"/>
              </a:ext>
            </a:extLst>
          </p:cNvPr>
          <p:cNvSpPr txBox="1">
            <a:spLocks noChangeArrowheads="1"/>
          </p:cNvSpPr>
          <p:nvPr/>
        </p:nvSpPr>
        <p:spPr bwMode="auto">
          <a:xfrm>
            <a:off x="533400" y="4648200"/>
            <a:ext cx="9175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lgn="r">
              <a:spcBef>
                <a:spcPct val="0"/>
              </a:spcBef>
              <a:buClrTx/>
              <a:buSzTx/>
              <a:buFontTx/>
              <a:buNone/>
            </a:pPr>
            <a:endParaRPr lang="en-US" altLang="en-US" sz="1800" b="1">
              <a:solidFill>
                <a:srgbClr val="FFFF00"/>
              </a:solidFill>
            </a:endParaRPr>
          </a:p>
          <a:p>
            <a:pPr algn="r">
              <a:spcBef>
                <a:spcPct val="0"/>
              </a:spcBef>
              <a:buClrTx/>
              <a:buSzTx/>
              <a:buFontTx/>
              <a:buNone/>
            </a:pPr>
            <a:r>
              <a:rPr lang="en-US" altLang="en-US" sz="1800" b="1">
                <a:solidFill>
                  <a:srgbClr val="FFFF00"/>
                </a:solidFill>
              </a:rPr>
              <a:t>17.00</a:t>
            </a:r>
          </a:p>
          <a:p>
            <a:pPr algn="r">
              <a:spcBef>
                <a:spcPct val="0"/>
              </a:spcBef>
              <a:buClrTx/>
              <a:buSzTx/>
              <a:buFontTx/>
              <a:buNone/>
            </a:pPr>
            <a:r>
              <a:rPr lang="en-US" altLang="en-US" sz="1800" b="1">
                <a:solidFill>
                  <a:srgbClr val="FFFF00"/>
                </a:solidFill>
              </a:rPr>
              <a:t>22.00</a:t>
            </a:r>
          </a:p>
          <a:p>
            <a:pPr algn="r">
              <a:spcBef>
                <a:spcPct val="0"/>
              </a:spcBef>
              <a:buClrTx/>
              <a:buSzTx/>
              <a:buFontTx/>
              <a:buNone/>
            </a:pPr>
            <a:r>
              <a:rPr lang="en-US" altLang="en-US" sz="1800" b="1" u="sng">
                <a:solidFill>
                  <a:srgbClr val="FFFF00"/>
                </a:solidFill>
              </a:rPr>
              <a:t>+15.00</a:t>
            </a:r>
          </a:p>
          <a:p>
            <a:pPr algn="r">
              <a:spcBef>
                <a:spcPct val="0"/>
              </a:spcBef>
              <a:buClrTx/>
              <a:buSzTx/>
              <a:buFontTx/>
              <a:buNone/>
            </a:pPr>
            <a:r>
              <a:rPr lang="en-US" altLang="en-US" sz="1800" b="1">
                <a:solidFill>
                  <a:srgbClr val="FFFF00"/>
                </a:solidFill>
              </a:rPr>
              <a:t>$54.00</a:t>
            </a:r>
          </a:p>
        </p:txBody>
      </p:sp>
      <p:sp>
        <p:nvSpPr>
          <p:cNvPr id="135173" name="TextBox 4">
            <a:extLst>
              <a:ext uri="{FF2B5EF4-FFF2-40B4-BE49-F238E27FC236}">
                <a16:creationId xmlns:a16="http://schemas.microsoft.com/office/drawing/2014/main" id="{3BA5860C-920B-473E-8F7F-4CB4ED937EEA}"/>
              </a:ext>
            </a:extLst>
          </p:cNvPr>
          <p:cNvSpPr txBox="1">
            <a:spLocks noChangeArrowheads="1"/>
          </p:cNvSpPr>
          <p:nvPr/>
        </p:nvSpPr>
        <p:spPr bwMode="auto">
          <a:xfrm>
            <a:off x="1673225" y="4876800"/>
            <a:ext cx="8905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lgn="r">
              <a:spcBef>
                <a:spcPct val="0"/>
              </a:spcBef>
              <a:buClrTx/>
              <a:buSzTx/>
              <a:buFontTx/>
              <a:buNone/>
            </a:pPr>
            <a:r>
              <a:rPr lang="en-US" altLang="en-US" sz="1800" b="1">
                <a:solidFill>
                  <a:srgbClr val="FFFF00"/>
                </a:solidFill>
              </a:rPr>
              <a:t>54.00</a:t>
            </a:r>
          </a:p>
          <a:p>
            <a:pPr algn="r">
              <a:spcBef>
                <a:spcPct val="0"/>
              </a:spcBef>
              <a:buClrTx/>
              <a:buSzTx/>
              <a:buFontTx/>
              <a:buNone/>
            </a:pPr>
            <a:r>
              <a:rPr lang="en-US" altLang="en-US" sz="1800" b="1" u="sng">
                <a:solidFill>
                  <a:srgbClr val="FFFF00"/>
                </a:solidFill>
              </a:rPr>
              <a:t>-11.72</a:t>
            </a:r>
          </a:p>
          <a:p>
            <a:pPr algn="r">
              <a:spcBef>
                <a:spcPct val="0"/>
              </a:spcBef>
              <a:buClrTx/>
              <a:buSzTx/>
              <a:buFontTx/>
              <a:buNone/>
            </a:pPr>
            <a:r>
              <a:rPr lang="en-US" altLang="en-US" sz="1800" b="1">
                <a:solidFill>
                  <a:srgbClr val="FFFF00"/>
                </a:solidFill>
              </a:rPr>
              <a:t>$42.28</a:t>
            </a:r>
          </a:p>
        </p:txBody>
      </p:sp>
      <p:sp>
        <p:nvSpPr>
          <p:cNvPr id="135174" name="TextBox 5">
            <a:extLst>
              <a:ext uri="{FF2B5EF4-FFF2-40B4-BE49-F238E27FC236}">
                <a16:creationId xmlns:a16="http://schemas.microsoft.com/office/drawing/2014/main" id="{F4B1F3D8-CA6C-4A4B-AB62-6BC2325516A7}"/>
              </a:ext>
            </a:extLst>
          </p:cNvPr>
          <p:cNvSpPr txBox="1">
            <a:spLocks noChangeArrowheads="1"/>
          </p:cNvSpPr>
          <p:nvPr/>
        </p:nvSpPr>
        <p:spPr bwMode="auto">
          <a:xfrm>
            <a:off x="2587625" y="4876800"/>
            <a:ext cx="8905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lgn="r">
              <a:spcBef>
                <a:spcPct val="0"/>
              </a:spcBef>
              <a:buClrTx/>
              <a:buSzTx/>
              <a:buFontTx/>
              <a:buNone/>
            </a:pPr>
            <a:r>
              <a:rPr lang="en-US" altLang="en-US" sz="1800" b="1">
                <a:solidFill>
                  <a:srgbClr val="FFFF00"/>
                </a:solidFill>
              </a:rPr>
              <a:t>42.28</a:t>
            </a:r>
          </a:p>
          <a:p>
            <a:pPr algn="r">
              <a:spcBef>
                <a:spcPct val="0"/>
              </a:spcBef>
              <a:buClrTx/>
              <a:buSzTx/>
              <a:buFontTx/>
              <a:buNone/>
            </a:pPr>
            <a:r>
              <a:rPr lang="en-US" altLang="en-US" sz="1800" b="1" u="sng">
                <a:solidFill>
                  <a:srgbClr val="FFFF00"/>
                </a:solidFill>
              </a:rPr>
              <a:t>-26.18</a:t>
            </a:r>
          </a:p>
          <a:p>
            <a:pPr algn="r">
              <a:spcBef>
                <a:spcPct val="0"/>
              </a:spcBef>
              <a:buClrTx/>
              <a:buSzTx/>
              <a:buFontTx/>
              <a:buNone/>
            </a:pPr>
            <a:r>
              <a:rPr lang="en-US" altLang="en-US" sz="1800" b="1">
                <a:solidFill>
                  <a:srgbClr val="FFFF00"/>
                </a:solidFill>
              </a:rPr>
              <a:t>$16.10</a:t>
            </a:r>
          </a:p>
        </p:txBody>
      </p:sp>
      <p:sp>
        <p:nvSpPr>
          <p:cNvPr id="135175" name="TextBox 7">
            <a:extLst>
              <a:ext uri="{FF2B5EF4-FFF2-40B4-BE49-F238E27FC236}">
                <a16:creationId xmlns:a16="http://schemas.microsoft.com/office/drawing/2014/main" id="{E11D193C-33B9-4DBC-A9FE-302C49E6989D}"/>
              </a:ext>
            </a:extLst>
          </p:cNvPr>
          <p:cNvSpPr txBox="1">
            <a:spLocks noChangeArrowheads="1"/>
          </p:cNvSpPr>
          <p:nvPr/>
        </p:nvSpPr>
        <p:spPr bwMode="auto">
          <a:xfrm>
            <a:off x="3717925" y="5218113"/>
            <a:ext cx="5545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spcBef>
                <a:spcPct val="0"/>
              </a:spcBef>
              <a:buClrTx/>
              <a:buSzTx/>
              <a:buFontTx/>
              <a:buNone/>
            </a:pPr>
            <a:r>
              <a:rPr lang="en-US" altLang="en-US" sz="1800" b="1">
                <a:solidFill>
                  <a:srgbClr val="FFFF00"/>
                </a:solidFill>
              </a:rPr>
              <a:t>Yes. She has enough money to buy the bracelet. </a:t>
            </a:r>
          </a:p>
          <a:p>
            <a:pPr>
              <a:spcBef>
                <a:spcPct val="0"/>
              </a:spcBef>
              <a:buClrTx/>
              <a:buSzTx/>
              <a:buFontTx/>
              <a:buNone/>
            </a:pPr>
            <a:r>
              <a:rPr lang="en-US" altLang="en-US" sz="1800" b="1">
                <a:solidFill>
                  <a:srgbClr val="FFFF00"/>
                </a:solidFill>
              </a:rPr>
              <a:t>She will have $16.10 left over.</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6CAA30F3-04AF-4B7E-A373-160674C803ED}"/>
              </a:ext>
            </a:extLst>
          </p:cNvPr>
          <p:cNvSpPr>
            <a:spLocks noGrp="1" noChangeArrowheads="1"/>
          </p:cNvSpPr>
          <p:nvPr>
            <p:ph type="title"/>
          </p:nvPr>
        </p:nvSpPr>
        <p:spPr>
          <a:xfrm>
            <a:off x="533400" y="2514600"/>
            <a:ext cx="8229600" cy="1295400"/>
          </a:xfrm>
        </p:spPr>
        <p:txBody>
          <a:bodyPr/>
          <a:lstStyle/>
          <a:p>
            <a:r>
              <a:rPr lang="en-US" altLang="en-US"/>
              <a:t>Other than the student called on, what was everyone else doing?</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a:extLst>
              <a:ext uri="{FF2B5EF4-FFF2-40B4-BE49-F238E27FC236}">
                <a16:creationId xmlns:a16="http://schemas.microsoft.com/office/drawing/2014/main" id="{488C56F8-6358-4D2A-8FCB-7107CA9B451C}"/>
              </a:ext>
            </a:extLst>
          </p:cNvPr>
          <p:cNvSpPr>
            <a:spLocks noGrp="1" noChangeArrowheads="1"/>
          </p:cNvSpPr>
          <p:nvPr>
            <p:ph type="title"/>
          </p:nvPr>
        </p:nvSpPr>
        <p:spPr>
          <a:xfrm>
            <a:off x="315913" y="381000"/>
            <a:ext cx="8599487" cy="995363"/>
          </a:xfrm>
        </p:spPr>
        <p:txBody>
          <a:bodyPr/>
          <a:lstStyle/>
          <a:p>
            <a:pPr algn="ctr"/>
            <a:r>
              <a:rPr lang="en-US" altLang="en-US"/>
              <a:t>Reviewing Homework Option #2 –</a:t>
            </a:r>
            <a:br>
              <a:rPr lang="en-US" altLang="en-US"/>
            </a:br>
            <a:r>
              <a:rPr lang="en-US" altLang="en-US"/>
              <a:t>You are still my students</a:t>
            </a:r>
          </a:p>
        </p:txBody>
      </p:sp>
      <p:sp>
        <p:nvSpPr>
          <p:cNvPr id="3" name="Content Placeholder 2">
            <a:extLst>
              <a:ext uri="{FF2B5EF4-FFF2-40B4-BE49-F238E27FC236}">
                <a16:creationId xmlns:a16="http://schemas.microsoft.com/office/drawing/2014/main" id="{12A92D54-4276-4CCE-959E-44BAD10939D5}"/>
              </a:ext>
            </a:extLst>
          </p:cNvPr>
          <p:cNvSpPr>
            <a:spLocks noGrp="1"/>
          </p:cNvSpPr>
          <p:nvPr>
            <p:ph idx="1"/>
          </p:nvPr>
        </p:nvSpPr>
        <p:spPr>
          <a:xfrm>
            <a:off x="711200" y="1638300"/>
            <a:ext cx="7766050" cy="2771775"/>
          </a:xfrm>
        </p:spPr>
        <p:txBody>
          <a:bodyPr>
            <a:normAutofit fontScale="47500" lnSpcReduction="20000"/>
          </a:bodyPr>
          <a:lstStyle/>
          <a:p>
            <a:pPr marL="0" indent="0">
              <a:buFont typeface="Wingdings" panose="05000000000000000000" pitchFamily="2" charset="2"/>
              <a:buNone/>
              <a:defRPr/>
            </a:pPr>
            <a:r>
              <a:rPr lang="en-US" sz="3300" b="1" dirty="0"/>
              <a:t>“Students, last night I worked on the math homework.  I completed #7 below.  I’m not sure if I arrived at the correct answer.  Can you please review my work and let me know if it is correct.  If not, please write one sentence explaining what I did wrong.  For 3 minutes work by yourself.  Then, work with your partner.</a:t>
            </a:r>
          </a:p>
          <a:p>
            <a:pPr marL="0" indent="0">
              <a:buFont typeface="Wingdings" panose="05000000000000000000" pitchFamily="2" charset="2"/>
              <a:buNone/>
              <a:defRPr/>
            </a:pPr>
            <a:endParaRPr lang="en-US" dirty="0"/>
          </a:p>
          <a:p>
            <a:pPr marL="0" indent="0">
              <a:buFont typeface="Wingdings" panose="05000000000000000000" pitchFamily="2" charset="2"/>
              <a:buNone/>
              <a:defRPr/>
            </a:pPr>
            <a:r>
              <a:rPr lang="en-US" sz="3600" b="1" dirty="0"/>
              <a:t>Jose and Jill are responsible for buying Pop Tarts for this weekend’s camping trip.  There are 14 people going.  The group will arrive Friday night and drive back Sunday night. They are only buying Pop Tarts for breakfast.  Each person will need two Pop Tarts for each breakfast.  They have already bought 2 boxes of Pop Tarts.  Each box has 10 Pop Tarts.  Do they need to buy more Pop Tarts?  If so, how many?  If not, how many will they have left over?</a:t>
            </a:r>
          </a:p>
          <a:p>
            <a:pPr marL="0" indent="0">
              <a:buFont typeface="Wingdings" panose="05000000000000000000" pitchFamily="2" charset="2"/>
              <a:buNone/>
              <a:defRPr/>
            </a:pPr>
            <a:endParaRPr lang="en-US" dirty="0"/>
          </a:p>
        </p:txBody>
      </p:sp>
      <p:grpSp>
        <p:nvGrpSpPr>
          <p:cNvPr id="137220" name="Group 8">
            <a:extLst>
              <a:ext uri="{FF2B5EF4-FFF2-40B4-BE49-F238E27FC236}">
                <a16:creationId xmlns:a16="http://schemas.microsoft.com/office/drawing/2014/main" id="{254B1621-41B3-464A-B8FB-D7FA9275B854}"/>
              </a:ext>
            </a:extLst>
          </p:cNvPr>
          <p:cNvGrpSpPr>
            <a:grpSpLocks/>
          </p:cNvGrpSpPr>
          <p:nvPr/>
        </p:nvGrpSpPr>
        <p:grpSpPr bwMode="auto">
          <a:xfrm>
            <a:off x="212725" y="4908550"/>
            <a:ext cx="1881188" cy="1477963"/>
            <a:chOff x="1122083" y="5380383"/>
            <a:chExt cx="2508901" cy="1969772"/>
          </a:xfrm>
        </p:grpSpPr>
        <p:sp>
          <p:nvSpPr>
            <p:cNvPr id="137228" name="TextBox 3">
              <a:extLst>
                <a:ext uri="{FF2B5EF4-FFF2-40B4-BE49-F238E27FC236}">
                  <a16:creationId xmlns:a16="http://schemas.microsoft.com/office/drawing/2014/main" id="{B67948FC-ED25-4F39-B42D-CFCB277512A9}"/>
                </a:ext>
              </a:extLst>
            </p:cNvPr>
            <p:cNvSpPr txBox="1">
              <a:spLocks noChangeArrowheads="1"/>
            </p:cNvSpPr>
            <p:nvPr/>
          </p:nvSpPr>
          <p:spPr bwMode="auto">
            <a:xfrm>
              <a:off x="1122083" y="5380383"/>
              <a:ext cx="707972" cy="1969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lgn="r">
                <a:spcBef>
                  <a:spcPct val="0"/>
                </a:spcBef>
                <a:buClrTx/>
                <a:buSzTx/>
                <a:buFontTx/>
                <a:buNone/>
              </a:pPr>
              <a:r>
                <a:rPr lang="en-US" altLang="en-US" sz="1800" b="1">
                  <a:solidFill>
                    <a:srgbClr val="FFFF00"/>
                  </a:solidFill>
                </a:rPr>
                <a:t>14</a:t>
              </a:r>
            </a:p>
            <a:p>
              <a:pPr algn="r">
                <a:spcBef>
                  <a:spcPct val="0"/>
                </a:spcBef>
                <a:buClrTx/>
                <a:buSzTx/>
                <a:buFontTx/>
                <a:buNone/>
              </a:pPr>
              <a:r>
                <a:rPr lang="en-US" altLang="en-US" sz="1800" b="1" u="sng">
                  <a:solidFill>
                    <a:srgbClr val="FFFF00"/>
                  </a:solidFill>
                </a:rPr>
                <a:t>X 2</a:t>
              </a:r>
            </a:p>
            <a:p>
              <a:pPr algn="r">
                <a:spcBef>
                  <a:spcPct val="0"/>
                </a:spcBef>
                <a:buClrTx/>
                <a:buSzTx/>
                <a:buFontTx/>
                <a:buNone/>
              </a:pPr>
              <a:r>
                <a:rPr lang="en-US" altLang="en-US" sz="1800" b="1">
                  <a:solidFill>
                    <a:srgbClr val="FFFF00"/>
                  </a:solidFill>
                </a:rPr>
                <a:t>28</a:t>
              </a:r>
            </a:p>
            <a:p>
              <a:pPr algn="r">
                <a:spcBef>
                  <a:spcPct val="0"/>
                </a:spcBef>
                <a:buClrTx/>
                <a:buSzTx/>
                <a:buFontTx/>
                <a:buNone/>
              </a:pPr>
              <a:endParaRPr lang="en-US" altLang="en-US" sz="1800" b="1">
                <a:solidFill>
                  <a:srgbClr val="FFFF00"/>
                </a:solidFill>
              </a:endParaRPr>
            </a:p>
            <a:p>
              <a:pPr algn="r">
                <a:spcBef>
                  <a:spcPct val="0"/>
                </a:spcBef>
                <a:buClrTx/>
                <a:buSzTx/>
                <a:buFontTx/>
                <a:buNone/>
              </a:pPr>
              <a:endParaRPr lang="en-US" altLang="en-US" sz="1800" b="1" u="sng">
                <a:solidFill>
                  <a:srgbClr val="FFFF00"/>
                </a:solidFill>
              </a:endParaRPr>
            </a:p>
          </p:txBody>
        </p:sp>
        <p:sp>
          <p:nvSpPr>
            <p:cNvPr id="137229" name="TextBox 5">
              <a:extLst>
                <a:ext uri="{FF2B5EF4-FFF2-40B4-BE49-F238E27FC236}">
                  <a16:creationId xmlns:a16="http://schemas.microsoft.com/office/drawing/2014/main" id="{1698021E-1315-446F-8A66-B7255415615D}"/>
                </a:ext>
              </a:extLst>
            </p:cNvPr>
            <p:cNvSpPr txBox="1">
              <a:spLocks noChangeArrowheads="1"/>
            </p:cNvSpPr>
            <p:nvPr/>
          </p:nvSpPr>
          <p:spPr bwMode="auto">
            <a:xfrm>
              <a:off x="1760387" y="6078943"/>
              <a:ext cx="1870597"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spcBef>
                  <a:spcPct val="0"/>
                </a:spcBef>
                <a:buClrTx/>
                <a:buSzTx/>
                <a:buFontTx/>
                <a:buNone/>
              </a:pPr>
              <a:r>
                <a:rPr lang="en-US" altLang="en-US" sz="1800" b="1">
                  <a:solidFill>
                    <a:srgbClr val="FFFF00"/>
                  </a:solidFill>
                </a:rPr>
                <a:t>Pop Tarts </a:t>
              </a:r>
            </a:p>
            <a:p>
              <a:pPr>
                <a:spcBef>
                  <a:spcPct val="0"/>
                </a:spcBef>
                <a:buClrTx/>
                <a:buSzTx/>
                <a:buFontTx/>
                <a:buNone/>
              </a:pPr>
              <a:r>
                <a:rPr lang="en-US" altLang="en-US" sz="1800" b="1">
                  <a:solidFill>
                    <a:srgbClr val="FFFF00"/>
                  </a:solidFill>
                </a:rPr>
                <a:t>are needed</a:t>
              </a:r>
            </a:p>
          </p:txBody>
        </p:sp>
      </p:grpSp>
      <p:grpSp>
        <p:nvGrpSpPr>
          <p:cNvPr id="137221" name="Group 9">
            <a:extLst>
              <a:ext uri="{FF2B5EF4-FFF2-40B4-BE49-F238E27FC236}">
                <a16:creationId xmlns:a16="http://schemas.microsoft.com/office/drawing/2014/main" id="{747F3D87-0BA3-4A79-B602-2A596D3CA52E}"/>
              </a:ext>
            </a:extLst>
          </p:cNvPr>
          <p:cNvGrpSpPr>
            <a:grpSpLocks/>
          </p:cNvGrpSpPr>
          <p:nvPr/>
        </p:nvGrpSpPr>
        <p:grpSpPr bwMode="auto">
          <a:xfrm>
            <a:off x="2579688" y="4935538"/>
            <a:ext cx="3101975" cy="1171575"/>
            <a:chOff x="4736170" y="5632174"/>
            <a:chExt cx="4134895" cy="1562586"/>
          </a:xfrm>
        </p:grpSpPr>
        <p:sp>
          <p:nvSpPr>
            <p:cNvPr id="137226" name="TextBox 6">
              <a:extLst>
                <a:ext uri="{FF2B5EF4-FFF2-40B4-BE49-F238E27FC236}">
                  <a16:creationId xmlns:a16="http://schemas.microsoft.com/office/drawing/2014/main" id="{662B45CD-8F1A-410F-8EF1-1F7C614AD6D2}"/>
                </a:ext>
              </a:extLst>
            </p:cNvPr>
            <p:cNvSpPr txBox="1">
              <a:spLocks noChangeArrowheads="1"/>
            </p:cNvSpPr>
            <p:nvPr/>
          </p:nvSpPr>
          <p:spPr bwMode="auto">
            <a:xfrm>
              <a:off x="4736170" y="5632174"/>
              <a:ext cx="707887" cy="123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lgn="r">
                <a:spcBef>
                  <a:spcPct val="0"/>
                </a:spcBef>
                <a:buClrTx/>
                <a:buSzTx/>
                <a:buFontTx/>
                <a:buNone/>
              </a:pPr>
              <a:r>
                <a:rPr lang="en-US" altLang="en-US" sz="1800" b="1">
                  <a:solidFill>
                    <a:srgbClr val="FFFF00"/>
                  </a:solidFill>
                </a:rPr>
                <a:t>10</a:t>
              </a:r>
            </a:p>
            <a:p>
              <a:pPr algn="r">
                <a:spcBef>
                  <a:spcPct val="0"/>
                </a:spcBef>
                <a:buClrTx/>
                <a:buSzTx/>
                <a:buFontTx/>
                <a:buNone/>
              </a:pPr>
              <a:r>
                <a:rPr lang="en-US" altLang="en-US" sz="1800" b="1" u="sng">
                  <a:solidFill>
                    <a:srgbClr val="FFFF00"/>
                  </a:solidFill>
                </a:rPr>
                <a:t>X 2</a:t>
              </a:r>
            </a:p>
            <a:p>
              <a:pPr algn="r">
                <a:spcBef>
                  <a:spcPct val="0"/>
                </a:spcBef>
                <a:buClrTx/>
                <a:buSzTx/>
                <a:buFontTx/>
                <a:buNone/>
              </a:pPr>
              <a:r>
                <a:rPr lang="en-US" altLang="en-US" sz="1800" b="1">
                  <a:solidFill>
                    <a:srgbClr val="FFFF00"/>
                  </a:solidFill>
                </a:rPr>
                <a:t>20</a:t>
              </a:r>
            </a:p>
          </p:txBody>
        </p:sp>
        <p:sp>
          <p:nvSpPr>
            <p:cNvPr id="137227" name="TextBox 7">
              <a:extLst>
                <a:ext uri="{FF2B5EF4-FFF2-40B4-BE49-F238E27FC236}">
                  <a16:creationId xmlns:a16="http://schemas.microsoft.com/office/drawing/2014/main" id="{D4494E5E-EFA6-4477-9B05-DEEABFE590CB}"/>
                </a:ext>
              </a:extLst>
            </p:cNvPr>
            <p:cNvSpPr txBox="1">
              <a:spLocks noChangeArrowheads="1"/>
            </p:cNvSpPr>
            <p:nvPr/>
          </p:nvSpPr>
          <p:spPr bwMode="auto">
            <a:xfrm>
              <a:off x="5279226" y="6332985"/>
              <a:ext cx="3591839"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spcBef>
                  <a:spcPct val="0"/>
                </a:spcBef>
                <a:buClrTx/>
                <a:buSzTx/>
                <a:buFontTx/>
                <a:buNone/>
              </a:pPr>
              <a:r>
                <a:rPr lang="en-US" altLang="en-US" sz="1800" b="1">
                  <a:solidFill>
                    <a:srgbClr val="FFFF00"/>
                  </a:solidFill>
                </a:rPr>
                <a:t>Pop Tarts have already</a:t>
              </a:r>
            </a:p>
            <a:p>
              <a:pPr>
                <a:spcBef>
                  <a:spcPct val="0"/>
                </a:spcBef>
                <a:buClrTx/>
                <a:buSzTx/>
                <a:buFontTx/>
                <a:buNone/>
              </a:pPr>
              <a:r>
                <a:rPr lang="en-US" altLang="en-US" sz="1800" b="1">
                  <a:solidFill>
                    <a:srgbClr val="FFFF00"/>
                  </a:solidFill>
                </a:rPr>
                <a:t> been purchased</a:t>
              </a:r>
            </a:p>
          </p:txBody>
        </p:sp>
      </p:grpSp>
      <p:grpSp>
        <p:nvGrpSpPr>
          <p:cNvPr id="137222" name="Group 12">
            <a:extLst>
              <a:ext uri="{FF2B5EF4-FFF2-40B4-BE49-F238E27FC236}">
                <a16:creationId xmlns:a16="http://schemas.microsoft.com/office/drawing/2014/main" id="{C985B8DE-53EF-4718-9463-174F9D81CAEB}"/>
              </a:ext>
            </a:extLst>
          </p:cNvPr>
          <p:cNvGrpSpPr>
            <a:grpSpLocks/>
          </p:cNvGrpSpPr>
          <p:nvPr/>
        </p:nvGrpSpPr>
        <p:grpSpPr bwMode="auto">
          <a:xfrm>
            <a:off x="6088063" y="4887913"/>
            <a:ext cx="1898650" cy="1146175"/>
            <a:chOff x="8054847" y="5301913"/>
            <a:chExt cx="2531974" cy="1528393"/>
          </a:xfrm>
        </p:grpSpPr>
        <p:sp>
          <p:nvSpPr>
            <p:cNvPr id="137224" name="TextBox 10">
              <a:extLst>
                <a:ext uri="{FF2B5EF4-FFF2-40B4-BE49-F238E27FC236}">
                  <a16:creationId xmlns:a16="http://schemas.microsoft.com/office/drawing/2014/main" id="{136CF93A-9820-4E82-B78E-DDCB232392ED}"/>
                </a:ext>
              </a:extLst>
            </p:cNvPr>
            <p:cNvSpPr txBox="1">
              <a:spLocks noChangeArrowheads="1"/>
            </p:cNvSpPr>
            <p:nvPr/>
          </p:nvSpPr>
          <p:spPr bwMode="auto">
            <a:xfrm>
              <a:off x="8054847" y="5301913"/>
              <a:ext cx="690788" cy="123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lgn="r">
                <a:spcBef>
                  <a:spcPct val="0"/>
                </a:spcBef>
                <a:buClrTx/>
                <a:buSzTx/>
                <a:buFontTx/>
                <a:buNone/>
              </a:pPr>
              <a:r>
                <a:rPr lang="en-US" altLang="en-US" sz="1800" b="1">
                  <a:solidFill>
                    <a:srgbClr val="FFFF00"/>
                  </a:solidFill>
                </a:rPr>
                <a:t>28</a:t>
              </a:r>
            </a:p>
            <a:p>
              <a:pPr algn="r">
                <a:spcBef>
                  <a:spcPct val="0"/>
                </a:spcBef>
                <a:buClrTx/>
                <a:buSzTx/>
                <a:buFontTx/>
                <a:buNone/>
              </a:pPr>
              <a:r>
                <a:rPr lang="en-US" altLang="en-US" sz="1800" b="1" u="sng">
                  <a:solidFill>
                    <a:srgbClr val="FFFF00"/>
                  </a:solidFill>
                </a:rPr>
                <a:t>-20</a:t>
              </a:r>
            </a:p>
            <a:p>
              <a:pPr algn="r">
                <a:spcBef>
                  <a:spcPct val="0"/>
                </a:spcBef>
                <a:buClrTx/>
                <a:buSzTx/>
                <a:buFontTx/>
                <a:buNone/>
              </a:pPr>
              <a:r>
                <a:rPr lang="en-US" altLang="en-US" sz="1800" b="1">
                  <a:solidFill>
                    <a:srgbClr val="FFFF00"/>
                  </a:solidFill>
                </a:rPr>
                <a:t>8</a:t>
              </a:r>
            </a:p>
          </p:txBody>
        </p:sp>
        <p:sp>
          <p:nvSpPr>
            <p:cNvPr id="137225" name="TextBox 11">
              <a:extLst>
                <a:ext uri="{FF2B5EF4-FFF2-40B4-BE49-F238E27FC236}">
                  <a16:creationId xmlns:a16="http://schemas.microsoft.com/office/drawing/2014/main" id="{158F6C7D-C4FE-4AD6-B1F4-D1D2A7E69091}"/>
                </a:ext>
              </a:extLst>
            </p:cNvPr>
            <p:cNvSpPr txBox="1">
              <a:spLocks noChangeArrowheads="1"/>
            </p:cNvSpPr>
            <p:nvPr/>
          </p:nvSpPr>
          <p:spPr bwMode="auto">
            <a:xfrm>
              <a:off x="8630731" y="5968531"/>
              <a:ext cx="1956090" cy="86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spcBef>
                  <a:spcPct val="0"/>
                </a:spcBef>
                <a:buClrTx/>
                <a:buSzTx/>
                <a:buFontTx/>
                <a:buNone/>
              </a:pPr>
              <a:r>
                <a:rPr lang="en-US" altLang="en-US" sz="1800" b="1">
                  <a:solidFill>
                    <a:srgbClr val="FFFF00"/>
                  </a:solidFill>
                </a:rPr>
                <a:t>Pop Tarts </a:t>
              </a:r>
            </a:p>
            <a:p>
              <a:pPr>
                <a:spcBef>
                  <a:spcPct val="0"/>
                </a:spcBef>
                <a:buClrTx/>
                <a:buSzTx/>
                <a:buFontTx/>
                <a:buNone/>
              </a:pPr>
              <a:r>
                <a:rPr lang="en-US" altLang="en-US" sz="1800" b="1">
                  <a:solidFill>
                    <a:srgbClr val="FFFF00"/>
                  </a:solidFill>
                </a:rPr>
                <a:t>are needed.</a:t>
              </a:r>
            </a:p>
          </p:txBody>
        </p:sp>
      </p:grpSp>
      <p:sp>
        <p:nvSpPr>
          <p:cNvPr id="137223" name="TextBox 13">
            <a:extLst>
              <a:ext uri="{FF2B5EF4-FFF2-40B4-BE49-F238E27FC236}">
                <a16:creationId xmlns:a16="http://schemas.microsoft.com/office/drawing/2014/main" id="{FF21EFF7-13F3-446F-A00F-EDB35E7860A4}"/>
              </a:ext>
            </a:extLst>
          </p:cNvPr>
          <p:cNvSpPr txBox="1">
            <a:spLocks noChangeArrowheads="1"/>
          </p:cNvSpPr>
          <p:nvPr/>
        </p:nvSpPr>
        <p:spPr bwMode="auto">
          <a:xfrm>
            <a:off x="3349625" y="6248400"/>
            <a:ext cx="4926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spcBef>
                <a:spcPct val="0"/>
              </a:spcBef>
              <a:buClrTx/>
              <a:buSzTx/>
              <a:buFontTx/>
              <a:buNone/>
            </a:pPr>
            <a:r>
              <a:rPr lang="en-US" altLang="en-US" sz="1800" b="1">
                <a:solidFill>
                  <a:srgbClr val="FFFF00"/>
                </a:solidFill>
              </a:rPr>
              <a:t>Jose and Jill need to buy 8 more Pop Tarts.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44CF-16D7-4EDF-B424-AE03A275DA8D}"/>
              </a:ext>
            </a:extLst>
          </p:cNvPr>
          <p:cNvSpPr>
            <a:spLocks noGrp="1"/>
          </p:cNvSpPr>
          <p:nvPr>
            <p:ph type="title"/>
          </p:nvPr>
        </p:nvSpPr>
        <p:spPr>
          <a:xfrm>
            <a:off x="609600" y="457200"/>
            <a:ext cx="8077200" cy="1295400"/>
          </a:xfrm>
        </p:spPr>
        <p:txBody>
          <a:bodyPr/>
          <a:lstStyle/>
          <a:p>
            <a:pPr algn="ctr"/>
            <a:r>
              <a:rPr lang="en-US" dirty="0"/>
              <a:t>What classes are we talking about ?</a:t>
            </a:r>
          </a:p>
        </p:txBody>
      </p:sp>
      <p:sp>
        <p:nvSpPr>
          <p:cNvPr id="3" name="Content Placeholder 2">
            <a:extLst>
              <a:ext uri="{FF2B5EF4-FFF2-40B4-BE49-F238E27FC236}">
                <a16:creationId xmlns:a16="http://schemas.microsoft.com/office/drawing/2014/main" id="{D599196E-19B3-4FA3-B368-04709F55C893}"/>
              </a:ext>
            </a:extLst>
          </p:cNvPr>
          <p:cNvSpPr>
            <a:spLocks noGrp="1"/>
          </p:cNvSpPr>
          <p:nvPr>
            <p:ph idx="1"/>
          </p:nvPr>
        </p:nvSpPr>
        <p:spPr>
          <a:xfrm>
            <a:off x="609600" y="1981200"/>
            <a:ext cx="8077200" cy="4114800"/>
          </a:xfrm>
        </p:spPr>
        <p:txBody>
          <a:bodyPr/>
          <a:lstStyle/>
          <a:p>
            <a:r>
              <a:rPr lang="en-US" dirty="0"/>
              <a:t>Did you know that 62% of students with disabilities across the country spend at least 80% of their school day in general education classes?</a:t>
            </a:r>
          </a:p>
          <a:p>
            <a:r>
              <a:rPr lang="en-US" dirty="0"/>
              <a:t>Another 19% spend at least 40% of their day in general education classes</a:t>
            </a:r>
          </a:p>
        </p:txBody>
      </p:sp>
    </p:spTree>
    <p:extLst>
      <p:ext uri="{BB962C8B-B14F-4D97-AF65-F5344CB8AC3E}">
        <p14:creationId xmlns:p14="http://schemas.microsoft.com/office/powerpoint/2010/main" val="361565145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AE023317-8363-4904-86A0-CA0886479B5E}"/>
              </a:ext>
            </a:extLst>
          </p:cNvPr>
          <p:cNvSpPr>
            <a:spLocks noGrp="1" noChangeArrowheads="1"/>
          </p:cNvSpPr>
          <p:nvPr>
            <p:ph type="title"/>
          </p:nvPr>
        </p:nvSpPr>
        <p:spPr>
          <a:xfrm>
            <a:off x="1295400" y="457200"/>
            <a:ext cx="7010400" cy="1295400"/>
          </a:xfrm>
        </p:spPr>
        <p:txBody>
          <a:bodyPr/>
          <a:lstStyle/>
          <a:p>
            <a:pPr algn="ctr"/>
            <a:r>
              <a:rPr lang="en-US" altLang="en-US" dirty="0"/>
              <a:t>Open Questions</a:t>
            </a:r>
          </a:p>
        </p:txBody>
      </p:sp>
      <p:sp>
        <p:nvSpPr>
          <p:cNvPr id="138243" name="Content Placeholder 2">
            <a:extLst>
              <a:ext uri="{FF2B5EF4-FFF2-40B4-BE49-F238E27FC236}">
                <a16:creationId xmlns:a16="http://schemas.microsoft.com/office/drawing/2014/main" id="{591E45DF-77EF-43F8-BA9E-EE0A25DCBE9D}"/>
              </a:ext>
            </a:extLst>
          </p:cNvPr>
          <p:cNvSpPr>
            <a:spLocks noGrp="1" noChangeArrowheads="1"/>
          </p:cNvSpPr>
          <p:nvPr>
            <p:ph idx="1"/>
          </p:nvPr>
        </p:nvSpPr>
        <p:spPr>
          <a:xfrm>
            <a:off x="457200" y="1981200"/>
            <a:ext cx="8229600" cy="4114800"/>
          </a:xfrm>
        </p:spPr>
        <p:txBody>
          <a:bodyPr/>
          <a:lstStyle/>
          <a:p>
            <a:r>
              <a:rPr lang="en-US" altLang="en-US"/>
              <a:t>We “reviewed homework” two different ways – a common activity in our classrooms.</a:t>
            </a:r>
          </a:p>
          <a:p>
            <a:r>
              <a:rPr lang="en-US" altLang="en-US"/>
              <a:t>Which way was better?  Why?</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A494ACF3-E7A5-4F7D-82D2-D3DE35EE4884}"/>
              </a:ext>
            </a:extLst>
          </p:cNvPr>
          <p:cNvSpPr>
            <a:spLocks noGrp="1" noChangeArrowheads="1"/>
          </p:cNvSpPr>
          <p:nvPr>
            <p:ph type="title"/>
          </p:nvPr>
        </p:nvSpPr>
        <p:spPr>
          <a:xfrm>
            <a:off x="533400" y="2438400"/>
            <a:ext cx="8077200" cy="1295400"/>
          </a:xfrm>
        </p:spPr>
        <p:txBody>
          <a:bodyPr/>
          <a:lstStyle/>
          <a:p>
            <a:pPr algn="ctr"/>
            <a:r>
              <a:rPr lang="en-US" altLang="en-US"/>
              <a:t>Let’s try another activity that increases student Practice Turns and Feedback</a:t>
            </a:r>
            <a:br>
              <a:rPr lang="en-US" altLang="en-US"/>
            </a:br>
            <a:br>
              <a:rPr lang="en-US" altLang="en-US"/>
            </a:br>
            <a:br>
              <a:rPr lang="en-US" altLang="en-US"/>
            </a:br>
            <a:r>
              <a:rPr lang="en-US" altLang="en-US"/>
              <a:t>Vocabulary Activity</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a:extLst>
              <a:ext uri="{FF2B5EF4-FFF2-40B4-BE49-F238E27FC236}">
                <a16:creationId xmlns:a16="http://schemas.microsoft.com/office/drawing/2014/main" id="{7CDE95D8-A0D3-422E-A6BF-9A494DCEDD1D}"/>
              </a:ext>
            </a:extLst>
          </p:cNvPr>
          <p:cNvSpPr>
            <a:spLocks noGrp="1" noChangeArrowheads="1"/>
          </p:cNvSpPr>
          <p:nvPr>
            <p:ph type="title"/>
          </p:nvPr>
        </p:nvSpPr>
        <p:spPr>
          <a:xfrm>
            <a:off x="685800" y="2514600"/>
            <a:ext cx="7848600" cy="1295400"/>
          </a:xfrm>
        </p:spPr>
        <p:txBody>
          <a:bodyPr/>
          <a:lstStyle/>
          <a:p>
            <a:r>
              <a:rPr lang="en-US" altLang="en-US" sz="3600" dirty="0"/>
              <a:t>For this activity, work in pairs</a:t>
            </a:r>
            <a:br>
              <a:rPr lang="en-US" altLang="en-US" sz="3600" dirty="0"/>
            </a:br>
            <a:br>
              <a:rPr lang="en-US" altLang="en-US" sz="3600" dirty="0"/>
            </a:br>
            <a:r>
              <a:rPr lang="en-US" altLang="en-US" sz="3600" dirty="0"/>
              <a:t>Person A: Can look at the next slide.  You will give clues. Any clues you want (verbally and gestural), but you can’t say the word.</a:t>
            </a:r>
            <a:br>
              <a:rPr lang="en-US" altLang="en-US" sz="3600" dirty="0"/>
            </a:br>
            <a:br>
              <a:rPr lang="en-US" altLang="en-US" sz="3600" dirty="0"/>
            </a:br>
            <a:r>
              <a:rPr lang="en-US" altLang="en-US" sz="3600" dirty="0"/>
              <a:t>Person B: Cannot look at the next slide.  You guess the words.</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a:extLst>
              <a:ext uri="{FF2B5EF4-FFF2-40B4-BE49-F238E27FC236}">
                <a16:creationId xmlns:a16="http://schemas.microsoft.com/office/drawing/2014/main" id="{C94DA0FA-66F0-4DD9-A1BD-EA4150D064E3}"/>
              </a:ext>
            </a:extLst>
          </p:cNvPr>
          <p:cNvSpPr>
            <a:spLocks noGrp="1" noChangeArrowheads="1"/>
          </p:cNvSpPr>
          <p:nvPr>
            <p:ph type="title"/>
          </p:nvPr>
        </p:nvSpPr>
        <p:spPr>
          <a:xfrm>
            <a:off x="381000" y="457200"/>
            <a:ext cx="8305800" cy="1295400"/>
          </a:xfrm>
        </p:spPr>
        <p:txBody>
          <a:bodyPr/>
          <a:lstStyle/>
          <a:p>
            <a:r>
              <a:rPr lang="en-US" altLang="en-US" sz="3200"/>
              <a:t>Person A: Give clues for all of the words below.  You can use sentences and gestures, but you cannot say the word/phrase.</a:t>
            </a:r>
          </a:p>
        </p:txBody>
      </p:sp>
      <p:sp>
        <p:nvSpPr>
          <p:cNvPr id="2" name="Content Placeholder 1">
            <a:extLst>
              <a:ext uri="{FF2B5EF4-FFF2-40B4-BE49-F238E27FC236}">
                <a16:creationId xmlns:a16="http://schemas.microsoft.com/office/drawing/2014/main" id="{0E1854D0-8A39-418E-A49A-D6540896C8BA}"/>
              </a:ext>
            </a:extLst>
          </p:cNvPr>
          <p:cNvSpPr>
            <a:spLocks noGrp="1"/>
          </p:cNvSpPr>
          <p:nvPr>
            <p:ph idx="1"/>
          </p:nvPr>
        </p:nvSpPr>
        <p:spPr/>
        <p:txBody>
          <a:bodyPr/>
          <a:lstStyle/>
          <a:p>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a:extLst>
              <a:ext uri="{FF2B5EF4-FFF2-40B4-BE49-F238E27FC236}">
                <a16:creationId xmlns:a16="http://schemas.microsoft.com/office/drawing/2014/main" id="{4CE2BB01-27F6-436D-AE05-0469288F86AA}"/>
              </a:ext>
            </a:extLst>
          </p:cNvPr>
          <p:cNvSpPr>
            <a:spLocks noGrp="1" noChangeArrowheads="1"/>
          </p:cNvSpPr>
          <p:nvPr>
            <p:ph type="title"/>
          </p:nvPr>
        </p:nvSpPr>
        <p:spPr>
          <a:xfrm>
            <a:off x="533400" y="457200"/>
            <a:ext cx="8153400" cy="1295400"/>
          </a:xfrm>
        </p:spPr>
        <p:txBody>
          <a:bodyPr/>
          <a:lstStyle/>
          <a:p>
            <a:pPr algn="ctr"/>
            <a:r>
              <a:rPr lang="en-US" altLang="en-US"/>
              <a:t>Debrief</a:t>
            </a:r>
          </a:p>
        </p:txBody>
      </p:sp>
      <p:sp>
        <p:nvSpPr>
          <p:cNvPr id="142339" name="Content Placeholder 2">
            <a:extLst>
              <a:ext uri="{FF2B5EF4-FFF2-40B4-BE49-F238E27FC236}">
                <a16:creationId xmlns:a16="http://schemas.microsoft.com/office/drawing/2014/main" id="{4DD46AE2-ADBF-4D18-A80C-1FAF70F81A9A}"/>
              </a:ext>
            </a:extLst>
          </p:cNvPr>
          <p:cNvSpPr>
            <a:spLocks noGrp="1" noChangeArrowheads="1"/>
          </p:cNvSpPr>
          <p:nvPr>
            <p:ph idx="1"/>
          </p:nvPr>
        </p:nvSpPr>
        <p:spPr>
          <a:xfrm>
            <a:off x="685800" y="1981200"/>
            <a:ext cx="8001000" cy="4114800"/>
          </a:xfrm>
        </p:spPr>
        <p:txBody>
          <a:bodyPr/>
          <a:lstStyle/>
          <a:p>
            <a:r>
              <a:rPr lang="en-US" altLang="en-US" dirty="0"/>
              <a:t>Were there high rates of Practice Turns and Feedback in that activity?</a:t>
            </a:r>
          </a:p>
          <a:p>
            <a:r>
              <a:rPr lang="en-US" altLang="en-US" dirty="0"/>
              <a:t>Who received feedback?</a:t>
            </a:r>
          </a:p>
          <a:p>
            <a:pPr lvl="1"/>
            <a:r>
              <a:rPr lang="en-US" altLang="en-US" dirty="0"/>
              <a:t>Person A?</a:t>
            </a:r>
          </a:p>
          <a:p>
            <a:pPr lvl="1"/>
            <a:r>
              <a:rPr lang="en-US" altLang="en-US" dirty="0"/>
              <a:t>Person  B?</a:t>
            </a:r>
          </a:p>
          <a:p>
            <a:r>
              <a:rPr lang="en-US" altLang="en-US" dirty="0"/>
              <a:t>Is this an effective way to practice using vocabulary?</a:t>
            </a:r>
          </a:p>
          <a:p>
            <a:r>
              <a:rPr lang="en-US" altLang="en-US" dirty="0"/>
              <a:t>Would it be effective in Biology, U.S. History, 3</a:t>
            </a:r>
            <a:r>
              <a:rPr lang="en-US" altLang="en-US" baseline="30000" dirty="0"/>
              <a:t>rd</a:t>
            </a:r>
            <a:r>
              <a:rPr lang="en-US" altLang="en-US" dirty="0"/>
              <a:t> Grade Reading class?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a:extLst>
              <a:ext uri="{FF2B5EF4-FFF2-40B4-BE49-F238E27FC236}">
                <a16:creationId xmlns:a16="http://schemas.microsoft.com/office/drawing/2014/main" id="{F0204C9E-5686-423F-A905-461915B4917F}"/>
              </a:ext>
            </a:extLst>
          </p:cNvPr>
          <p:cNvSpPr>
            <a:spLocks noGrp="1" noChangeArrowheads="1"/>
          </p:cNvSpPr>
          <p:nvPr>
            <p:ph type="title"/>
          </p:nvPr>
        </p:nvSpPr>
        <p:spPr>
          <a:xfrm>
            <a:off x="533400" y="2667000"/>
            <a:ext cx="8153400" cy="1295400"/>
          </a:xfrm>
        </p:spPr>
        <p:txBody>
          <a:bodyPr/>
          <a:lstStyle/>
          <a:p>
            <a:pPr algn="ctr"/>
            <a:r>
              <a:rPr lang="en-US" altLang="en-US" dirty="0"/>
              <a:t>When I go in any class to observe, the first thing I look for is…</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E49B5-8FA1-43F9-8067-60A4BF2E6CDD}"/>
              </a:ext>
            </a:extLst>
          </p:cNvPr>
          <p:cNvSpPr>
            <a:spLocks noGrp="1"/>
          </p:cNvSpPr>
          <p:nvPr>
            <p:ph type="title"/>
          </p:nvPr>
        </p:nvSpPr>
        <p:spPr>
          <a:xfrm>
            <a:off x="381000" y="457200"/>
            <a:ext cx="8305800" cy="1295400"/>
          </a:xfrm>
        </p:spPr>
        <p:txBody>
          <a:bodyPr/>
          <a:lstStyle/>
          <a:p>
            <a:pPr algn="ctr"/>
            <a:r>
              <a:rPr lang="en-US" sz="3200" dirty="0"/>
              <a:t>Which students will benefit if our classrooms constantly have high rates of practice turns and feedback?</a:t>
            </a:r>
          </a:p>
        </p:txBody>
      </p:sp>
      <p:sp>
        <p:nvSpPr>
          <p:cNvPr id="3" name="Content Placeholder 2">
            <a:extLst>
              <a:ext uri="{FF2B5EF4-FFF2-40B4-BE49-F238E27FC236}">
                <a16:creationId xmlns:a16="http://schemas.microsoft.com/office/drawing/2014/main" id="{819275EF-B38A-4C7E-8C73-D18C2F18A544}"/>
              </a:ext>
            </a:extLst>
          </p:cNvPr>
          <p:cNvSpPr>
            <a:spLocks noGrp="1"/>
          </p:cNvSpPr>
          <p:nvPr>
            <p:ph idx="1"/>
          </p:nvPr>
        </p:nvSpPr>
        <p:spPr>
          <a:xfrm>
            <a:off x="381000" y="2514600"/>
            <a:ext cx="8305800" cy="3581400"/>
          </a:xfrm>
        </p:spPr>
        <p:txBody>
          <a:bodyPr/>
          <a:lstStyle/>
          <a:p>
            <a:r>
              <a:rPr lang="en-US" dirty="0"/>
              <a:t>Students with disabilities</a:t>
            </a:r>
          </a:p>
          <a:p>
            <a:r>
              <a:rPr lang="en-US" dirty="0"/>
              <a:t>Other students who struggle</a:t>
            </a:r>
          </a:p>
          <a:p>
            <a:r>
              <a:rPr lang="en-US" dirty="0"/>
              <a:t>Students who perform in the middle of the class</a:t>
            </a:r>
          </a:p>
          <a:p>
            <a:r>
              <a:rPr lang="en-US" dirty="0"/>
              <a:t>Students who are high performing and need more challenges</a:t>
            </a:r>
          </a:p>
          <a:p>
            <a:r>
              <a:rPr lang="en-US" dirty="0"/>
              <a:t>All of the above</a:t>
            </a:r>
          </a:p>
        </p:txBody>
      </p:sp>
    </p:spTree>
    <p:extLst>
      <p:ext uri="{BB962C8B-B14F-4D97-AF65-F5344CB8AC3E}">
        <p14:creationId xmlns:p14="http://schemas.microsoft.com/office/powerpoint/2010/main" val="33759072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5778-A651-4ABC-9C2B-9209743950A0}"/>
              </a:ext>
            </a:extLst>
          </p:cNvPr>
          <p:cNvSpPr>
            <a:spLocks noGrp="1"/>
          </p:cNvSpPr>
          <p:nvPr>
            <p:ph type="title"/>
          </p:nvPr>
        </p:nvSpPr>
        <p:spPr>
          <a:xfrm>
            <a:off x="457200" y="457200"/>
            <a:ext cx="8229600" cy="1295400"/>
          </a:xfrm>
        </p:spPr>
        <p:txBody>
          <a:bodyPr/>
          <a:lstStyle/>
          <a:p>
            <a:pPr algn="ctr"/>
            <a:r>
              <a:rPr lang="en-US" dirty="0"/>
              <a:t>In our schools</a:t>
            </a:r>
          </a:p>
        </p:txBody>
      </p:sp>
      <p:sp>
        <p:nvSpPr>
          <p:cNvPr id="5" name="TextBox 4">
            <a:extLst>
              <a:ext uri="{FF2B5EF4-FFF2-40B4-BE49-F238E27FC236}">
                <a16:creationId xmlns:a16="http://schemas.microsoft.com/office/drawing/2014/main" id="{0334463D-5417-4482-A73A-4982AE9B6601}"/>
              </a:ext>
            </a:extLst>
          </p:cNvPr>
          <p:cNvSpPr txBox="1"/>
          <p:nvPr/>
        </p:nvSpPr>
        <p:spPr>
          <a:xfrm>
            <a:off x="792116" y="2209800"/>
            <a:ext cx="3411511" cy="1569660"/>
          </a:xfrm>
          <a:prstGeom prst="rect">
            <a:avLst/>
          </a:prstGeom>
          <a:noFill/>
        </p:spPr>
        <p:txBody>
          <a:bodyPr wrap="none" rtlCol="0">
            <a:spAutoFit/>
          </a:bodyPr>
          <a:lstStyle/>
          <a:p>
            <a:pPr algn="ctr"/>
            <a:r>
              <a:rPr lang="en-US" sz="3200" b="1" dirty="0">
                <a:solidFill>
                  <a:srgbClr val="FFFF00"/>
                </a:solidFill>
              </a:rPr>
              <a:t>Student </a:t>
            </a:r>
          </a:p>
          <a:p>
            <a:pPr algn="ctr"/>
            <a:r>
              <a:rPr lang="en-US" sz="3200" b="1" dirty="0">
                <a:solidFill>
                  <a:srgbClr val="FFFF00"/>
                </a:solidFill>
              </a:rPr>
              <a:t>Practice Turns &amp;</a:t>
            </a:r>
          </a:p>
          <a:p>
            <a:pPr algn="ctr"/>
            <a:r>
              <a:rPr lang="en-US" sz="3200" b="1" dirty="0">
                <a:solidFill>
                  <a:srgbClr val="FFFF00"/>
                </a:solidFill>
              </a:rPr>
              <a:t>Feedback</a:t>
            </a:r>
          </a:p>
        </p:txBody>
      </p:sp>
      <p:sp>
        <p:nvSpPr>
          <p:cNvPr id="6" name="TextBox 5">
            <a:extLst>
              <a:ext uri="{FF2B5EF4-FFF2-40B4-BE49-F238E27FC236}">
                <a16:creationId xmlns:a16="http://schemas.microsoft.com/office/drawing/2014/main" id="{38DB4788-1895-493C-ADF1-133BDC813C68}"/>
              </a:ext>
            </a:extLst>
          </p:cNvPr>
          <p:cNvSpPr txBox="1"/>
          <p:nvPr/>
        </p:nvSpPr>
        <p:spPr>
          <a:xfrm>
            <a:off x="5794121" y="2209800"/>
            <a:ext cx="2643673" cy="1077218"/>
          </a:xfrm>
          <a:prstGeom prst="rect">
            <a:avLst/>
          </a:prstGeom>
          <a:noFill/>
        </p:spPr>
        <p:txBody>
          <a:bodyPr wrap="none" rtlCol="0">
            <a:spAutoFit/>
          </a:bodyPr>
          <a:lstStyle/>
          <a:p>
            <a:pPr algn="ctr"/>
            <a:r>
              <a:rPr lang="en-US" sz="3200" b="1" dirty="0">
                <a:solidFill>
                  <a:srgbClr val="FFFF00"/>
                </a:solidFill>
              </a:rPr>
              <a:t>Student</a:t>
            </a:r>
          </a:p>
          <a:p>
            <a:pPr algn="ctr"/>
            <a:r>
              <a:rPr lang="en-US" sz="3200" b="1" dirty="0">
                <a:solidFill>
                  <a:srgbClr val="FFFF00"/>
                </a:solidFill>
              </a:rPr>
              <a:t>Engagement</a:t>
            </a:r>
          </a:p>
        </p:txBody>
      </p:sp>
      <p:sp>
        <p:nvSpPr>
          <p:cNvPr id="7" name="TextBox 6">
            <a:extLst>
              <a:ext uri="{FF2B5EF4-FFF2-40B4-BE49-F238E27FC236}">
                <a16:creationId xmlns:a16="http://schemas.microsoft.com/office/drawing/2014/main" id="{3790C1C0-C624-49B2-8A97-A6FE2E24D4A8}"/>
              </a:ext>
            </a:extLst>
          </p:cNvPr>
          <p:cNvSpPr txBox="1"/>
          <p:nvPr/>
        </p:nvSpPr>
        <p:spPr>
          <a:xfrm>
            <a:off x="4419600" y="2209800"/>
            <a:ext cx="843501" cy="1446550"/>
          </a:xfrm>
          <a:prstGeom prst="rect">
            <a:avLst/>
          </a:prstGeom>
          <a:noFill/>
        </p:spPr>
        <p:txBody>
          <a:bodyPr wrap="none" rtlCol="0">
            <a:spAutoFit/>
          </a:bodyPr>
          <a:lstStyle/>
          <a:p>
            <a:r>
              <a:rPr lang="en-US" sz="8800" b="1" dirty="0">
                <a:solidFill>
                  <a:srgbClr val="FFFF00"/>
                </a:solidFill>
              </a:rPr>
              <a:t>=</a:t>
            </a:r>
          </a:p>
        </p:txBody>
      </p:sp>
    </p:spTree>
    <p:extLst>
      <p:ext uri="{BB962C8B-B14F-4D97-AF65-F5344CB8AC3E}">
        <p14:creationId xmlns:p14="http://schemas.microsoft.com/office/powerpoint/2010/main" val="175497767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53345-E4B4-47F8-8CEB-CC72E2822F0C}"/>
              </a:ext>
            </a:extLst>
          </p:cNvPr>
          <p:cNvSpPr>
            <a:spLocks noGrp="1"/>
          </p:cNvSpPr>
          <p:nvPr>
            <p:ph type="title"/>
          </p:nvPr>
        </p:nvSpPr>
        <p:spPr>
          <a:xfrm>
            <a:off x="914400" y="457200"/>
            <a:ext cx="7772400" cy="1295400"/>
          </a:xfrm>
        </p:spPr>
        <p:txBody>
          <a:bodyPr/>
          <a:lstStyle/>
          <a:p>
            <a:pPr algn="ctr"/>
            <a:r>
              <a:rPr lang="en-US" dirty="0"/>
              <a:t>Explicit instruction must also happen!!!</a:t>
            </a:r>
          </a:p>
        </p:txBody>
      </p:sp>
      <p:sp>
        <p:nvSpPr>
          <p:cNvPr id="4" name="Title 1">
            <a:extLst>
              <a:ext uri="{FF2B5EF4-FFF2-40B4-BE49-F238E27FC236}">
                <a16:creationId xmlns:a16="http://schemas.microsoft.com/office/drawing/2014/main" id="{16214CF0-3306-4072-B13E-666E71096B77}"/>
              </a:ext>
            </a:extLst>
          </p:cNvPr>
          <p:cNvSpPr txBox="1">
            <a:spLocks/>
          </p:cNvSpPr>
          <p:nvPr/>
        </p:nvSpPr>
        <p:spPr bwMode="auto">
          <a:xfrm>
            <a:off x="685800" y="3200400"/>
            <a:ext cx="7772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900" b="1">
                <a:solidFill>
                  <a:srgbClr val="FFFF00"/>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defRPr>
            </a:lvl2pPr>
            <a:lvl3pPr algn="l" rtl="0" eaLnBrk="0" fontAlgn="base" hangingPunct="0">
              <a:spcBef>
                <a:spcPct val="0"/>
              </a:spcBef>
              <a:spcAft>
                <a:spcPct val="0"/>
              </a:spcAft>
              <a:defRPr sz="3900">
                <a:solidFill>
                  <a:schemeClr val="tx2"/>
                </a:solidFill>
                <a:latin typeface="Arial" charset="0"/>
              </a:defRPr>
            </a:lvl3pPr>
            <a:lvl4pPr algn="l" rtl="0" eaLnBrk="0" fontAlgn="base" hangingPunct="0">
              <a:spcBef>
                <a:spcPct val="0"/>
              </a:spcBef>
              <a:spcAft>
                <a:spcPct val="0"/>
              </a:spcAft>
              <a:defRPr sz="3900">
                <a:solidFill>
                  <a:schemeClr val="tx2"/>
                </a:solidFill>
                <a:latin typeface="Arial" charset="0"/>
              </a:defRPr>
            </a:lvl4pPr>
            <a:lvl5pPr algn="l" rtl="0" eaLnBrk="0" fontAlgn="base" hangingPunct="0">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a:lstStyle>
          <a:p>
            <a:pPr algn="ctr"/>
            <a:r>
              <a:rPr lang="en-US" kern="0" dirty="0"/>
              <a:t>High rates of PT &amp; F must happen during that instruction also!!!</a:t>
            </a:r>
          </a:p>
        </p:txBody>
      </p:sp>
    </p:spTree>
    <p:extLst>
      <p:ext uri="{BB962C8B-B14F-4D97-AF65-F5344CB8AC3E}">
        <p14:creationId xmlns:p14="http://schemas.microsoft.com/office/powerpoint/2010/main" val="67590487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a:extLst>
              <a:ext uri="{FF2B5EF4-FFF2-40B4-BE49-F238E27FC236}">
                <a16:creationId xmlns:a16="http://schemas.microsoft.com/office/drawing/2014/main" id="{D8AC1257-7C86-4104-B9A3-7E3564354C2A}"/>
              </a:ext>
            </a:extLst>
          </p:cNvPr>
          <p:cNvSpPr>
            <a:spLocks noGrp="1" noChangeArrowheads="1"/>
          </p:cNvSpPr>
          <p:nvPr>
            <p:ph type="title"/>
          </p:nvPr>
        </p:nvSpPr>
        <p:spPr/>
        <p:txBody>
          <a:bodyPr/>
          <a:lstStyle/>
          <a:p>
            <a:pPr algn="ctr" eaLnBrk="1" hangingPunct="1"/>
            <a:r>
              <a:rPr lang="en-US" altLang="en-US"/>
              <a:t>Let me tell you about a friend of mine…</a:t>
            </a:r>
          </a:p>
        </p:txBody>
      </p:sp>
      <p:sp>
        <p:nvSpPr>
          <p:cNvPr id="250883" name="Rectangle 3">
            <a:extLst>
              <a:ext uri="{FF2B5EF4-FFF2-40B4-BE49-F238E27FC236}">
                <a16:creationId xmlns:a16="http://schemas.microsoft.com/office/drawing/2014/main" id="{6BA5B484-B2D1-4311-8760-D42B80B5F873}"/>
              </a:ext>
            </a:extLst>
          </p:cNvPr>
          <p:cNvSpPr>
            <a:spLocks noGrp="1" noChangeArrowheads="1"/>
          </p:cNvSpPr>
          <p:nvPr>
            <p:ph type="body" idx="1"/>
          </p:nvPr>
        </p:nvSpPr>
        <p:spPr/>
        <p:txBody>
          <a:bodyPr/>
          <a:lstStyle/>
          <a:p>
            <a:pPr eaLnBrk="1" hangingPunct="1"/>
            <a:endParaRPr lang="en-US" altLang="en-US"/>
          </a:p>
        </p:txBody>
      </p:sp>
    </p:spTree>
    <p:extLst>
      <p:ext uri="{BB962C8B-B14F-4D97-AF65-F5344CB8AC3E}">
        <p14:creationId xmlns:p14="http://schemas.microsoft.com/office/powerpoint/2010/main" val="927103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6FE5169-227C-463F-9012-2DC656F11444}"/>
              </a:ext>
            </a:extLst>
          </p:cNvPr>
          <p:cNvSpPr>
            <a:spLocks noGrp="1" noChangeArrowheads="1"/>
          </p:cNvSpPr>
          <p:nvPr>
            <p:ph type="title"/>
          </p:nvPr>
        </p:nvSpPr>
        <p:spPr>
          <a:xfrm>
            <a:off x="457200" y="457200"/>
            <a:ext cx="8229600" cy="1295400"/>
          </a:xfrm>
        </p:spPr>
        <p:txBody>
          <a:bodyPr/>
          <a:lstStyle/>
          <a:p>
            <a:pPr algn="ctr"/>
            <a:r>
              <a:rPr lang="en-US" altLang="en-US"/>
              <a:t>The good news…</a:t>
            </a:r>
          </a:p>
        </p:txBody>
      </p:sp>
      <p:sp>
        <p:nvSpPr>
          <p:cNvPr id="22531" name="Content Placeholder 2">
            <a:extLst>
              <a:ext uri="{FF2B5EF4-FFF2-40B4-BE49-F238E27FC236}">
                <a16:creationId xmlns:a16="http://schemas.microsoft.com/office/drawing/2014/main" id="{4BE1C291-A87B-4052-97C2-9A01BB8655DB}"/>
              </a:ext>
            </a:extLst>
          </p:cNvPr>
          <p:cNvSpPr>
            <a:spLocks noGrp="1" noChangeArrowheads="1"/>
          </p:cNvSpPr>
          <p:nvPr>
            <p:ph idx="1"/>
          </p:nvPr>
        </p:nvSpPr>
        <p:spPr>
          <a:xfrm>
            <a:off x="457200" y="1981200"/>
            <a:ext cx="8229600" cy="4114800"/>
          </a:xfrm>
        </p:spPr>
        <p:txBody>
          <a:bodyPr/>
          <a:lstStyle/>
          <a:p>
            <a:pPr marL="0" indent="0" algn="ctr">
              <a:buFont typeface="Wingdings" panose="05000000000000000000" pitchFamily="2" charset="2"/>
              <a:buNone/>
            </a:pPr>
            <a:r>
              <a:rPr lang="en-US" altLang="en-US" sz="3600"/>
              <a:t>We, as educators, control 100% of that.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37040036-96D6-48BD-9C80-634CDB6C4B05}"/>
              </a:ext>
            </a:extLst>
          </p:cNvPr>
          <p:cNvSpPr>
            <a:spLocks noGrp="1" noChangeArrowheads="1"/>
          </p:cNvSpPr>
          <p:nvPr>
            <p:ph type="body" idx="1"/>
          </p:nvPr>
        </p:nvSpPr>
        <p:spPr>
          <a:xfrm>
            <a:off x="228600" y="533400"/>
            <a:ext cx="8458200" cy="4114800"/>
          </a:xfrm>
        </p:spPr>
        <p:txBody>
          <a:bodyPr/>
          <a:lstStyle/>
          <a:p>
            <a:pPr algn="ctr" eaLnBrk="1" hangingPunct="1">
              <a:lnSpc>
                <a:spcPct val="80000"/>
              </a:lnSpc>
              <a:buFont typeface="Wingdings" panose="05000000000000000000" pitchFamily="2" charset="2"/>
              <a:buNone/>
            </a:pPr>
            <a:r>
              <a:rPr lang="en-US" altLang="en-US" sz="3200"/>
              <a:t>Some students need less than GREAT instruction (even though they deserve it)</a:t>
            </a:r>
          </a:p>
          <a:p>
            <a:pPr algn="ctr" eaLnBrk="1" hangingPunct="1">
              <a:lnSpc>
                <a:spcPct val="80000"/>
              </a:lnSpc>
              <a:buFont typeface="Wingdings" panose="05000000000000000000" pitchFamily="2" charset="2"/>
              <a:buNone/>
            </a:pPr>
            <a:endParaRPr lang="en-US" altLang="en-US" sz="3200"/>
          </a:p>
          <a:p>
            <a:pPr algn="ctr" eaLnBrk="1" hangingPunct="1">
              <a:lnSpc>
                <a:spcPct val="80000"/>
              </a:lnSpc>
              <a:buFont typeface="Wingdings" panose="05000000000000000000" pitchFamily="2" charset="2"/>
              <a:buNone/>
            </a:pPr>
            <a:r>
              <a:rPr lang="en-US" altLang="en-US" sz="3200"/>
              <a:t>A few students can even do fairly well with “OK” instruction</a:t>
            </a:r>
          </a:p>
          <a:p>
            <a:pPr eaLnBrk="1" hangingPunct="1">
              <a:lnSpc>
                <a:spcPct val="80000"/>
              </a:lnSpc>
            </a:pPr>
            <a:r>
              <a:rPr lang="en-US" altLang="en-US" sz="3200"/>
              <a:t> </a:t>
            </a:r>
            <a:r>
              <a:rPr lang="en-US" altLang="en-US" sz="2400"/>
              <a:t>Approximately 3-5% of children teach themselves to read.</a:t>
            </a:r>
          </a:p>
          <a:p>
            <a:pPr eaLnBrk="1" hangingPunct="1">
              <a:lnSpc>
                <a:spcPct val="80000"/>
              </a:lnSpc>
            </a:pPr>
            <a:r>
              <a:rPr lang="en-US" altLang="en-US" sz="2400"/>
              <a:t>They break the “code.”</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56519D1-1208-4083-9D83-3779292D049A}"/>
              </a:ext>
            </a:extLst>
          </p:cNvPr>
          <p:cNvSpPr>
            <a:spLocks noGrp="1" noChangeArrowheads="1"/>
          </p:cNvSpPr>
          <p:nvPr>
            <p:ph type="title"/>
          </p:nvPr>
        </p:nvSpPr>
        <p:spPr>
          <a:xfrm>
            <a:off x="228600" y="457200"/>
            <a:ext cx="8458200" cy="1295400"/>
          </a:xfrm>
        </p:spPr>
        <p:txBody>
          <a:bodyPr/>
          <a:lstStyle/>
          <a:p>
            <a:pPr algn="ctr" eaLnBrk="1" hangingPunct="1"/>
            <a:r>
              <a:rPr lang="en-US" altLang="en-US" sz="3500"/>
              <a:t>Many students in the following groups require GREAT instruction</a:t>
            </a:r>
          </a:p>
        </p:txBody>
      </p:sp>
      <p:sp>
        <p:nvSpPr>
          <p:cNvPr id="24579" name="Rectangle 3">
            <a:extLst>
              <a:ext uri="{FF2B5EF4-FFF2-40B4-BE49-F238E27FC236}">
                <a16:creationId xmlns:a16="http://schemas.microsoft.com/office/drawing/2014/main" id="{893CC381-9EF6-43BF-B386-81A4279D5FB0}"/>
              </a:ext>
            </a:extLst>
          </p:cNvPr>
          <p:cNvSpPr>
            <a:spLocks noGrp="1" noChangeArrowheads="1"/>
          </p:cNvSpPr>
          <p:nvPr>
            <p:ph type="body" idx="1"/>
          </p:nvPr>
        </p:nvSpPr>
        <p:spPr>
          <a:xfrm>
            <a:off x="457200" y="2103438"/>
            <a:ext cx="8229600" cy="4525962"/>
          </a:xfrm>
        </p:spPr>
        <p:txBody>
          <a:bodyPr/>
          <a:lstStyle/>
          <a:p>
            <a:pPr eaLnBrk="1" hangingPunct="1"/>
            <a:r>
              <a:rPr lang="en-US" altLang="en-US" dirty="0"/>
              <a:t>Students with disabilities</a:t>
            </a:r>
          </a:p>
          <a:p>
            <a:pPr eaLnBrk="1" hangingPunct="1"/>
            <a:r>
              <a:rPr lang="en-US" altLang="en-US" dirty="0"/>
              <a:t>Students who are designated as Economically Disadvantaged</a:t>
            </a:r>
          </a:p>
          <a:p>
            <a:pPr eaLnBrk="1" hangingPunct="1"/>
            <a:r>
              <a:rPr lang="en-US" altLang="en-US" dirty="0"/>
              <a:t>Students with Limited English Proficiency</a:t>
            </a:r>
          </a:p>
          <a:p>
            <a:pPr eaLnBrk="1" hangingPunct="1"/>
            <a:r>
              <a:rPr lang="en-US" altLang="en-US" dirty="0"/>
              <a:t>Students who struggle, but do not qualify for a “category.”</a:t>
            </a:r>
          </a:p>
          <a:p>
            <a:pPr eaLnBrk="1" hangingPunct="1"/>
            <a:r>
              <a:rPr lang="en-US" altLang="en-US" dirty="0"/>
              <a:t>Students who are under-performing</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D72A9-29E6-4244-82CD-E13AED131227}"/>
              </a:ext>
            </a:extLst>
          </p:cNvPr>
          <p:cNvSpPr>
            <a:spLocks noGrp="1"/>
          </p:cNvSpPr>
          <p:nvPr>
            <p:ph type="title"/>
          </p:nvPr>
        </p:nvSpPr>
        <p:spPr>
          <a:xfrm>
            <a:off x="495300" y="1752600"/>
            <a:ext cx="8153400" cy="1295400"/>
          </a:xfrm>
        </p:spPr>
        <p:txBody>
          <a:bodyPr/>
          <a:lstStyle/>
          <a:p>
            <a:pPr algn="ctr"/>
            <a:r>
              <a:rPr lang="en-US" dirty="0"/>
              <a:t>In fact, the opening question could have been…</a:t>
            </a:r>
          </a:p>
        </p:txBody>
      </p:sp>
    </p:spTree>
    <p:extLst>
      <p:ext uri="{BB962C8B-B14F-4D97-AF65-F5344CB8AC3E}">
        <p14:creationId xmlns:p14="http://schemas.microsoft.com/office/powerpoint/2010/main" val="1396817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997A5C6-80A3-48EC-8A1F-ADE84D27723F}"/>
              </a:ext>
            </a:extLst>
          </p:cNvPr>
          <p:cNvSpPr>
            <a:spLocks noGrp="1" noChangeArrowheads="1"/>
          </p:cNvSpPr>
          <p:nvPr>
            <p:ph type="title"/>
          </p:nvPr>
        </p:nvSpPr>
        <p:spPr>
          <a:xfrm>
            <a:off x="1219200" y="457200"/>
            <a:ext cx="7010400" cy="1295400"/>
          </a:xfrm>
        </p:spPr>
        <p:txBody>
          <a:bodyPr/>
          <a:lstStyle/>
          <a:p>
            <a:pPr algn="ctr" eaLnBrk="1" hangingPunct="1"/>
            <a:r>
              <a:rPr lang="en-US" altLang="en-US" sz="3500" dirty="0"/>
              <a:t>Pop Quiz</a:t>
            </a:r>
            <a:br>
              <a:rPr lang="en-US" altLang="en-US" sz="3500" dirty="0"/>
            </a:br>
            <a:br>
              <a:rPr lang="en-US" altLang="en-US" sz="3500" dirty="0"/>
            </a:br>
            <a:endParaRPr lang="en-US" altLang="en-US" sz="3500" dirty="0"/>
          </a:p>
        </p:txBody>
      </p:sp>
      <p:sp>
        <p:nvSpPr>
          <p:cNvPr id="15363" name="Rectangle 3">
            <a:extLst>
              <a:ext uri="{FF2B5EF4-FFF2-40B4-BE49-F238E27FC236}">
                <a16:creationId xmlns:a16="http://schemas.microsoft.com/office/drawing/2014/main" id="{87623CF8-E044-46AC-A97F-58E5D9128155}"/>
              </a:ext>
            </a:extLst>
          </p:cNvPr>
          <p:cNvSpPr>
            <a:spLocks noGrp="1" noChangeArrowheads="1"/>
          </p:cNvSpPr>
          <p:nvPr>
            <p:ph type="body" idx="1"/>
          </p:nvPr>
        </p:nvSpPr>
        <p:spPr>
          <a:xfrm>
            <a:off x="609600" y="1981200"/>
            <a:ext cx="8077200" cy="4648200"/>
          </a:xfrm>
        </p:spPr>
        <p:txBody>
          <a:bodyPr/>
          <a:lstStyle/>
          <a:p>
            <a:pPr algn="ctr" eaLnBrk="1" hangingPunct="1">
              <a:lnSpc>
                <a:spcPct val="80000"/>
              </a:lnSpc>
              <a:buFont typeface="Wingdings" panose="05000000000000000000" pitchFamily="2" charset="2"/>
              <a:buNone/>
            </a:pPr>
            <a:endParaRPr lang="en-US" altLang="en-US" sz="2400" dirty="0"/>
          </a:p>
          <a:p>
            <a:pPr algn="ctr" eaLnBrk="1" hangingPunct="1">
              <a:lnSpc>
                <a:spcPct val="80000"/>
              </a:lnSpc>
              <a:buFont typeface="Wingdings" panose="05000000000000000000" pitchFamily="2" charset="2"/>
              <a:buNone/>
            </a:pPr>
            <a:r>
              <a:rPr lang="en-US" altLang="en-US" sz="3200" dirty="0"/>
              <a:t>The Superintendent calls you to his/her office.  “Our results are clear. We are being successful with many students and we should be proud of that. Unfortunately, we are not being successful with too many students. How do we increase the achievement of ALL students?”</a:t>
            </a:r>
          </a:p>
          <a:p>
            <a:pPr algn="ctr" eaLnBrk="1" hangingPunct="1">
              <a:lnSpc>
                <a:spcPct val="80000"/>
              </a:lnSpc>
              <a:buFont typeface="Wingdings" panose="05000000000000000000" pitchFamily="2" charset="2"/>
              <a:buNone/>
            </a:pPr>
            <a:endParaRPr lang="en-US" altLang="en-US" sz="2400" dirty="0"/>
          </a:p>
          <a:p>
            <a:pPr algn="ctr" eaLnBrk="1" hangingPunct="1">
              <a:lnSpc>
                <a:spcPct val="80000"/>
              </a:lnSpc>
              <a:buNone/>
            </a:pPr>
            <a:endParaRPr lang="en-US" altLang="en-US" sz="2400" b="1" dirty="0"/>
          </a:p>
          <a:p>
            <a:pPr algn="ctr" eaLnBrk="1" hangingPunct="1">
              <a:lnSpc>
                <a:spcPct val="80000"/>
              </a:lnSpc>
              <a:buFont typeface="Wingdings" panose="05000000000000000000" pitchFamily="2" charset="2"/>
              <a:buNone/>
            </a:pPr>
            <a:endParaRPr lang="en-US" altLang="en-US" sz="2400" dirty="0"/>
          </a:p>
        </p:txBody>
      </p:sp>
    </p:spTree>
    <p:extLst>
      <p:ext uri="{BB962C8B-B14F-4D97-AF65-F5344CB8AC3E}">
        <p14:creationId xmlns:p14="http://schemas.microsoft.com/office/powerpoint/2010/main" val="1078230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53FEBE1-3853-4FEE-9B00-5CD509F4273C}"/>
              </a:ext>
            </a:extLst>
          </p:cNvPr>
          <p:cNvSpPr>
            <a:spLocks noGrp="1" noChangeArrowheads="1"/>
          </p:cNvSpPr>
          <p:nvPr>
            <p:ph type="title"/>
          </p:nvPr>
        </p:nvSpPr>
        <p:spPr>
          <a:xfrm>
            <a:off x="304800" y="457200"/>
            <a:ext cx="8686800" cy="1143000"/>
          </a:xfrm>
        </p:spPr>
        <p:txBody>
          <a:bodyPr/>
          <a:lstStyle/>
          <a:p>
            <a:pPr algn="ctr" eaLnBrk="1" hangingPunct="1"/>
            <a:r>
              <a:rPr lang="en-US" altLang="en-US"/>
              <a:t>Objectives for Today</a:t>
            </a:r>
          </a:p>
        </p:txBody>
      </p:sp>
      <p:sp>
        <p:nvSpPr>
          <p:cNvPr id="25603" name="Rectangle 3">
            <a:extLst>
              <a:ext uri="{FF2B5EF4-FFF2-40B4-BE49-F238E27FC236}">
                <a16:creationId xmlns:a16="http://schemas.microsoft.com/office/drawing/2014/main" id="{C5C6A154-CD5F-4964-BF70-D7D6EE9A361A}"/>
              </a:ext>
            </a:extLst>
          </p:cNvPr>
          <p:cNvSpPr>
            <a:spLocks noGrp="1" noChangeArrowheads="1"/>
          </p:cNvSpPr>
          <p:nvPr>
            <p:ph type="body" idx="1"/>
          </p:nvPr>
        </p:nvSpPr>
        <p:spPr>
          <a:xfrm>
            <a:off x="457200" y="1981200"/>
            <a:ext cx="8229600" cy="4648200"/>
          </a:xfrm>
        </p:spPr>
        <p:txBody>
          <a:bodyPr/>
          <a:lstStyle/>
          <a:p>
            <a:pPr eaLnBrk="1" hangingPunct="1"/>
            <a:r>
              <a:rPr lang="en-US" altLang="en-US" dirty="0"/>
              <a:t>Develop common understanding of GREAT instruction</a:t>
            </a:r>
          </a:p>
          <a:p>
            <a:pPr eaLnBrk="1" hangingPunct="1"/>
            <a:r>
              <a:rPr lang="en-US" altLang="en-US" dirty="0"/>
              <a:t>Determine priority elements of specially-designed instruction</a:t>
            </a:r>
          </a:p>
          <a:p>
            <a:pPr eaLnBrk="1" hangingPunct="1"/>
            <a:r>
              <a:rPr lang="en-US" altLang="en-US" dirty="0"/>
              <a:t>Develop parts of a Road Map</a:t>
            </a:r>
          </a:p>
          <a:p>
            <a:pPr algn="ctr" eaLnBrk="1" hangingPunct="1">
              <a:buFont typeface="Wingdings" panose="05000000000000000000" pitchFamily="2" charset="2"/>
              <a:buNone/>
            </a:pPr>
            <a:endParaRPr lang="en-US" altLang="en-US" dirty="0"/>
          </a:p>
          <a:p>
            <a:pPr algn="ctr" eaLnBrk="1" hangingPunct="1">
              <a:buFont typeface="Wingdings" panose="05000000000000000000" pitchFamily="2" charset="2"/>
              <a:buNone/>
            </a:pPr>
            <a:endParaRPr lang="en-US" altLang="en-US" dirty="0"/>
          </a:p>
          <a:p>
            <a:pPr algn="ctr" eaLnBrk="1" hangingPunct="1">
              <a:buFont typeface="Wingdings" panose="05000000000000000000" pitchFamily="2" charset="2"/>
              <a:buNone/>
            </a:pPr>
            <a:endParaRPr lang="en-US" altLang="en-US" dirty="0"/>
          </a:p>
          <a:p>
            <a:pPr algn="ctr" eaLnBrk="1" hangingPunct="1">
              <a:buFont typeface="Wingdings" panose="05000000000000000000" pitchFamily="2" charset="2"/>
              <a:buNone/>
            </a:pPr>
            <a:endParaRPr lang="en-US" altLang="en-US" dirty="0"/>
          </a:p>
          <a:p>
            <a:pPr algn="ctr" eaLnBrk="1" hangingPunct="1">
              <a:buFont typeface="Wingdings" panose="05000000000000000000" pitchFamily="2" charset="2"/>
              <a:buNone/>
            </a:pPr>
            <a:endParaRPr lang="en-US" altLang="en-US" dirty="0"/>
          </a:p>
          <a:p>
            <a:pPr eaLnBrk="1" hangingPunct="1"/>
            <a:endParaRPr lang="en-US" altLang="en-US" dirty="0"/>
          </a:p>
          <a:p>
            <a:pPr eaLnBrk="1" hangingPunct="1"/>
            <a:endParaRPr lang="en-US" alt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7658352-CA9E-453C-8D46-64C159D61358}"/>
              </a:ext>
            </a:extLst>
          </p:cNvPr>
          <p:cNvSpPr>
            <a:spLocks noGrp="1" noChangeArrowheads="1"/>
          </p:cNvSpPr>
          <p:nvPr>
            <p:ph type="title"/>
          </p:nvPr>
        </p:nvSpPr>
        <p:spPr>
          <a:xfrm>
            <a:off x="533400" y="2400300"/>
            <a:ext cx="5029200" cy="1295400"/>
          </a:xfrm>
        </p:spPr>
        <p:txBody>
          <a:bodyPr/>
          <a:lstStyle/>
          <a:p>
            <a:r>
              <a:rPr lang="en-US" altLang="en-US" i="1"/>
              <a:t>Great Instruction Great Achievement for Students with Disabilities: A Road Map for Special Education Administrators</a:t>
            </a:r>
          </a:p>
        </p:txBody>
      </p:sp>
      <p:pic>
        <p:nvPicPr>
          <p:cNvPr id="27651" name="Picture 4">
            <a:extLst>
              <a:ext uri="{FF2B5EF4-FFF2-40B4-BE49-F238E27FC236}">
                <a16:creationId xmlns:a16="http://schemas.microsoft.com/office/drawing/2014/main" id="{1096FA90-4450-405C-B3DB-342FBDE463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5650" y="990600"/>
            <a:ext cx="27193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1C34571-7D47-4A4E-BEDA-F02FE88E4E68}"/>
              </a:ext>
            </a:extLst>
          </p:cNvPr>
          <p:cNvSpPr>
            <a:spLocks noGrp="1" noChangeArrowheads="1"/>
          </p:cNvSpPr>
          <p:nvPr>
            <p:ph type="title"/>
          </p:nvPr>
        </p:nvSpPr>
        <p:spPr>
          <a:xfrm>
            <a:off x="762000" y="-152400"/>
            <a:ext cx="7924800" cy="1295400"/>
          </a:xfrm>
        </p:spPr>
        <p:txBody>
          <a:bodyPr/>
          <a:lstStyle/>
          <a:p>
            <a:pPr algn="ctr"/>
            <a:r>
              <a:rPr lang="en-US" altLang="en-US"/>
              <a:t>A Little about Me</a:t>
            </a:r>
          </a:p>
        </p:txBody>
      </p:sp>
      <p:sp>
        <p:nvSpPr>
          <p:cNvPr id="10243" name="Content Placeholder 2">
            <a:extLst>
              <a:ext uri="{FF2B5EF4-FFF2-40B4-BE49-F238E27FC236}">
                <a16:creationId xmlns:a16="http://schemas.microsoft.com/office/drawing/2014/main" id="{17F99EF0-A960-464C-B1F6-E617FF08AEEC}"/>
              </a:ext>
            </a:extLst>
          </p:cNvPr>
          <p:cNvSpPr>
            <a:spLocks noGrp="1" noChangeArrowheads="1"/>
          </p:cNvSpPr>
          <p:nvPr>
            <p:ph idx="1"/>
          </p:nvPr>
        </p:nvSpPr>
        <p:spPr>
          <a:xfrm>
            <a:off x="762000" y="1371600"/>
            <a:ext cx="7924800" cy="4876800"/>
          </a:xfrm>
        </p:spPr>
        <p:txBody>
          <a:bodyPr/>
          <a:lstStyle/>
          <a:p>
            <a:r>
              <a:rPr lang="en-US" altLang="en-US" dirty="0"/>
              <a:t>Served in public education for almost 30 years</a:t>
            </a:r>
          </a:p>
          <a:p>
            <a:pPr lvl="1"/>
            <a:r>
              <a:rPr lang="en-US" altLang="en-US" sz="2400" dirty="0"/>
              <a:t>Been around disability my entire life</a:t>
            </a:r>
          </a:p>
          <a:p>
            <a:pPr lvl="1"/>
            <a:r>
              <a:rPr lang="en-US" altLang="en-US" sz="2400" dirty="0"/>
              <a:t>Special Education Teacher</a:t>
            </a:r>
          </a:p>
          <a:p>
            <a:pPr lvl="1"/>
            <a:r>
              <a:rPr lang="en-US" altLang="en-US" sz="2400" dirty="0"/>
              <a:t>Georgia Department of Education</a:t>
            </a:r>
          </a:p>
          <a:p>
            <a:pPr lvl="1"/>
            <a:r>
              <a:rPr lang="en-US" altLang="en-US" sz="2400" dirty="0"/>
              <a:t>Assistant Director</a:t>
            </a:r>
          </a:p>
          <a:p>
            <a:pPr lvl="1"/>
            <a:r>
              <a:rPr lang="en-US" altLang="en-US" sz="2400" dirty="0"/>
              <a:t>Director</a:t>
            </a:r>
          </a:p>
          <a:p>
            <a:pPr lvl="1"/>
            <a:r>
              <a:rPr lang="en-US" altLang="en-US" sz="2400" dirty="0"/>
              <a:t>Executive Director</a:t>
            </a:r>
          </a:p>
          <a:p>
            <a:pPr lvl="1"/>
            <a:r>
              <a:rPr lang="en-US" altLang="en-US" sz="2400" dirty="0"/>
              <a:t>Assistant Superintendent</a:t>
            </a:r>
          </a:p>
          <a:p>
            <a:pPr lvl="1"/>
            <a:r>
              <a:rPr lang="en-US" altLang="en-US" sz="2400" dirty="0"/>
              <a:t>Retired!!!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AE1C24BD-DF6A-49D7-B37E-261C0E5D3A4B}"/>
              </a:ext>
            </a:extLst>
          </p:cNvPr>
          <p:cNvSpPr>
            <a:spLocks noGrp="1" noChangeArrowheads="1"/>
          </p:cNvSpPr>
          <p:nvPr>
            <p:ph type="title"/>
          </p:nvPr>
        </p:nvSpPr>
        <p:spPr>
          <a:xfrm>
            <a:off x="762000" y="457200"/>
            <a:ext cx="7924800" cy="1295400"/>
          </a:xfrm>
        </p:spPr>
        <p:txBody>
          <a:bodyPr/>
          <a:lstStyle/>
          <a:p>
            <a:pPr algn="ctr"/>
            <a:r>
              <a:rPr lang="en-US" altLang="en-US"/>
              <a:t>Please…</a:t>
            </a:r>
          </a:p>
        </p:txBody>
      </p:sp>
      <p:sp>
        <p:nvSpPr>
          <p:cNvPr id="29699" name="Content Placeholder 2">
            <a:extLst>
              <a:ext uri="{FF2B5EF4-FFF2-40B4-BE49-F238E27FC236}">
                <a16:creationId xmlns:a16="http://schemas.microsoft.com/office/drawing/2014/main" id="{7F14A5F1-F3C9-4C04-AB3F-0DF7ADE042C3}"/>
              </a:ext>
            </a:extLst>
          </p:cNvPr>
          <p:cNvSpPr>
            <a:spLocks noGrp="1" noChangeArrowheads="1"/>
          </p:cNvSpPr>
          <p:nvPr>
            <p:ph idx="1"/>
          </p:nvPr>
        </p:nvSpPr>
        <p:spPr>
          <a:xfrm>
            <a:off x="762000" y="762000"/>
            <a:ext cx="7924800" cy="4114800"/>
          </a:xfrm>
        </p:spPr>
        <p:txBody>
          <a:bodyPr/>
          <a:lstStyle/>
          <a:p>
            <a:pPr marL="0" indent="0">
              <a:buFont typeface="Wingdings" panose="05000000000000000000" pitchFamily="2" charset="2"/>
              <a:buNone/>
            </a:pPr>
            <a:endParaRPr lang="en-US" altLang="en-US" sz="4000" dirty="0"/>
          </a:p>
          <a:p>
            <a:pPr lvl="1"/>
            <a:r>
              <a:rPr lang="en-US" altLang="en-US" sz="3700" dirty="0"/>
              <a:t>Share your expertise with each other</a:t>
            </a:r>
          </a:p>
          <a:p>
            <a:pPr lvl="1"/>
            <a:r>
              <a:rPr lang="en-US" altLang="en-US" sz="3700" dirty="0"/>
              <a:t>Feel free to be selective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1E3A206-4362-4586-9035-7F35D3493ABE}"/>
              </a:ext>
            </a:extLst>
          </p:cNvPr>
          <p:cNvSpPr>
            <a:spLocks noGrp="1" noChangeArrowheads="1"/>
          </p:cNvSpPr>
          <p:nvPr>
            <p:ph type="title"/>
          </p:nvPr>
        </p:nvSpPr>
        <p:spPr>
          <a:xfrm>
            <a:off x="1295400" y="304800"/>
            <a:ext cx="7010400" cy="1295400"/>
          </a:xfrm>
        </p:spPr>
        <p:txBody>
          <a:bodyPr/>
          <a:lstStyle/>
          <a:p>
            <a:pPr eaLnBrk="1" hangingPunct="1"/>
            <a:r>
              <a:rPr lang="en-US" altLang="en-US"/>
              <a:t>What is GREAT instruction?</a:t>
            </a:r>
          </a:p>
        </p:txBody>
      </p:sp>
      <p:sp>
        <p:nvSpPr>
          <p:cNvPr id="25603" name="Rectangle 3">
            <a:extLst>
              <a:ext uri="{FF2B5EF4-FFF2-40B4-BE49-F238E27FC236}">
                <a16:creationId xmlns:a16="http://schemas.microsoft.com/office/drawing/2014/main" id="{8A355E83-9FB7-4341-8E7F-C5CC914033A7}"/>
              </a:ext>
            </a:extLst>
          </p:cNvPr>
          <p:cNvSpPr>
            <a:spLocks noGrp="1" noChangeArrowheads="1"/>
          </p:cNvSpPr>
          <p:nvPr>
            <p:ph type="body" idx="1"/>
          </p:nvPr>
        </p:nvSpPr>
        <p:spPr>
          <a:xfrm>
            <a:off x="1524000" y="1600200"/>
            <a:ext cx="7010400" cy="2057400"/>
          </a:xfrm>
        </p:spPr>
        <p:txBody>
          <a:bodyPr/>
          <a:lstStyle/>
          <a:p>
            <a:pPr eaLnBrk="1" hangingPunct="1">
              <a:defRPr/>
            </a:pPr>
            <a:r>
              <a:rPr lang="en-US" dirty="0"/>
              <a:t>Few minutes – By yourself</a:t>
            </a:r>
          </a:p>
          <a:p>
            <a:pPr eaLnBrk="1" hangingPunct="1">
              <a:defRPr/>
            </a:pPr>
            <a:r>
              <a:rPr lang="en-US" dirty="0"/>
              <a:t>Few minutes – Share</a:t>
            </a:r>
          </a:p>
          <a:p>
            <a:pPr eaLnBrk="1" hangingPunct="1">
              <a:defRPr/>
            </a:pPr>
            <a:r>
              <a:rPr lang="en-US" dirty="0"/>
              <a:t>You only get 6 bullets</a:t>
            </a:r>
          </a:p>
          <a:p>
            <a:pPr eaLnBrk="1" hangingPunct="1">
              <a:defRPr/>
            </a:pPr>
            <a:r>
              <a:rPr lang="en-US" dirty="0"/>
              <a:t>On the back of your visual organizer</a:t>
            </a:r>
          </a:p>
          <a:p>
            <a:pPr marL="0" indent="0" eaLnBrk="1" hangingPunct="1">
              <a:buFont typeface="Wingdings" panose="05000000000000000000" pitchFamily="2" charset="2"/>
              <a:buNone/>
              <a:defRPr/>
            </a:pPr>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0881F5BA-E220-4BD7-A88F-CEA0ECA9FD88}"/>
              </a:ext>
            </a:extLst>
          </p:cNvPr>
          <p:cNvSpPr>
            <a:spLocks noGrp="1" noChangeArrowheads="1"/>
          </p:cNvSpPr>
          <p:nvPr>
            <p:ph type="ctrTitle"/>
          </p:nvPr>
        </p:nvSpPr>
        <p:spPr>
          <a:xfrm>
            <a:off x="152400" y="533400"/>
            <a:ext cx="8610600" cy="762000"/>
          </a:xfrm>
        </p:spPr>
        <p:txBody>
          <a:bodyPr/>
          <a:lstStyle/>
          <a:p>
            <a:pPr algn="ctr" eaLnBrk="1" hangingPunct="1"/>
            <a:r>
              <a:rPr lang="en-US" altLang="en-US"/>
              <a:t>Debrief</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682CCAB-B849-4AB4-BE63-5090AB4D3C20}"/>
              </a:ext>
            </a:extLst>
          </p:cNvPr>
          <p:cNvSpPr>
            <a:spLocks noGrp="1" noChangeArrowheads="1"/>
          </p:cNvSpPr>
          <p:nvPr>
            <p:ph type="title"/>
          </p:nvPr>
        </p:nvSpPr>
        <p:spPr>
          <a:xfrm>
            <a:off x="1295400" y="-76200"/>
            <a:ext cx="7010400" cy="1295400"/>
          </a:xfrm>
        </p:spPr>
        <p:txBody>
          <a:bodyPr/>
          <a:lstStyle/>
          <a:p>
            <a:pPr eaLnBrk="1" hangingPunct="1"/>
            <a:r>
              <a:rPr lang="en-US" altLang="en-US" dirty="0"/>
              <a:t>GREAT Instruction includes:</a:t>
            </a:r>
          </a:p>
        </p:txBody>
      </p:sp>
      <p:sp>
        <p:nvSpPr>
          <p:cNvPr id="37891" name="Rectangle 3">
            <a:extLst>
              <a:ext uri="{FF2B5EF4-FFF2-40B4-BE49-F238E27FC236}">
                <a16:creationId xmlns:a16="http://schemas.microsoft.com/office/drawing/2014/main" id="{24BEB5C7-9149-44BA-B673-52EFED81BA88}"/>
              </a:ext>
            </a:extLst>
          </p:cNvPr>
          <p:cNvSpPr>
            <a:spLocks noGrp="1" noChangeArrowheads="1"/>
          </p:cNvSpPr>
          <p:nvPr>
            <p:ph type="body" idx="1"/>
          </p:nvPr>
        </p:nvSpPr>
        <p:spPr>
          <a:xfrm>
            <a:off x="685800" y="1143000"/>
            <a:ext cx="8077200" cy="4114800"/>
          </a:xfrm>
        </p:spPr>
        <p:txBody>
          <a:bodyPr/>
          <a:lstStyle/>
          <a:p>
            <a:pPr eaLnBrk="1" hangingPunct="1"/>
            <a:r>
              <a:rPr lang="en-US" altLang="en-US" dirty="0"/>
              <a:t>Standards Driven Instruction</a:t>
            </a:r>
          </a:p>
          <a:p>
            <a:pPr eaLnBrk="1" hangingPunct="1"/>
            <a:r>
              <a:rPr lang="en-US" altLang="en-US" dirty="0"/>
              <a:t>Rigor </a:t>
            </a:r>
          </a:p>
          <a:p>
            <a:pPr eaLnBrk="1" hangingPunct="1"/>
            <a:r>
              <a:rPr lang="en-US" altLang="en-US" dirty="0"/>
              <a:t>Ongoing assessments/student work that guides instruction (i.e., benchmarking, progress monitoring, work samples, discussions with students, students’ orally reading, etc.)</a:t>
            </a:r>
          </a:p>
          <a:p>
            <a:pPr eaLnBrk="1" hangingPunct="1"/>
            <a:r>
              <a:rPr lang="en-US" altLang="en-US" dirty="0"/>
              <a:t>Differentiation in Flexible Grouping</a:t>
            </a:r>
          </a:p>
          <a:p>
            <a:pPr eaLnBrk="1" hangingPunct="1"/>
            <a:r>
              <a:rPr lang="en-US" altLang="en-US" dirty="0"/>
              <a:t>Scientific or evidenced-based instructional practices</a:t>
            </a:r>
          </a:p>
          <a:p>
            <a:pPr marL="0" indent="0" algn="ctr" eaLnBrk="1" hangingPunct="1">
              <a:buNone/>
            </a:pPr>
            <a:r>
              <a:rPr lang="en-US" altLang="en-US" sz="4000" b="1" dirty="0"/>
              <a:t>What piece is missing?</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E018905-C002-4D36-9F73-08AAD3B59EEA}"/>
              </a:ext>
            </a:extLst>
          </p:cNvPr>
          <p:cNvSpPr>
            <a:spLocks noGrp="1" noChangeArrowheads="1"/>
          </p:cNvSpPr>
          <p:nvPr>
            <p:ph type="title"/>
          </p:nvPr>
        </p:nvSpPr>
        <p:spPr>
          <a:xfrm>
            <a:off x="304800" y="457200"/>
            <a:ext cx="4953000" cy="1295400"/>
          </a:xfrm>
        </p:spPr>
        <p:txBody>
          <a:bodyPr/>
          <a:lstStyle/>
          <a:p>
            <a:pPr algn="ctr" eaLnBrk="1" hangingPunct="1"/>
            <a:r>
              <a:rPr lang="en-US" altLang="en-US"/>
              <a:t>The missing piece</a:t>
            </a:r>
          </a:p>
        </p:txBody>
      </p:sp>
      <p:sp>
        <p:nvSpPr>
          <p:cNvPr id="38915" name="Rectangle 3">
            <a:extLst>
              <a:ext uri="{FF2B5EF4-FFF2-40B4-BE49-F238E27FC236}">
                <a16:creationId xmlns:a16="http://schemas.microsoft.com/office/drawing/2014/main" id="{0E1F33D6-2F4A-42E8-AA4D-499EEB65CE3E}"/>
              </a:ext>
            </a:extLst>
          </p:cNvPr>
          <p:cNvSpPr>
            <a:spLocks noGrp="1" noChangeArrowheads="1"/>
          </p:cNvSpPr>
          <p:nvPr>
            <p:ph type="body" idx="1"/>
          </p:nvPr>
        </p:nvSpPr>
        <p:spPr>
          <a:xfrm>
            <a:off x="-1219200" y="1181100"/>
            <a:ext cx="8305800" cy="3124200"/>
          </a:xfrm>
        </p:spPr>
        <p:txBody>
          <a:bodyPr/>
          <a:lstStyle/>
          <a:p>
            <a:pPr algn="ctr" eaLnBrk="1" hangingPunct="1">
              <a:buFont typeface="Wingdings" panose="05000000000000000000" pitchFamily="2" charset="2"/>
              <a:buNone/>
            </a:pPr>
            <a:endParaRPr lang="en-US" altLang="en-US"/>
          </a:p>
          <a:p>
            <a:pPr algn="ctr" eaLnBrk="1" hangingPunct="1">
              <a:buFont typeface="Wingdings" panose="05000000000000000000" pitchFamily="2" charset="2"/>
              <a:buNone/>
            </a:pPr>
            <a:r>
              <a:rPr lang="en-US" altLang="en-US" sz="10600"/>
              <a:t>Magic</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A9C0DC3-3AD0-43BC-AEEC-810B369CB063}"/>
              </a:ext>
            </a:extLst>
          </p:cNvPr>
          <p:cNvSpPr>
            <a:spLocks noGrp="1" noChangeArrowheads="1"/>
          </p:cNvSpPr>
          <p:nvPr>
            <p:ph type="title"/>
          </p:nvPr>
        </p:nvSpPr>
        <p:spPr>
          <a:xfrm>
            <a:off x="1181100" y="457200"/>
            <a:ext cx="7010400" cy="1295400"/>
          </a:xfrm>
        </p:spPr>
        <p:txBody>
          <a:bodyPr/>
          <a:lstStyle/>
          <a:p>
            <a:pPr algn="ctr" eaLnBrk="1" hangingPunct="1"/>
            <a:r>
              <a:rPr lang="en-US" altLang="en-US"/>
              <a:t>How do you like this acronym?</a:t>
            </a:r>
            <a:br>
              <a:rPr lang="en-US" altLang="en-US"/>
            </a:br>
            <a:r>
              <a:rPr lang="en-US" altLang="en-US"/>
              <a:t>GREAT instruction is:</a:t>
            </a:r>
          </a:p>
        </p:txBody>
      </p:sp>
      <p:sp>
        <p:nvSpPr>
          <p:cNvPr id="39939" name="Rectangle 3">
            <a:extLst>
              <a:ext uri="{FF2B5EF4-FFF2-40B4-BE49-F238E27FC236}">
                <a16:creationId xmlns:a16="http://schemas.microsoft.com/office/drawing/2014/main" id="{A3E027C6-0F38-4C44-A658-44BC6CD8278D}"/>
              </a:ext>
            </a:extLst>
          </p:cNvPr>
          <p:cNvSpPr>
            <a:spLocks noGrp="1" noChangeArrowheads="1"/>
          </p:cNvSpPr>
          <p:nvPr>
            <p:ph type="body" idx="1"/>
          </p:nvPr>
        </p:nvSpPr>
        <p:spPr>
          <a:xfrm>
            <a:off x="228600" y="1981200"/>
            <a:ext cx="8915400" cy="4648200"/>
          </a:xfrm>
        </p:spPr>
        <p:txBody>
          <a:bodyPr/>
          <a:lstStyle/>
          <a:p>
            <a:pPr eaLnBrk="1" hangingPunct="1">
              <a:lnSpc>
                <a:spcPct val="80000"/>
              </a:lnSpc>
              <a:buFont typeface="Wingdings" panose="05000000000000000000" pitchFamily="2" charset="2"/>
              <a:buNone/>
            </a:pPr>
            <a:r>
              <a:rPr lang="en-US" altLang="en-US" sz="5400" b="1">
                <a:solidFill>
                  <a:schemeClr val="folHlink"/>
                </a:solidFill>
              </a:rPr>
              <a:t>G</a:t>
            </a:r>
            <a:r>
              <a:rPr lang="en-US" altLang="en-US" b="1"/>
              <a:t>uided by the performance standards</a:t>
            </a:r>
          </a:p>
          <a:p>
            <a:pPr eaLnBrk="1" hangingPunct="1">
              <a:lnSpc>
                <a:spcPct val="80000"/>
              </a:lnSpc>
              <a:buFont typeface="Wingdings" panose="05000000000000000000" pitchFamily="2" charset="2"/>
              <a:buNone/>
            </a:pPr>
            <a:r>
              <a:rPr lang="en-US" altLang="en-US" sz="5400" b="1">
                <a:solidFill>
                  <a:schemeClr val="folHlink"/>
                </a:solidFill>
              </a:rPr>
              <a:t>R</a:t>
            </a:r>
            <a:r>
              <a:rPr lang="en-US" altLang="en-US" b="1"/>
              <a:t>igorous with </a:t>
            </a:r>
            <a:r>
              <a:rPr lang="en-US" altLang="en-US" sz="4800" b="1">
                <a:solidFill>
                  <a:srgbClr val="FFCC00"/>
                </a:solidFill>
              </a:rPr>
              <a:t>r</a:t>
            </a:r>
            <a:r>
              <a:rPr lang="en-US" altLang="en-US" b="1"/>
              <a:t>esearch-based practices </a:t>
            </a:r>
            <a:r>
              <a:rPr lang="en-US" altLang="en-US" sz="2000" b="1"/>
              <a:t>(two parts)</a:t>
            </a:r>
          </a:p>
          <a:p>
            <a:pPr eaLnBrk="1" hangingPunct="1">
              <a:lnSpc>
                <a:spcPct val="80000"/>
              </a:lnSpc>
              <a:buFont typeface="Wingdings" panose="05000000000000000000" pitchFamily="2" charset="2"/>
              <a:buNone/>
            </a:pPr>
            <a:r>
              <a:rPr lang="en-US" altLang="en-US" sz="5400" b="1">
                <a:solidFill>
                  <a:schemeClr val="folHlink"/>
                </a:solidFill>
              </a:rPr>
              <a:t>E</a:t>
            </a:r>
            <a:r>
              <a:rPr lang="en-US" altLang="en-US" b="1"/>
              <a:t>ngaging and exciting</a:t>
            </a:r>
          </a:p>
          <a:p>
            <a:pPr eaLnBrk="1" hangingPunct="1">
              <a:lnSpc>
                <a:spcPct val="80000"/>
              </a:lnSpc>
              <a:buFont typeface="Wingdings" panose="05000000000000000000" pitchFamily="2" charset="2"/>
              <a:buNone/>
            </a:pPr>
            <a:r>
              <a:rPr lang="en-US" altLang="en-US" sz="6000" b="1">
                <a:solidFill>
                  <a:schemeClr val="folHlink"/>
                </a:solidFill>
              </a:rPr>
              <a:t>A</a:t>
            </a:r>
            <a:r>
              <a:rPr lang="en-US" altLang="en-US" b="1"/>
              <a:t>ssessed continuously to guide instruction</a:t>
            </a:r>
          </a:p>
          <a:p>
            <a:pPr eaLnBrk="1" hangingPunct="1">
              <a:lnSpc>
                <a:spcPct val="80000"/>
              </a:lnSpc>
              <a:buFont typeface="Wingdings" panose="05000000000000000000" pitchFamily="2" charset="2"/>
              <a:buNone/>
            </a:pPr>
            <a:r>
              <a:rPr lang="en-US" altLang="en-US" sz="6000" b="1">
                <a:solidFill>
                  <a:schemeClr val="folHlink"/>
                </a:solidFill>
              </a:rPr>
              <a:t>T</a:t>
            </a:r>
            <a:r>
              <a:rPr lang="en-US" altLang="en-US" b="1"/>
              <a:t>ailored (differentiated) in flexible groups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a:extLst>
              <a:ext uri="{FF2B5EF4-FFF2-40B4-BE49-F238E27FC236}">
                <a16:creationId xmlns:a16="http://schemas.microsoft.com/office/drawing/2014/main" id="{0B6BC11A-EFA6-4D88-BEAD-B0B0708B4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501" t="23322" r="32500" b="20357"/>
          <a:stretch>
            <a:fillRect/>
          </a:stretch>
        </p:blipFill>
        <p:spPr bwMode="auto">
          <a:xfrm>
            <a:off x="228600" y="381000"/>
            <a:ext cx="8326438"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FBCF5B2E-31B6-4F0D-86A5-17C7B9417B62}"/>
              </a:ext>
            </a:extLst>
          </p:cNvPr>
          <p:cNvSpPr>
            <a:spLocks noGrp="1" noChangeArrowheads="1"/>
          </p:cNvSpPr>
          <p:nvPr>
            <p:ph type="title"/>
          </p:nvPr>
        </p:nvSpPr>
        <p:spPr>
          <a:xfrm>
            <a:off x="609600" y="457200"/>
            <a:ext cx="8077200" cy="1295400"/>
          </a:xfrm>
        </p:spPr>
        <p:txBody>
          <a:bodyPr/>
          <a:lstStyle/>
          <a:p>
            <a:pPr algn="ctr"/>
            <a:r>
              <a:rPr lang="en-US" altLang="en-US"/>
              <a:t>You have a Visual Organizer</a:t>
            </a:r>
          </a:p>
        </p:txBody>
      </p:sp>
      <p:sp>
        <p:nvSpPr>
          <p:cNvPr id="41987" name="Content Placeholder 2">
            <a:extLst>
              <a:ext uri="{FF2B5EF4-FFF2-40B4-BE49-F238E27FC236}">
                <a16:creationId xmlns:a16="http://schemas.microsoft.com/office/drawing/2014/main" id="{1A64DD6B-2670-4167-8196-00F773A0202C}"/>
              </a:ext>
            </a:extLst>
          </p:cNvPr>
          <p:cNvSpPr>
            <a:spLocks noGrp="1" noChangeArrowheads="1"/>
          </p:cNvSpPr>
          <p:nvPr>
            <p:ph idx="1"/>
          </p:nvPr>
        </p:nvSpPr>
        <p:spPr>
          <a:xfrm>
            <a:off x="609600" y="1981200"/>
            <a:ext cx="8077200" cy="4114800"/>
          </a:xfrm>
        </p:spPr>
        <p:txBody>
          <a:bodyPr/>
          <a:lstStyle/>
          <a:p>
            <a:r>
              <a:rPr lang="en-US" altLang="en-US"/>
              <a:t>Fill out the acronym for GREAT Instruction</a:t>
            </a:r>
          </a:p>
          <a:p>
            <a:pPr lvl="1"/>
            <a:r>
              <a:rPr lang="en-US" altLang="en-US" sz="3600" b="1">
                <a:solidFill>
                  <a:srgbClr val="FFC000"/>
                </a:solidFill>
              </a:rPr>
              <a:t>G</a:t>
            </a:r>
            <a:r>
              <a:rPr lang="en-US" altLang="en-US"/>
              <a:t>uided by the performance standards</a:t>
            </a:r>
          </a:p>
          <a:p>
            <a:pPr lvl="1"/>
            <a:r>
              <a:rPr lang="en-US" altLang="en-US" sz="3600" b="1">
                <a:solidFill>
                  <a:srgbClr val="FFC000"/>
                </a:solidFill>
              </a:rPr>
              <a:t>R</a:t>
            </a:r>
            <a:r>
              <a:rPr lang="en-US" altLang="en-US"/>
              <a:t>igorous with </a:t>
            </a:r>
            <a:r>
              <a:rPr lang="en-US" altLang="en-US" sz="4000" b="1">
                <a:solidFill>
                  <a:srgbClr val="FFC000"/>
                </a:solidFill>
              </a:rPr>
              <a:t>r</a:t>
            </a:r>
            <a:r>
              <a:rPr lang="en-US" altLang="en-US"/>
              <a:t>esearch-based practices</a:t>
            </a:r>
          </a:p>
          <a:p>
            <a:pPr lvl="1"/>
            <a:r>
              <a:rPr lang="en-US" altLang="en-US" sz="4000" b="1">
                <a:solidFill>
                  <a:srgbClr val="FFC000"/>
                </a:solidFill>
              </a:rPr>
              <a:t>E</a:t>
            </a:r>
            <a:r>
              <a:rPr lang="en-US" altLang="en-US"/>
              <a:t>ngaging and exciting</a:t>
            </a:r>
          </a:p>
          <a:p>
            <a:pPr lvl="1"/>
            <a:r>
              <a:rPr lang="en-US" altLang="en-US" sz="3600" b="1">
                <a:solidFill>
                  <a:srgbClr val="FFC000"/>
                </a:solidFill>
              </a:rPr>
              <a:t>A</a:t>
            </a:r>
            <a:r>
              <a:rPr lang="en-US" altLang="en-US"/>
              <a:t>ssessed continuously to guide further instruction</a:t>
            </a:r>
          </a:p>
          <a:p>
            <a:pPr lvl="1"/>
            <a:r>
              <a:rPr lang="en-US" altLang="en-US" sz="4000" b="1">
                <a:solidFill>
                  <a:srgbClr val="FFC000"/>
                </a:solidFill>
              </a:rPr>
              <a:t>T</a:t>
            </a:r>
            <a:r>
              <a:rPr lang="en-US" altLang="en-US"/>
              <a:t>ailored in flexible groups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B55F15F0-6A6F-4106-A5F1-4E7F897A7DE3}"/>
              </a:ext>
            </a:extLst>
          </p:cNvPr>
          <p:cNvSpPr>
            <a:spLocks noGrp="1" noChangeArrowheads="1"/>
          </p:cNvSpPr>
          <p:nvPr>
            <p:ph type="title"/>
          </p:nvPr>
        </p:nvSpPr>
        <p:spPr>
          <a:xfrm>
            <a:off x="838200" y="457200"/>
            <a:ext cx="7848600" cy="1295400"/>
          </a:xfrm>
        </p:spPr>
        <p:txBody>
          <a:bodyPr/>
          <a:lstStyle/>
          <a:p>
            <a:pPr algn="ctr"/>
            <a:r>
              <a:rPr lang="en-US" altLang="en-US"/>
              <a:t>Note</a:t>
            </a:r>
          </a:p>
        </p:txBody>
      </p:sp>
      <p:sp>
        <p:nvSpPr>
          <p:cNvPr id="43011" name="Content Placeholder 2">
            <a:extLst>
              <a:ext uri="{FF2B5EF4-FFF2-40B4-BE49-F238E27FC236}">
                <a16:creationId xmlns:a16="http://schemas.microsoft.com/office/drawing/2014/main" id="{DC9C0580-4F09-4619-8FA9-47F9EA2BEBED}"/>
              </a:ext>
            </a:extLst>
          </p:cNvPr>
          <p:cNvSpPr>
            <a:spLocks noGrp="1" noChangeArrowheads="1"/>
          </p:cNvSpPr>
          <p:nvPr>
            <p:ph idx="1"/>
          </p:nvPr>
        </p:nvSpPr>
        <p:spPr>
          <a:xfrm>
            <a:off x="457200" y="1981200"/>
            <a:ext cx="8229600" cy="4114800"/>
          </a:xfrm>
        </p:spPr>
        <p:txBody>
          <a:bodyPr/>
          <a:lstStyle/>
          <a:p>
            <a:r>
              <a:rPr lang="en-US" altLang="en-US"/>
              <a:t>GREAT Instruction also applies to non-academic instruction</a:t>
            </a:r>
          </a:p>
          <a:p>
            <a:pPr lvl="1"/>
            <a:r>
              <a:rPr lang="en-US" altLang="en-US"/>
              <a:t>Behavior</a:t>
            </a:r>
          </a:p>
          <a:p>
            <a:pPr lvl="1"/>
            <a:r>
              <a:rPr lang="en-US" altLang="en-US"/>
              <a:t>Communication</a:t>
            </a:r>
          </a:p>
          <a:p>
            <a:pPr lvl="1"/>
            <a:r>
              <a:rPr lang="en-US" altLang="en-US"/>
              <a:t>Self-Advocacy</a:t>
            </a:r>
          </a:p>
          <a:p>
            <a:pPr lvl="1"/>
            <a:r>
              <a:rPr lang="en-US" altLang="en-US"/>
              <a:t>Student Agency</a:t>
            </a:r>
          </a:p>
          <a:p>
            <a:pPr lvl="1"/>
            <a:r>
              <a:rPr lang="en-US" altLang="en-US"/>
              <a:t>Collaboration</a:t>
            </a:r>
          </a:p>
          <a:p>
            <a:pPr lvl="1"/>
            <a:r>
              <a:rPr lang="en-US" altLang="en-US"/>
              <a:t>Etc.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2562A820-21B2-45B4-ADA9-F256236F1079}"/>
              </a:ext>
            </a:extLst>
          </p:cNvPr>
          <p:cNvSpPr>
            <a:spLocks noGrp="1" noChangeArrowheads="1"/>
          </p:cNvSpPr>
          <p:nvPr>
            <p:ph type="title"/>
          </p:nvPr>
        </p:nvSpPr>
        <p:spPr>
          <a:xfrm>
            <a:off x="381000" y="457200"/>
            <a:ext cx="8305800" cy="1295400"/>
          </a:xfrm>
        </p:spPr>
        <p:txBody>
          <a:bodyPr/>
          <a:lstStyle/>
          <a:p>
            <a:pPr algn="ctr"/>
            <a:r>
              <a:rPr lang="en-US" altLang="en-US"/>
              <a:t>Important Message!!!</a:t>
            </a:r>
          </a:p>
        </p:txBody>
      </p:sp>
      <p:sp>
        <p:nvSpPr>
          <p:cNvPr id="44035" name="Content Placeholder 2">
            <a:extLst>
              <a:ext uri="{FF2B5EF4-FFF2-40B4-BE49-F238E27FC236}">
                <a16:creationId xmlns:a16="http://schemas.microsoft.com/office/drawing/2014/main" id="{54A3E1A2-4CFA-4CC7-9615-68F49BD5E3B9}"/>
              </a:ext>
            </a:extLst>
          </p:cNvPr>
          <p:cNvSpPr>
            <a:spLocks noGrp="1" noChangeArrowheads="1"/>
          </p:cNvSpPr>
          <p:nvPr>
            <p:ph idx="1"/>
          </p:nvPr>
        </p:nvSpPr>
        <p:spPr>
          <a:xfrm>
            <a:off x="533400" y="1981200"/>
            <a:ext cx="8153400" cy="4114800"/>
          </a:xfrm>
        </p:spPr>
        <p:txBody>
          <a:bodyPr/>
          <a:lstStyle/>
          <a:p>
            <a:r>
              <a:rPr lang="en-US" altLang="en-US" dirty="0"/>
              <a:t>Teachers are critically important</a:t>
            </a:r>
          </a:p>
          <a:p>
            <a:pPr lvl="1"/>
            <a:r>
              <a:rPr lang="en-US" altLang="en-US" dirty="0"/>
              <a:t>Ultimately providing instruction for our students</a:t>
            </a:r>
          </a:p>
          <a:p>
            <a:pPr lvl="1"/>
            <a:r>
              <a:rPr lang="en-US" altLang="en-US" dirty="0"/>
              <a:t>Biggest impact on those students</a:t>
            </a:r>
          </a:p>
          <a:p>
            <a:r>
              <a:rPr lang="en-US" altLang="en-US" dirty="0"/>
              <a:t>They are not completely responsible</a:t>
            </a:r>
          </a:p>
          <a:p>
            <a:r>
              <a:rPr lang="en-US" altLang="en-US" dirty="0"/>
              <a:t>As administrators (and others outside of the classroom), we have the obligation to create the environment and context where teachers can successfully provide GREAT instruction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756F1-A94B-411C-A1E0-3AFD3056F3CD}"/>
              </a:ext>
            </a:extLst>
          </p:cNvPr>
          <p:cNvSpPr>
            <a:spLocks noGrp="1"/>
          </p:cNvSpPr>
          <p:nvPr>
            <p:ph type="title"/>
          </p:nvPr>
        </p:nvSpPr>
        <p:spPr>
          <a:xfrm>
            <a:off x="457200" y="152400"/>
            <a:ext cx="8229600" cy="1295400"/>
          </a:xfrm>
        </p:spPr>
        <p:txBody>
          <a:bodyPr/>
          <a:lstStyle/>
          <a:p>
            <a:pPr algn="ctr"/>
            <a:r>
              <a:rPr lang="en-US" dirty="0"/>
              <a:t>A little about you…</a:t>
            </a:r>
          </a:p>
        </p:txBody>
      </p:sp>
      <p:sp>
        <p:nvSpPr>
          <p:cNvPr id="3" name="Content Placeholder 2">
            <a:extLst>
              <a:ext uri="{FF2B5EF4-FFF2-40B4-BE49-F238E27FC236}">
                <a16:creationId xmlns:a16="http://schemas.microsoft.com/office/drawing/2014/main" id="{8D26E1D5-8C10-47A9-B8C7-2ABAD58C099A}"/>
              </a:ext>
            </a:extLst>
          </p:cNvPr>
          <p:cNvSpPr>
            <a:spLocks noGrp="1"/>
          </p:cNvSpPr>
          <p:nvPr>
            <p:ph idx="1"/>
          </p:nvPr>
        </p:nvSpPr>
        <p:spPr>
          <a:xfrm>
            <a:off x="609600" y="1371600"/>
            <a:ext cx="8077200" cy="4114800"/>
          </a:xfrm>
        </p:spPr>
        <p:txBody>
          <a:bodyPr/>
          <a:lstStyle/>
          <a:p>
            <a:r>
              <a:rPr lang="en-US" sz="2400" dirty="0"/>
              <a:t>Special Education Teacher</a:t>
            </a:r>
          </a:p>
          <a:p>
            <a:r>
              <a:rPr lang="en-US" sz="2400" dirty="0"/>
              <a:t>General Education Teacher</a:t>
            </a:r>
          </a:p>
          <a:p>
            <a:r>
              <a:rPr lang="en-US" sz="2400" dirty="0"/>
              <a:t>Special Education Director</a:t>
            </a:r>
          </a:p>
          <a:p>
            <a:r>
              <a:rPr lang="en-US" sz="2400" dirty="0"/>
              <a:t>Other Special Education Central Office Leader</a:t>
            </a:r>
          </a:p>
          <a:p>
            <a:r>
              <a:rPr lang="en-US" sz="2400" dirty="0"/>
              <a:t>C &amp; I Central Office Administrator</a:t>
            </a:r>
          </a:p>
          <a:p>
            <a:r>
              <a:rPr lang="en-US" sz="2400" dirty="0"/>
              <a:t>Principal</a:t>
            </a:r>
          </a:p>
          <a:p>
            <a:r>
              <a:rPr lang="en-US" sz="2400" dirty="0"/>
              <a:t>Assistant Principal</a:t>
            </a:r>
          </a:p>
          <a:p>
            <a:r>
              <a:rPr lang="en-US" sz="2400" dirty="0"/>
              <a:t>Lead Teacher for Special Education</a:t>
            </a:r>
          </a:p>
          <a:p>
            <a:r>
              <a:rPr lang="en-US" sz="2400" dirty="0"/>
              <a:t>Psychologist</a:t>
            </a:r>
          </a:p>
          <a:p>
            <a:r>
              <a:rPr lang="en-US" sz="2400" dirty="0"/>
              <a:t>Missouri DOE</a:t>
            </a:r>
          </a:p>
          <a:p>
            <a:r>
              <a:rPr lang="en-US" sz="2400" dirty="0"/>
              <a:t>Other?</a:t>
            </a:r>
          </a:p>
        </p:txBody>
      </p:sp>
    </p:spTree>
    <p:extLst>
      <p:ext uri="{BB962C8B-B14F-4D97-AF65-F5344CB8AC3E}">
        <p14:creationId xmlns:p14="http://schemas.microsoft.com/office/powerpoint/2010/main" val="2073344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8C03E69-8AF8-47BA-BEA4-37E6C2CD11DB}"/>
              </a:ext>
            </a:extLst>
          </p:cNvPr>
          <p:cNvSpPr>
            <a:spLocks noGrp="1" noChangeArrowheads="1"/>
          </p:cNvSpPr>
          <p:nvPr>
            <p:ph type="title"/>
          </p:nvPr>
        </p:nvSpPr>
        <p:spPr/>
        <p:txBody>
          <a:bodyPr/>
          <a:lstStyle/>
          <a:p>
            <a:pPr algn="ctr" eaLnBrk="1" hangingPunct="1"/>
            <a:br>
              <a:rPr lang="en-US" altLang="en-US"/>
            </a:br>
            <a:r>
              <a:rPr lang="en-US" altLang="en-US"/>
              <a:t>GREAT instruction is:</a:t>
            </a:r>
          </a:p>
        </p:txBody>
      </p:sp>
      <p:sp>
        <p:nvSpPr>
          <p:cNvPr id="45059" name="Rectangle 3">
            <a:extLst>
              <a:ext uri="{FF2B5EF4-FFF2-40B4-BE49-F238E27FC236}">
                <a16:creationId xmlns:a16="http://schemas.microsoft.com/office/drawing/2014/main" id="{FCFD22B7-A5FA-4904-8F22-550AAE766CF2}"/>
              </a:ext>
            </a:extLst>
          </p:cNvPr>
          <p:cNvSpPr>
            <a:spLocks noGrp="1" noChangeArrowheads="1"/>
          </p:cNvSpPr>
          <p:nvPr>
            <p:ph type="body" idx="1"/>
          </p:nvPr>
        </p:nvSpPr>
        <p:spPr>
          <a:xfrm>
            <a:off x="228600" y="1981200"/>
            <a:ext cx="8915400" cy="4648200"/>
          </a:xfrm>
        </p:spPr>
        <p:txBody>
          <a:bodyPr/>
          <a:lstStyle/>
          <a:p>
            <a:pPr eaLnBrk="1" hangingPunct="1">
              <a:lnSpc>
                <a:spcPct val="80000"/>
              </a:lnSpc>
              <a:buFont typeface="Wingdings" panose="05000000000000000000" pitchFamily="2" charset="2"/>
              <a:buNone/>
            </a:pPr>
            <a:r>
              <a:rPr lang="en-US" altLang="en-US" sz="5400" b="1">
                <a:solidFill>
                  <a:schemeClr val="folHlink"/>
                </a:solidFill>
              </a:rPr>
              <a:t>G</a:t>
            </a:r>
            <a:r>
              <a:rPr lang="en-US" altLang="en-US" b="1"/>
              <a:t>uided by the performance standards</a:t>
            </a:r>
          </a:p>
          <a:p>
            <a:pPr eaLnBrk="1" hangingPunct="1">
              <a:lnSpc>
                <a:spcPct val="80000"/>
              </a:lnSpc>
              <a:buFont typeface="Wingdings" panose="05000000000000000000" pitchFamily="2" charset="2"/>
              <a:buNone/>
            </a:pPr>
            <a:r>
              <a:rPr lang="en-US" altLang="en-US" sz="5400" b="1">
                <a:solidFill>
                  <a:schemeClr val="folHlink"/>
                </a:solidFill>
              </a:rPr>
              <a:t>R</a:t>
            </a:r>
            <a:r>
              <a:rPr lang="en-US" altLang="en-US" b="1"/>
              <a:t>igorous with </a:t>
            </a:r>
            <a:r>
              <a:rPr lang="en-US" altLang="en-US" sz="4800" b="1">
                <a:solidFill>
                  <a:srgbClr val="FFCC00"/>
                </a:solidFill>
              </a:rPr>
              <a:t>r</a:t>
            </a:r>
            <a:r>
              <a:rPr lang="en-US" altLang="en-US" b="1"/>
              <a:t>esearch-based practices </a:t>
            </a:r>
            <a:r>
              <a:rPr lang="en-US" altLang="en-US" sz="2000" b="1"/>
              <a:t>(two parts)</a:t>
            </a:r>
          </a:p>
          <a:p>
            <a:pPr eaLnBrk="1" hangingPunct="1">
              <a:lnSpc>
                <a:spcPct val="80000"/>
              </a:lnSpc>
              <a:buFont typeface="Wingdings" panose="05000000000000000000" pitchFamily="2" charset="2"/>
              <a:buNone/>
            </a:pPr>
            <a:r>
              <a:rPr lang="en-US" altLang="en-US" sz="5400" b="1">
                <a:solidFill>
                  <a:schemeClr val="folHlink"/>
                </a:solidFill>
              </a:rPr>
              <a:t>E</a:t>
            </a:r>
            <a:r>
              <a:rPr lang="en-US" altLang="en-US" b="1"/>
              <a:t>ngaging and exciting</a:t>
            </a:r>
          </a:p>
          <a:p>
            <a:pPr eaLnBrk="1" hangingPunct="1">
              <a:lnSpc>
                <a:spcPct val="80000"/>
              </a:lnSpc>
              <a:buFont typeface="Wingdings" panose="05000000000000000000" pitchFamily="2" charset="2"/>
              <a:buNone/>
            </a:pPr>
            <a:r>
              <a:rPr lang="en-US" altLang="en-US" sz="6000" b="1">
                <a:solidFill>
                  <a:schemeClr val="folHlink"/>
                </a:solidFill>
              </a:rPr>
              <a:t>A</a:t>
            </a:r>
            <a:r>
              <a:rPr lang="en-US" altLang="en-US" b="1"/>
              <a:t>ssessed continuously to guide instruction</a:t>
            </a:r>
          </a:p>
          <a:p>
            <a:pPr eaLnBrk="1" hangingPunct="1">
              <a:lnSpc>
                <a:spcPct val="80000"/>
              </a:lnSpc>
              <a:buFont typeface="Wingdings" panose="05000000000000000000" pitchFamily="2" charset="2"/>
              <a:buNone/>
            </a:pPr>
            <a:r>
              <a:rPr lang="en-US" altLang="en-US" sz="6000" b="1">
                <a:solidFill>
                  <a:schemeClr val="folHlink"/>
                </a:solidFill>
              </a:rPr>
              <a:t>T</a:t>
            </a:r>
            <a:r>
              <a:rPr lang="en-US" altLang="en-US" b="1"/>
              <a:t>ailored (differentiated) in flexible groups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DE4E348C-7BC0-4A60-A850-B3DCD4EFE29A}"/>
              </a:ext>
            </a:extLst>
          </p:cNvPr>
          <p:cNvSpPr>
            <a:spLocks noGrp="1" noChangeArrowheads="1"/>
          </p:cNvSpPr>
          <p:nvPr>
            <p:ph type="body" idx="1"/>
          </p:nvPr>
        </p:nvSpPr>
        <p:spPr>
          <a:xfrm>
            <a:off x="3505200" y="1028700"/>
            <a:ext cx="5181600" cy="5067300"/>
          </a:xfrm>
        </p:spPr>
        <p:txBody>
          <a:bodyPr/>
          <a:lstStyle/>
          <a:p>
            <a:pPr algn="ctr" eaLnBrk="1" hangingPunct="1">
              <a:buFont typeface="Wingdings" panose="05000000000000000000" pitchFamily="2" charset="2"/>
              <a:buNone/>
            </a:pPr>
            <a:r>
              <a:rPr lang="en-US" altLang="en-US" sz="5400" dirty="0"/>
              <a:t>All of these components are intertwined</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D8D126D-FD3C-41DB-9E7E-BB073D3C9E17}"/>
              </a:ext>
            </a:extLst>
          </p:cNvPr>
          <p:cNvSpPr>
            <a:spLocks noGrp="1" noChangeArrowheads="1"/>
          </p:cNvSpPr>
          <p:nvPr>
            <p:ph type="title"/>
          </p:nvPr>
        </p:nvSpPr>
        <p:spPr>
          <a:xfrm>
            <a:off x="381000" y="457200"/>
            <a:ext cx="8305800" cy="1295400"/>
          </a:xfrm>
        </p:spPr>
        <p:txBody>
          <a:bodyPr/>
          <a:lstStyle/>
          <a:p>
            <a:pPr algn="ctr" eaLnBrk="1" hangingPunct="1"/>
            <a:r>
              <a:rPr lang="en-US" altLang="en-US"/>
              <a:t>What’s so special about </a:t>
            </a:r>
            <a:br>
              <a:rPr lang="en-US" altLang="en-US"/>
            </a:br>
            <a:r>
              <a:rPr lang="en-US" altLang="en-US"/>
              <a:t>“Great Instruction?”</a:t>
            </a:r>
          </a:p>
        </p:txBody>
      </p:sp>
      <p:grpSp>
        <p:nvGrpSpPr>
          <p:cNvPr id="47107" name="Group 4">
            <a:extLst>
              <a:ext uri="{FF2B5EF4-FFF2-40B4-BE49-F238E27FC236}">
                <a16:creationId xmlns:a16="http://schemas.microsoft.com/office/drawing/2014/main" id="{A3BDA4DB-B9D5-4BDA-A760-8BDC188D65E4}"/>
              </a:ext>
            </a:extLst>
          </p:cNvPr>
          <p:cNvGrpSpPr>
            <a:grpSpLocks/>
          </p:cNvGrpSpPr>
          <p:nvPr/>
        </p:nvGrpSpPr>
        <p:grpSpPr bwMode="auto">
          <a:xfrm>
            <a:off x="1981200" y="2971800"/>
            <a:ext cx="5715000" cy="3886200"/>
            <a:chOff x="1248" y="1440"/>
            <a:chExt cx="3600" cy="2544"/>
          </a:xfrm>
        </p:grpSpPr>
        <p:sp>
          <p:nvSpPr>
            <p:cNvPr id="47113" name="Oval 5">
              <a:extLst>
                <a:ext uri="{FF2B5EF4-FFF2-40B4-BE49-F238E27FC236}">
                  <a16:creationId xmlns:a16="http://schemas.microsoft.com/office/drawing/2014/main" id="{DE9E3A8E-9DD8-4B2D-A196-C7AAC8EB728E}"/>
                </a:ext>
              </a:extLst>
            </p:cNvPr>
            <p:cNvSpPr>
              <a:spLocks noChangeArrowheads="1"/>
            </p:cNvSpPr>
            <p:nvPr/>
          </p:nvSpPr>
          <p:spPr bwMode="auto">
            <a:xfrm>
              <a:off x="1584" y="1440"/>
              <a:ext cx="2880" cy="254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spcBef>
                  <a:spcPct val="0"/>
                </a:spcBef>
                <a:buClrTx/>
                <a:buSzTx/>
                <a:buFontTx/>
                <a:buNone/>
              </a:pPr>
              <a:endParaRPr lang="en-US" altLang="en-US" sz="1600">
                <a:solidFill>
                  <a:schemeClr val="tx1"/>
                </a:solidFill>
              </a:endParaRPr>
            </a:p>
          </p:txBody>
        </p:sp>
        <p:sp>
          <p:nvSpPr>
            <p:cNvPr id="47114" name="Rectangle 6">
              <a:extLst>
                <a:ext uri="{FF2B5EF4-FFF2-40B4-BE49-F238E27FC236}">
                  <a16:creationId xmlns:a16="http://schemas.microsoft.com/office/drawing/2014/main" id="{2CF3E6C3-924D-4C0F-8DD0-832B09F1A313}"/>
                </a:ext>
              </a:extLst>
            </p:cNvPr>
            <p:cNvSpPr>
              <a:spLocks noChangeArrowheads="1"/>
            </p:cNvSpPr>
            <p:nvPr/>
          </p:nvSpPr>
          <p:spPr bwMode="auto">
            <a:xfrm>
              <a:off x="1248" y="2736"/>
              <a:ext cx="3600" cy="1248"/>
            </a:xfrm>
            <a:prstGeom prst="rect">
              <a:avLst/>
            </a:prstGeom>
            <a:solidFill>
              <a:srgbClr val="000048"/>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spcBef>
                  <a:spcPct val="0"/>
                </a:spcBef>
                <a:buClrTx/>
                <a:buSzTx/>
                <a:buFontTx/>
                <a:buNone/>
              </a:pPr>
              <a:endParaRPr lang="en-US" altLang="en-US" sz="1600" dirty="0">
                <a:solidFill>
                  <a:schemeClr val="tx1"/>
                </a:solidFill>
              </a:endParaRPr>
            </a:p>
          </p:txBody>
        </p:sp>
      </p:grpSp>
      <p:sp>
        <p:nvSpPr>
          <p:cNvPr id="32772" name="Text Box 7">
            <a:extLst>
              <a:ext uri="{FF2B5EF4-FFF2-40B4-BE49-F238E27FC236}">
                <a16:creationId xmlns:a16="http://schemas.microsoft.com/office/drawing/2014/main" id="{D25EB2A1-055E-45BF-91B1-C63D65F964A7}"/>
              </a:ext>
            </a:extLst>
          </p:cNvPr>
          <p:cNvSpPr txBox="1">
            <a:spLocks noChangeArrowheads="1"/>
          </p:cNvSpPr>
          <p:nvPr/>
        </p:nvSpPr>
        <p:spPr bwMode="auto">
          <a:xfrm>
            <a:off x="373063" y="3810000"/>
            <a:ext cx="1773237"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defRPr/>
            </a:pPr>
            <a:r>
              <a:rPr lang="en-US" sz="2400" b="1" dirty="0">
                <a:solidFill>
                  <a:schemeClr val="bg2">
                    <a:lumMod val="75000"/>
                  </a:schemeClr>
                </a:solidFill>
              </a:rPr>
              <a:t>Weak</a:t>
            </a:r>
          </a:p>
          <a:p>
            <a:pPr algn="ctr">
              <a:defRPr/>
            </a:pPr>
            <a:r>
              <a:rPr lang="en-US" sz="2400" b="1" dirty="0">
                <a:solidFill>
                  <a:schemeClr val="bg2">
                    <a:lumMod val="75000"/>
                  </a:schemeClr>
                </a:solidFill>
              </a:rPr>
              <a:t>Instruction</a:t>
            </a:r>
          </a:p>
        </p:txBody>
      </p:sp>
      <p:sp>
        <p:nvSpPr>
          <p:cNvPr id="32773" name="Text Box 8">
            <a:extLst>
              <a:ext uri="{FF2B5EF4-FFF2-40B4-BE49-F238E27FC236}">
                <a16:creationId xmlns:a16="http://schemas.microsoft.com/office/drawing/2014/main" id="{E3894956-E0CA-406B-9D50-5E012AF67F12}"/>
              </a:ext>
            </a:extLst>
          </p:cNvPr>
          <p:cNvSpPr txBox="1">
            <a:spLocks noChangeArrowheads="1"/>
          </p:cNvSpPr>
          <p:nvPr/>
        </p:nvSpPr>
        <p:spPr bwMode="auto">
          <a:xfrm>
            <a:off x="3290888" y="2173288"/>
            <a:ext cx="3046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defRPr/>
            </a:pPr>
            <a:r>
              <a:rPr lang="en-US" sz="2400" b="1" dirty="0">
                <a:solidFill>
                  <a:schemeClr val="bg2">
                    <a:lumMod val="75000"/>
                  </a:schemeClr>
                </a:solidFill>
              </a:rPr>
              <a:t>Average Instruction</a:t>
            </a:r>
          </a:p>
        </p:txBody>
      </p:sp>
      <p:sp>
        <p:nvSpPr>
          <p:cNvPr id="32774" name="Text Box 9">
            <a:extLst>
              <a:ext uri="{FF2B5EF4-FFF2-40B4-BE49-F238E27FC236}">
                <a16:creationId xmlns:a16="http://schemas.microsoft.com/office/drawing/2014/main" id="{3450E7FE-6F8B-4062-8B77-1B82218AC665}"/>
              </a:ext>
            </a:extLst>
          </p:cNvPr>
          <p:cNvSpPr txBox="1">
            <a:spLocks noChangeArrowheads="1"/>
          </p:cNvSpPr>
          <p:nvPr/>
        </p:nvSpPr>
        <p:spPr bwMode="auto">
          <a:xfrm>
            <a:off x="7378700" y="3886200"/>
            <a:ext cx="177323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defRPr/>
            </a:pPr>
            <a:r>
              <a:rPr lang="en-US" sz="2400" b="1" dirty="0">
                <a:solidFill>
                  <a:schemeClr val="bg2">
                    <a:lumMod val="75000"/>
                  </a:schemeClr>
                </a:solidFill>
              </a:rPr>
              <a:t>Great </a:t>
            </a:r>
          </a:p>
          <a:p>
            <a:pPr algn="ctr">
              <a:defRPr/>
            </a:pPr>
            <a:r>
              <a:rPr lang="en-US" sz="2400" b="1" dirty="0">
                <a:solidFill>
                  <a:schemeClr val="bg2">
                    <a:lumMod val="75000"/>
                  </a:schemeClr>
                </a:solidFill>
              </a:rPr>
              <a:t>Instruction</a:t>
            </a:r>
          </a:p>
        </p:txBody>
      </p:sp>
      <p:sp>
        <p:nvSpPr>
          <p:cNvPr id="32775" name="Text Box 10">
            <a:extLst>
              <a:ext uri="{FF2B5EF4-FFF2-40B4-BE49-F238E27FC236}">
                <a16:creationId xmlns:a16="http://schemas.microsoft.com/office/drawing/2014/main" id="{181CD4C0-162D-40F4-B1FD-A7483EBDFA77}"/>
              </a:ext>
            </a:extLst>
          </p:cNvPr>
          <p:cNvSpPr txBox="1">
            <a:spLocks noChangeArrowheads="1"/>
          </p:cNvSpPr>
          <p:nvPr/>
        </p:nvSpPr>
        <p:spPr bwMode="auto">
          <a:xfrm>
            <a:off x="2740025" y="5440363"/>
            <a:ext cx="41497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defRPr/>
            </a:pPr>
            <a:r>
              <a:rPr lang="en-US" sz="3200" b="1" u="sng" dirty="0">
                <a:solidFill>
                  <a:schemeClr val="bg2">
                    <a:lumMod val="75000"/>
                  </a:schemeClr>
                </a:solidFill>
              </a:rPr>
              <a:t>Gauge of Instruction</a:t>
            </a:r>
          </a:p>
        </p:txBody>
      </p:sp>
      <p:sp>
        <p:nvSpPr>
          <p:cNvPr id="47112" name="AutoShape 11">
            <a:extLst>
              <a:ext uri="{FF2B5EF4-FFF2-40B4-BE49-F238E27FC236}">
                <a16:creationId xmlns:a16="http://schemas.microsoft.com/office/drawing/2014/main" id="{E338F332-EE04-4650-988D-4AEB130E5918}"/>
              </a:ext>
            </a:extLst>
          </p:cNvPr>
          <p:cNvSpPr>
            <a:spLocks noChangeArrowheads="1"/>
          </p:cNvSpPr>
          <p:nvPr/>
        </p:nvSpPr>
        <p:spPr bwMode="auto">
          <a:xfrm rot="-294673">
            <a:off x="4800600" y="4419600"/>
            <a:ext cx="2057400" cy="609600"/>
          </a:xfrm>
          <a:prstGeom prst="rightArrow">
            <a:avLst>
              <a:gd name="adj1" fmla="val 50000"/>
              <a:gd name="adj2" fmla="val 8437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spcBef>
                <a:spcPct val="0"/>
              </a:spcBef>
              <a:buClrTx/>
              <a:buSzTx/>
              <a:buFontTx/>
              <a:buNone/>
            </a:pPr>
            <a:endParaRPr lang="en-US" altLang="en-US" sz="160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BC9FE8B-6D8A-4C94-AAE7-C76651CC0EB1}"/>
              </a:ext>
            </a:extLst>
          </p:cNvPr>
          <p:cNvSpPr>
            <a:spLocks noGrp="1" noChangeArrowheads="1"/>
          </p:cNvSpPr>
          <p:nvPr>
            <p:ph type="title"/>
          </p:nvPr>
        </p:nvSpPr>
        <p:spPr>
          <a:xfrm>
            <a:off x="685800" y="2514600"/>
            <a:ext cx="8001000" cy="1295400"/>
          </a:xfrm>
        </p:spPr>
        <p:txBody>
          <a:bodyPr/>
          <a:lstStyle/>
          <a:p>
            <a:pPr algn="ctr"/>
            <a:r>
              <a:rPr lang="en-US" altLang="en-US" dirty="0"/>
              <a:t>Our students with disabilities and those who are under-achieving/struggle…</a:t>
            </a:r>
            <a:br>
              <a:rPr lang="en-US" altLang="en-US" dirty="0"/>
            </a:br>
            <a:br>
              <a:rPr lang="en-US" altLang="en-US" dirty="0"/>
            </a:br>
            <a:r>
              <a:rPr lang="en-US" altLang="en-US" dirty="0"/>
              <a:t>are more susceptible to average or weak instruction than other students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1139F27-9141-430F-8A31-C45E97C8F8D2}"/>
              </a:ext>
            </a:extLst>
          </p:cNvPr>
          <p:cNvSpPr>
            <a:spLocks noGrp="1" noChangeArrowheads="1"/>
          </p:cNvSpPr>
          <p:nvPr>
            <p:ph type="body" idx="1"/>
          </p:nvPr>
        </p:nvSpPr>
        <p:spPr>
          <a:xfrm>
            <a:off x="457200" y="2255838"/>
            <a:ext cx="8229600" cy="4525962"/>
          </a:xfrm>
        </p:spPr>
        <p:txBody>
          <a:bodyPr/>
          <a:lstStyle/>
          <a:p>
            <a:pPr eaLnBrk="1" hangingPunct="1">
              <a:buFont typeface="Wingdings" panose="05000000000000000000" pitchFamily="2" charset="2"/>
              <a:buNone/>
            </a:pPr>
            <a:endParaRPr lang="en-US" altLang="en-US"/>
          </a:p>
          <a:p>
            <a:pPr algn="ctr" eaLnBrk="1" hangingPunct="1">
              <a:buFont typeface="Wingdings" panose="05000000000000000000" pitchFamily="2" charset="2"/>
              <a:buNone/>
            </a:pPr>
            <a:r>
              <a:rPr lang="en-US" altLang="en-US" sz="3200"/>
              <a:t>If you asked every teacher what constitutes GREAT instruction, how many answers would you get?</a:t>
            </a:r>
          </a:p>
        </p:txBody>
      </p:sp>
      <p:sp>
        <p:nvSpPr>
          <p:cNvPr id="49155" name="Rectangle 3">
            <a:extLst>
              <a:ext uri="{FF2B5EF4-FFF2-40B4-BE49-F238E27FC236}">
                <a16:creationId xmlns:a16="http://schemas.microsoft.com/office/drawing/2014/main" id="{C3E243AC-B15D-4342-A8A6-51F8F686F55F}"/>
              </a:ext>
            </a:extLst>
          </p:cNvPr>
          <p:cNvSpPr>
            <a:spLocks noGrp="1" noChangeArrowheads="1"/>
          </p:cNvSpPr>
          <p:nvPr>
            <p:ph type="title"/>
          </p:nvPr>
        </p:nvSpPr>
        <p:spPr>
          <a:xfrm>
            <a:off x="1066800" y="457200"/>
            <a:ext cx="7010400" cy="1295400"/>
          </a:xfrm>
        </p:spPr>
        <p:txBody>
          <a:bodyPr/>
          <a:lstStyle/>
          <a:p>
            <a:pPr algn="ctr" eaLnBrk="1" hangingPunct="1"/>
            <a:r>
              <a:rPr lang="en-US" altLang="en-US" dirty="0"/>
              <a:t>In your school/district…</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4370999-496B-443D-9F7F-806264B19CC8}"/>
              </a:ext>
            </a:extLst>
          </p:cNvPr>
          <p:cNvSpPr>
            <a:spLocks noGrp="1" noChangeArrowheads="1"/>
          </p:cNvSpPr>
          <p:nvPr>
            <p:ph type="title"/>
          </p:nvPr>
        </p:nvSpPr>
        <p:spPr>
          <a:xfrm>
            <a:off x="4800600" y="457200"/>
            <a:ext cx="3886200" cy="1295400"/>
          </a:xfrm>
        </p:spPr>
        <p:txBody>
          <a:bodyPr/>
          <a:lstStyle/>
          <a:p>
            <a:pPr eaLnBrk="1" hangingPunct="1"/>
            <a:r>
              <a:rPr lang="en-US" altLang="en-US"/>
              <a:t>If the answer is…..</a:t>
            </a:r>
          </a:p>
        </p:txBody>
      </p:sp>
      <p:sp>
        <p:nvSpPr>
          <p:cNvPr id="46083" name="Rectangle 3">
            <a:extLst>
              <a:ext uri="{FF2B5EF4-FFF2-40B4-BE49-F238E27FC236}">
                <a16:creationId xmlns:a16="http://schemas.microsoft.com/office/drawing/2014/main" id="{67FB11E7-4EC6-412A-8F28-4BD2D156D22F}"/>
              </a:ext>
            </a:extLst>
          </p:cNvPr>
          <p:cNvSpPr>
            <a:spLocks noGrp="1" noChangeArrowheads="1"/>
          </p:cNvSpPr>
          <p:nvPr>
            <p:ph type="body" idx="1"/>
          </p:nvPr>
        </p:nvSpPr>
        <p:spPr>
          <a:xfrm>
            <a:off x="4800600" y="1981200"/>
            <a:ext cx="3886200" cy="4114800"/>
          </a:xfrm>
        </p:spPr>
        <p:txBody>
          <a:bodyPr/>
          <a:lstStyle/>
          <a:p>
            <a:pPr eaLnBrk="1" hangingPunct="1">
              <a:defRPr/>
            </a:pPr>
            <a:r>
              <a:rPr lang="en-US" altLang="en-US" sz="2400" dirty="0"/>
              <a:t>You would have as many answers as there are teachers</a:t>
            </a:r>
          </a:p>
          <a:p>
            <a:pPr marL="0" indent="0" eaLnBrk="1" hangingPunct="1">
              <a:buFont typeface="Wingdings" panose="05000000000000000000" pitchFamily="2" charset="2"/>
              <a:buNone/>
              <a:defRPr/>
            </a:pPr>
            <a:endParaRPr lang="en-US" altLang="en-US" sz="2400" dirty="0"/>
          </a:p>
          <a:p>
            <a:pPr eaLnBrk="1" hangingPunct="1">
              <a:defRPr/>
            </a:pPr>
            <a:r>
              <a:rPr lang="en-US" altLang="en-US" sz="2400" dirty="0"/>
              <a:t>Does that seem like an efficient way to move instruction in the same direction?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347A8727-2C64-4E5A-BEB2-F509F22CC7E3}"/>
              </a:ext>
            </a:extLst>
          </p:cNvPr>
          <p:cNvSpPr>
            <a:spLocks noGrp="1" noChangeArrowheads="1"/>
          </p:cNvSpPr>
          <p:nvPr>
            <p:ph type="title"/>
          </p:nvPr>
        </p:nvSpPr>
        <p:spPr>
          <a:xfrm>
            <a:off x="457200" y="457200"/>
            <a:ext cx="8229600" cy="1295400"/>
          </a:xfrm>
        </p:spPr>
        <p:txBody>
          <a:bodyPr/>
          <a:lstStyle/>
          <a:p>
            <a:pPr algn="ctr"/>
            <a:r>
              <a:rPr lang="en-US" altLang="en-US" dirty="0"/>
              <a:t>My Big Ideas about </a:t>
            </a:r>
            <a:br>
              <a:rPr lang="en-US" altLang="en-US" dirty="0"/>
            </a:br>
            <a:r>
              <a:rPr lang="en-US" altLang="en-US" dirty="0"/>
              <a:t>Tailored in Flexible Groups</a:t>
            </a:r>
          </a:p>
        </p:txBody>
      </p:sp>
      <p:sp>
        <p:nvSpPr>
          <p:cNvPr id="50179" name="Content Placeholder 2">
            <a:extLst>
              <a:ext uri="{FF2B5EF4-FFF2-40B4-BE49-F238E27FC236}">
                <a16:creationId xmlns:a16="http://schemas.microsoft.com/office/drawing/2014/main" id="{DC317CDC-E040-43AE-872C-D8A26515631B}"/>
              </a:ext>
            </a:extLst>
          </p:cNvPr>
          <p:cNvSpPr>
            <a:spLocks noGrp="1" noChangeArrowheads="1"/>
          </p:cNvSpPr>
          <p:nvPr>
            <p:ph idx="1"/>
          </p:nvPr>
        </p:nvSpPr>
        <p:spPr>
          <a:xfrm>
            <a:off x="457200" y="1981200"/>
            <a:ext cx="8229600" cy="4114800"/>
          </a:xfrm>
        </p:spPr>
        <p:txBody>
          <a:bodyPr/>
          <a:lstStyle/>
          <a:p>
            <a:pPr>
              <a:defRPr/>
            </a:pPr>
            <a:r>
              <a:rPr lang="en-US" altLang="en-US" sz="2000" dirty="0"/>
              <a:t>Tailoring (or differentiating instruction) cannot be done effectively in large group instruction</a:t>
            </a:r>
          </a:p>
          <a:p>
            <a:pPr>
              <a:defRPr/>
            </a:pPr>
            <a:r>
              <a:rPr lang="en-US" altLang="en-US" sz="2000" dirty="0"/>
              <a:t>Therefore, small group instruction should occur routinely in all classes and grades (K-12</a:t>
            </a:r>
            <a:r>
              <a:rPr lang="en-US" altLang="en-US" sz="2000" baseline="30000" dirty="0"/>
              <a:t>th</a:t>
            </a:r>
            <a:r>
              <a:rPr lang="en-US" altLang="en-US" sz="2000" dirty="0"/>
              <a:t>)</a:t>
            </a:r>
          </a:p>
          <a:p>
            <a:pPr>
              <a:defRPr/>
            </a:pPr>
            <a:r>
              <a:rPr lang="en-US" altLang="en-US" sz="2000" dirty="0"/>
              <a:t>Small group instruction allows for providing different practice turns based on student need along with differentiated feedback on students’ attempts.</a:t>
            </a:r>
          </a:p>
          <a:p>
            <a:pPr>
              <a:defRPr/>
            </a:pPr>
            <a:r>
              <a:rPr lang="en-US" altLang="en-US" sz="2000" dirty="0"/>
              <a:t>Anytime there are two adults in the classroom, both should routinely lead small group instruction at the same time.  There can also be student independent groups.</a:t>
            </a:r>
          </a:p>
          <a:p>
            <a:pPr>
              <a:defRPr/>
            </a:pPr>
            <a:r>
              <a:rPr lang="en-US" altLang="en-US" sz="2000" dirty="0"/>
              <a:t>Kindergarten and 1</a:t>
            </a:r>
            <a:r>
              <a:rPr lang="en-US" altLang="en-US" sz="2000" baseline="30000" dirty="0"/>
              <a:t>st</a:t>
            </a:r>
            <a:r>
              <a:rPr lang="en-US" altLang="en-US" sz="2000" dirty="0"/>
              <a:t> grade teachers are typically the best at tailoring instruction in small groups</a:t>
            </a:r>
          </a:p>
          <a:p>
            <a:pPr marL="0" indent="0">
              <a:buFont typeface="Wingdings" panose="05000000000000000000" pitchFamily="2" charset="2"/>
              <a:buNone/>
              <a:defRPr/>
            </a:pPr>
            <a:endParaRPr lang="en-US" altLang="en-US"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4872-61E5-4475-A53D-0DB888738DB6}"/>
              </a:ext>
            </a:extLst>
          </p:cNvPr>
          <p:cNvSpPr>
            <a:spLocks noGrp="1"/>
          </p:cNvSpPr>
          <p:nvPr>
            <p:ph type="title"/>
          </p:nvPr>
        </p:nvSpPr>
        <p:spPr>
          <a:xfrm>
            <a:off x="762000" y="457200"/>
            <a:ext cx="7924800" cy="1295400"/>
          </a:xfrm>
        </p:spPr>
        <p:txBody>
          <a:bodyPr/>
          <a:lstStyle/>
          <a:p>
            <a:pPr algn="ctr"/>
            <a:r>
              <a:rPr lang="en-US" dirty="0"/>
              <a:t>Let’s dig into one big idea</a:t>
            </a:r>
          </a:p>
        </p:txBody>
      </p:sp>
      <p:sp>
        <p:nvSpPr>
          <p:cNvPr id="3" name="Content Placeholder 2">
            <a:extLst>
              <a:ext uri="{FF2B5EF4-FFF2-40B4-BE49-F238E27FC236}">
                <a16:creationId xmlns:a16="http://schemas.microsoft.com/office/drawing/2014/main" id="{3196AEC1-D8A6-4FAC-B69B-8C66C54FE86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21976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347A8727-2C64-4E5A-BEB2-F509F22CC7E3}"/>
              </a:ext>
            </a:extLst>
          </p:cNvPr>
          <p:cNvSpPr>
            <a:spLocks noGrp="1" noChangeArrowheads="1"/>
          </p:cNvSpPr>
          <p:nvPr>
            <p:ph type="title"/>
          </p:nvPr>
        </p:nvSpPr>
        <p:spPr>
          <a:xfrm>
            <a:off x="457200" y="457200"/>
            <a:ext cx="8229600" cy="1295400"/>
          </a:xfrm>
        </p:spPr>
        <p:txBody>
          <a:bodyPr/>
          <a:lstStyle/>
          <a:p>
            <a:pPr algn="ctr"/>
            <a:r>
              <a:rPr lang="en-US" altLang="en-US" dirty="0"/>
              <a:t>My Big Ideas about </a:t>
            </a:r>
            <a:br>
              <a:rPr lang="en-US" altLang="en-US" dirty="0"/>
            </a:br>
            <a:r>
              <a:rPr lang="en-US" altLang="en-US" dirty="0"/>
              <a:t>Tailored in Flexible Groups</a:t>
            </a:r>
          </a:p>
        </p:txBody>
      </p:sp>
      <p:sp>
        <p:nvSpPr>
          <p:cNvPr id="50179" name="Content Placeholder 2">
            <a:extLst>
              <a:ext uri="{FF2B5EF4-FFF2-40B4-BE49-F238E27FC236}">
                <a16:creationId xmlns:a16="http://schemas.microsoft.com/office/drawing/2014/main" id="{DC317CDC-E040-43AE-872C-D8A26515631B}"/>
              </a:ext>
            </a:extLst>
          </p:cNvPr>
          <p:cNvSpPr>
            <a:spLocks noGrp="1" noChangeArrowheads="1"/>
          </p:cNvSpPr>
          <p:nvPr>
            <p:ph idx="1"/>
          </p:nvPr>
        </p:nvSpPr>
        <p:spPr>
          <a:xfrm>
            <a:off x="457200" y="1981200"/>
            <a:ext cx="8229600" cy="4114800"/>
          </a:xfrm>
        </p:spPr>
        <p:txBody>
          <a:bodyPr/>
          <a:lstStyle/>
          <a:p>
            <a:pPr>
              <a:defRPr/>
            </a:pPr>
            <a:r>
              <a:rPr lang="en-US" altLang="en-US" sz="2000" dirty="0"/>
              <a:t>Tailoring (or differentiating instruction) cannot be done effectively in large group instruction</a:t>
            </a:r>
          </a:p>
          <a:p>
            <a:pPr>
              <a:defRPr/>
            </a:pPr>
            <a:r>
              <a:rPr lang="en-US" altLang="en-US" sz="2000" dirty="0"/>
              <a:t>Therefore, small group instruction should occur routinely in all classes and grades (K-12</a:t>
            </a:r>
            <a:r>
              <a:rPr lang="en-US" altLang="en-US" sz="2000" baseline="30000" dirty="0"/>
              <a:t>th</a:t>
            </a:r>
            <a:r>
              <a:rPr lang="en-US" altLang="en-US" sz="2000" dirty="0"/>
              <a:t>)</a:t>
            </a:r>
          </a:p>
          <a:p>
            <a:pPr>
              <a:defRPr/>
            </a:pPr>
            <a:r>
              <a:rPr lang="en-US" altLang="en-US" sz="2000" dirty="0"/>
              <a:t>Small group instruction allows for providing different practice turns based on student need along with differentiated feedback on students’ attempts.</a:t>
            </a:r>
          </a:p>
          <a:p>
            <a:pPr>
              <a:defRPr/>
            </a:pPr>
            <a:r>
              <a:rPr lang="en-US" altLang="en-US" sz="2000" b="1" dirty="0">
                <a:solidFill>
                  <a:schemeClr val="bg1"/>
                </a:solidFill>
                <a:highlight>
                  <a:srgbClr val="FFFF00"/>
                </a:highlight>
              </a:rPr>
              <a:t>Anytime there are two adults in the classroom, both should routinely lead small group instruction at the same time.  There can also be student independent groups.</a:t>
            </a:r>
          </a:p>
          <a:p>
            <a:pPr>
              <a:defRPr/>
            </a:pPr>
            <a:r>
              <a:rPr lang="en-US" altLang="en-US" sz="2000" dirty="0"/>
              <a:t>Kindergarten and 1</a:t>
            </a:r>
            <a:r>
              <a:rPr lang="en-US" altLang="en-US" sz="2000" baseline="30000" dirty="0"/>
              <a:t>st</a:t>
            </a:r>
            <a:r>
              <a:rPr lang="en-US" altLang="en-US" sz="2000" dirty="0"/>
              <a:t> grade teachers are typically the best at tailoring instruction in small groups</a:t>
            </a:r>
          </a:p>
          <a:p>
            <a:pPr marL="0" indent="0">
              <a:buFont typeface="Wingdings" panose="05000000000000000000" pitchFamily="2" charset="2"/>
              <a:buNone/>
              <a:defRPr/>
            </a:pPr>
            <a:endParaRPr lang="en-US" altLang="en-US" sz="2000" dirty="0"/>
          </a:p>
        </p:txBody>
      </p:sp>
    </p:spTree>
    <p:extLst>
      <p:ext uri="{BB962C8B-B14F-4D97-AF65-F5344CB8AC3E}">
        <p14:creationId xmlns:p14="http://schemas.microsoft.com/office/powerpoint/2010/main" val="2085817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a:extLst>
              <a:ext uri="{FF2B5EF4-FFF2-40B4-BE49-F238E27FC236}">
                <a16:creationId xmlns:a16="http://schemas.microsoft.com/office/drawing/2014/main" id="{C9DD5613-0E7B-4327-869E-1C0656231E6B}"/>
              </a:ext>
            </a:extLst>
          </p:cNvPr>
          <p:cNvSpPr>
            <a:spLocks noGrp="1" noChangeArrowheads="1"/>
          </p:cNvSpPr>
          <p:nvPr>
            <p:ph type="title"/>
          </p:nvPr>
        </p:nvSpPr>
        <p:spPr>
          <a:xfrm>
            <a:off x="762000" y="457200"/>
            <a:ext cx="7924800" cy="1295400"/>
          </a:xfrm>
        </p:spPr>
        <p:txBody>
          <a:bodyPr/>
          <a:lstStyle/>
          <a:p>
            <a:pPr algn="ctr"/>
            <a:r>
              <a:rPr lang="en-US" altLang="en-US" sz="4400" dirty="0"/>
              <a:t>Table Discussion:</a:t>
            </a:r>
            <a:br>
              <a:rPr lang="en-US" altLang="en-US" sz="4400" dirty="0"/>
            </a:br>
            <a:r>
              <a:rPr lang="en-US" altLang="en-US" sz="4400" dirty="0"/>
              <a:t>Let’s look at co-teaching</a:t>
            </a:r>
            <a:br>
              <a:rPr lang="en-US" altLang="en-US" sz="4400" dirty="0"/>
            </a:br>
            <a:r>
              <a:rPr lang="en-US" altLang="en-US" sz="3200" dirty="0"/>
              <a:t>(30 Seconds by yourself)</a:t>
            </a:r>
            <a:endParaRPr lang="en-US" altLang="en-US" sz="4400" dirty="0"/>
          </a:p>
        </p:txBody>
      </p:sp>
      <p:sp>
        <p:nvSpPr>
          <p:cNvPr id="3" name="Content Placeholder 2">
            <a:extLst>
              <a:ext uri="{FF2B5EF4-FFF2-40B4-BE49-F238E27FC236}">
                <a16:creationId xmlns:a16="http://schemas.microsoft.com/office/drawing/2014/main" id="{60A77496-447C-43F0-9BB0-4537716137C1}"/>
              </a:ext>
            </a:extLst>
          </p:cNvPr>
          <p:cNvSpPr>
            <a:spLocks noGrp="1"/>
          </p:cNvSpPr>
          <p:nvPr>
            <p:ph idx="1"/>
          </p:nvPr>
        </p:nvSpPr>
        <p:spPr>
          <a:xfrm>
            <a:off x="609600" y="2438400"/>
            <a:ext cx="8077200" cy="3657600"/>
          </a:xfrm>
        </p:spPr>
        <p:txBody>
          <a:bodyPr/>
          <a:lstStyle/>
          <a:p>
            <a:pPr marL="0" indent="0">
              <a:buNone/>
            </a:pPr>
            <a:r>
              <a:rPr lang="en-US" dirty="0"/>
              <a:t>Think about the last 2-3 co-teaching classes that you observed (or if you are a teacher, that you taught).</a:t>
            </a:r>
          </a:p>
          <a:p>
            <a:r>
              <a:rPr lang="en-US" dirty="0"/>
              <a:t>What were the adults doing?</a:t>
            </a:r>
          </a:p>
          <a:p>
            <a:r>
              <a:rPr lang="en-US" dirty="0"/>
              <a:t>What were the students doing?</a:t>
            </a:r>
          </a:p>
          <a:p>
            <a:r>
              <a:rPr lang="en-US" dirty="0"/>
              <a:t>How are the students benefitting from having 2 adults in the classroom?</a:t>
            </a:r>
          </a:p>
          <a:p>
            <a:pPr marL="0" indent="0">
              <a:buNone/>
            </a:pPr>
            <a:endParaRPr lang="en-US" dirty="0"/>
          </a:p>
        </p:txBody>
      </p:sp>
    </p:spTree>
    <p:extLst>
      <p:ext uri="{BB962C8B-B14F-4D97-AF65-F5344CB8AC3E}">
        <p14:creationId xmlns:p14="http://schemas.microsoft.com/office/powerpoint/2010/main" val="1300852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65AF9D1-E9C2-43F3-ADED-3CBE08EBE63A}"/>
              </a:ext>
            </a:extLst>
          </p:cNvPr>
          <p:cNvSpPr>
            <a:spLocks noGrp="1" noChangeArrowheads="1"/>
          </p:cNvSpPr>
          <p:nvPr>
            <p:ph type="title"/>
          </p:nvPr>
        </p:nvSpPr>
        <p:spPr>
          <a:xfrm>
            <a:off x="838200" y="457200"/>
            <a:ext cx="7848600" cy="1295400"/>
          </a:xfrm>
        </p:spPr>
        <p:txBody>
          <a:bodyPr/>
          <a:lstStyle/>
          <a:p>
            <a:pPr algn="ctr"/>
            <a:r>
              <a:rPr lang="en-US" altLang="en-US"/>
              <a:t>For all that you do…</a:t>
            </a:r>
          </a:p>
        </p:txBody>
      </p:sp>
      <p:sp>
        <p:nvSpPr>
          <p:cNvPr id="13315" name="Content Placeholder 2">
            <a:extLst>
              <a:ext uri="{FF2B5EF4-FFF2-40B4-BE49-F238E27FC236}">
                <a16:creationId xmlns:a16="http://schemas.microsoft.com/office/drawing/2014/main" id="{135C0D26-FEF0-455A-B327-1AA3CD4BF0D0}"/>
              </a:ext>
            </a:extLst>
          </p:cNvPr>
          <p:cNvSpPr>
            <a:spLocks noGrp="1" noChangeArrowheads="1"/>
          </p:cNvSpPr>
          <p:nvPr>
            <p:ph idx="1"/>
          </p:nvPr>
        </p:nvSpPr>
        <p:spPr>
          <a:xfrm>
            <a:off x="2632075" y="1873250"/>
            <a:ext cx="3886200" cy="914400"/>
          </a:xfrm>
        </p:spPr>
        <p:txBody>
          <a:bodyPr/>
          <a:lstStyle/>
          <a:p>
            <a:pPr marL="0" indent="0" algn="ctr">
              <a:buFont typeface="Wingdings" panose="05000000000000000000" pitchFamily="2" charset="2"/>
              <a:buNone/>
            </a:pPr>
            <a:r>
              <a:rPr lang="en-US" altLang="en-US" sz="4400"/>
              <a:t>Thank You!</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ACF6B-5B2F-4F85-97EF-A69B0DF908FC}"/>
              </a:ext>
            </a:extLst>
          </p:cNvPr>
          <p:cNvSpPr>
            <a:spLocks noGrp="1"/>
          </p:cNvSpPr>
          <p:nvPr>
            <p:ph type="title"/>
          </p:nvPr>
        </p:nvSpPr>
        <p:spPr>
          <a:xfrm>
            <a:off x="457200" y="457200"/>
            <a:ext cx="8229600" cy="1295400"/>
          </a:xfrm>
        </p:spPr>
        <p:txBody>
          <a:bodyPr/>
          <a:lstStyle/>
          <a:p>
            <a:pPr algn="ctr"/>
            <a:r>
              <a:rPr lang="en-US" dirty="0"/>
              <a:t>Share with your partner/table</a:t>
            </a:r>
          </a:p>
        </p:txBody>
      </p:sp>
      <p:sp>
        <p:nvSpPr>
          <p:cNvPr id="3" name="Content Placeholder 2">
            <a:extLst>
              <a:ext uri="{FF2B5EF4-FFF2-40B4-BE49-F238E27FC236}">
                <a16:creationId xmlns:a16="http://schemas.microsoft.com/office/drawing/2014/main" id="{BBB462B2-B7A3-486C-9AB2-2AC377F949D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2451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B2F7F-ED3C-47B6-95AF-91DEB62FA8C1}"/>
              </a:ext>
            </a:extLst>
          </p:cNvPr>
          <p:cNvSpPr>
            <a:spLocks noGrp="1"/>
          </p:cNvSpPr>
          <p:nvPr>
            <p:ph type="title"/>
          </p:nvPr>
        </p:nvSpPr>
        <p:spPr>
          <a:xfrm>
            <a:off x="609600" y="457200"/>
            <a:ext cx="8077200" cy="1295400"/>
          </a:xfrm>
        </p:spPr>
        <p:txBody>
          <a:bodyPr/>
          <a:lstStyle/>
          <a:p>
            <a:pPr algn="ctr"/>
            <a:r>
              <a:rPr lang="en-US" dirty="0"/>
              <a:t>Debrief</a:t>
            </a:r>
          </a:p>
        </p:txBody>
      </p:sp>
    </p:spTree>
    <p:extLst>
      <p:ext uri="{BB962C8B-B14F-4D97-AF65-F5344CB8AC3E}">
        <p14:creationId xmlns:p14="http://schemas.microsoft.com/office/powerpoint/2010/main" val="4122220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AC4E3-D3D0-4751-B940-D0A31DFC5E43}"/>
              </a:ext>
            </a:extLst>
          </p:cNvPr>
          <p:cNvSpPr>
            <a:spLocks noGrp="1"/>
          </p:cNvSpPr>
          <p:nvPr>
            <p:ph type="title"/>
          </p:nvPr>
        </p:nvSpPr>
        <p:spPr>
          <a:xfrm>
            <a:off x="838200" y="457200"/>
            <a:ext cx="7848600" cy="1295400"/>
          </a:xfrm>
        </p:spPr>
        <p:txBody>
          <a:bodyPr/>
          <a:lstStyle/>
          <a:p>
            <a:pPr algn="ctr"/>
            <a:r>
              <a:rPr lang="en-US" dirty="0"/>
              <a:t>Frequent Answers</a:t>
            </a:r>
          </a:p>
        </p:txBody>
      </p:sp>
      <p:sp>
        <p:nvSpPr>
          <p:cNvPr id="3" name="Content Placeholder 2">
            <a:extLst>
              <a:ext uri="{FF2B5EF4-FFF2-40B4-BE49-F238E27FC236}">
                <a16:creationId xmlns:a16="http://schemas.microsoft.com/office/drawing/2014/main" id="{FFF1D070-B0B0-4ECA-94DC-C23D67849F20}"/>
              </a:ext>
            </a:extLst>
          </p:cNvPr>
          <p:cNvSpPr>
            <a:spLocks noGrp="1"/>
          </p:cNvSpPr>
          <p:nvPr>
            <p:ph idx="1"/>
          </p:nvPr>
        </p:nvSpPr>
        <p:spPr>
          <a:xfrm>
            <a:off x="838200" y="1981200"/>
            <a:ext cx="7848600" cy="4114800"/>
          </a:xfrm>
        </p:spPr>
        <p:txBody>
          <a:bodyPr/>
          <a:lstStyle/>
          <a:p>
            <a:r>
              <a:rPr lang="en-US" dirty="0"/>
              <a:t>One teacher primarily teaching.  Other teacher circulating and providing assistance.</a:t>
            </a:r>
          </a:p>
          <a:p>
            <a:r>
              <a:rPr lang="en-US" dirty="0"/>
              <a:t>Sometimes, folks are very honest….</a:t>
            </a:r>
          </a:p>
          <a:p>
            <a:r>
              <a:rPr lang="en-US" dirty="0"/>
              <a:t>Both teachers teaching from the front of the room.</a:t>
            </a:r>
          </a:p>
        </p:txBody>
      </p:sp>
    </p:spTree>
    <p:extLst>
      <p:ext uri="{BB962C8B-B14F-4D97-AF65-F5344CB8AC3E}">
        <p14:creationId xmlns:p14="http://schemas.microsoft.com/office/powerpoint/2010/main" val="1990383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1908-B457-4761-B7CF-CBCAA7985B54}"/>
              </a:ext>
            </a:extLst>
          </p:cNvPr>
          <p:cNvSpPr>
            <a:spLocks noGrp="1"/>
          </p:cNvSpPr>
          <p:nvPr>
            <p:ph type="title"/>
          </p:nvPr>
        </p:nvSpPr>
        <p:spPr>
          <a:xfrm>
            <a:off x="609600" y="457200"/>
            <a:ext cx="8077200" cy="1295400"/>
          </a:xfrm>
        </p:spPr>
        <p:txBody>
          <a:bodyPr/>
          <a:lstStyle/>
          <a:p>
            <a:pPr algn="ctr"/>
            <a:r>
              <a:rPr lang="en-US" dirty="0"/>
              <a:t>Don’t look at what the teachers are doing</a:t>
            </a:r>
          </a:p>
        </p:txBody>
      </p:sp>
      <p:sp>
        <p:nvSpPr>
          <p:cNvPr id="4" name="Title 1">
            <a:extLst>
              <a:ext uri="{FF2B5EF4-FFF2-40B4-BE49-F238E27FC236}">
                <a16:creationId xmlns:a16="http://schemas.microsoft.com/office/drawing/2014/main" id="{A5015117-E2A1-4F70-95FB-7F282BB99C3A}"/>
              </a:ext>
            </a:extLst>
          </p:cNvPr>
          <p:cNvSpPr txBox="1">
            <a:spLocks/>
          </p:cNvSpPr>
          <p:nvPr/>
        </p:nvSpPr>
        <p:spPr bwMode="auto">
          <a:xfrm>
            <a:off x="533400" y="2781300"/>
            <a:ext cx="8077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900" b="1">
                <a:solidFill>
                  <a:srgbClr val="FFFF00"/>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defRPr>
            </a:lvl2pPr>
            <a:lvl3pPr algn="l" rtl="0" eaLnBrk="0" fontAlgn="base" hangingPunct="0">
              <a:spcBef>
                <a:spcPct val="0"/>
              </a:spcBef>
              <a:spcAft>
                <a:spcPct val="0"/>
              </a:spcAft>
              <a:defRPr sz="3900">
                <a:solidFill>
                  <a:schemeClr val="tx2"/>
                </a:solidFill>
                <a:latin typeface="Arial" charset="0"/>
              </a:defRPr>
            </a:lvl3pPr>
            <a:lvl4pPr algn="l" rtl="0" eaLnBrk="0" fontAlgn="base" hangingPunct="0">
              <a:spcBef>
                <a:spcPct val="0"/>
              </a:spcBef>
              <a:spcAft>
                <a:spcPct val="0"/>
              </a:spcAft>
              <a:defRPr sz="3900">
                <a:solidFill>
                  <a:schemeClr val="tx2"/>
                </a:solidFill>
                <a:latin typeface="Arial" charset="0"/>
              </a:defRPr>
            </a:lvl4pPr>
            <a:lvl5pPr algn="l" rtl="0" eaLnBrk="0" fontAlgn="base" hangingPunct="0">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a:lstStyle>
          <a:p>
            <a:pPr algn="ctr"/>
            <a:r>
              <a:rPr lang="en-US" kern="0" dirty="0"/>
              <a:t>Look at what the students are doing</a:t>
            </a:r>
          </a:p>
        </p:txBody>
      </p:sp>
    </p:spTree>
    <p:extLst>
      <p:ext uri="{BB962C8B-B14F-4D97-AF65-F5344CB8AC3E}">
        <p14:creationId xmlns:p14="http://schemas.microsoft.com/office/powerpoint/2010/main" val="199936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a:extLst>
              <a:ext uri="{FF2B5EF4-FFF2-40B4-BE49-F238E27FC236}">
                <a16:creationId xmlns:a16="http://schemas.microsoft.com/office/drawing/2014/main" id="{5418802F-C087-4094-9994-B1FFA150E559}"/>
              </a:ext>
            </a:extLst>
          </p:cNvPr>
          <p:cNvSpPr>
            <a:spLocks noGrp="1" noChangeArrowheads="1"/>
          </p:cNvSpPr>
          <p:nvPr>
            <p:ph type="title"/>
          </p:nvPr>
        </p:nvSpPr>
        <p:spPr>
          <a:xfrm>
            <a:off x="533400" y="457200"/>
            <a:ext cx="8153400" cy="1295400"/>
          </a:xfrm>
        </p:spPr>
        <p:txBody>
          <a:bodyPr/>
          <a:lstStyle/>
          <a:p>
            <a:pPr algn="ctr"/>
            <a:r>
              <a:rPr lang="en-US" altLang="en-US" dirty="0"/>
              <a:t>Co-Teaching</a:t>
            </a:r>
          </a:p>
        </p:txBody>
      </p:sp>
      <p:sp>
        <p:nvSpPr>
          <p:cNvPr id="176131" name="Content Placeholder 2">
            <a:extLst>
              <a:ext uri="{FF2B5EF4-FFF2-40B4-BE49-F238E27FC236}">
                <a16:creationId xmlns:a16="http://schemas.microsoft.com/office/drawing/2014/main" id="{4081A102-B083-4FC5-9620-D65B80778ABA}"/>
              </a:ext>
            </a:extLst>
          </p:cNvPr>
          <p:cNvSpPr>
            <a:spLocks noGrp="1" noChangeArrowheads="1"/>
          </p:cNvSpPr>
          <p:nvPr>
            <p:ph idx="1"/>
          </p:nvPr>
        </p:nvSpPr>
        <p:spPr>
          <a:xfrm>
            <a:off x="685800" y="1981200"/>
            <a:ext cx="8001000" cy="4114800"/>
          </a:xfrm>
        </p:spPr>
        <p:txBody>
          <a:bodyPr/>
          <a:lstStyle/>
          <a:p>
            <a:r>
              <a:rPr lang="en-US" altLang="en-US" dirty="0"/>
              <a:t>Co-Teaching should:</a:t>
            </a:r>
          </a:p>
          <a:p>
            <a:pPr lvl="1"/>
            <a:r>
              <a:rPr lang="en-US" altLang="en-US" dirty="0"/>
              <a:t>Be drastically different FOR STUDENTS than a class with one teacher</a:t>
            </a:r>
          </a:p>
        </p:txBody>
      </p:sp>
    </p:spTree>
    <p:extLst>
      <p:ext uri="{BB962C8B-B14F-4D97-AF65-F5344CB8AC3E}">
        <p14:creationId xmlns:p14="http://schemas.microsoft.com/office/powerpoint/2010/main" val="18802472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a:extLst>
              <a:ext uri="{FF2B5EF4-FFF2-40B4-BE49-F238E27FC236}">
                <a16:creationId xmlns:a16="http://schemas.microsoft.com/office/drawing/2014/main" id="{D60B960E-0D8F-4BF3-AEDF-D6CF1E63793B}"/>
              </a:ext>
            </a:extLst>
          </p:cNvPr>
          <p:cNvSpPr>
            <a:spLocks noGrp="1" noChangeArrowheads="1"/>
          </p:cNvSpPr>
          <p:nvPr>
            <p:ph type="title"/>
          </p:nvPr>
        </p:nvSpPr>
        <p:spPr>
          <a:xfrm>
            <a:off x="609600" y="1828800"/>
            <a:ext cx="8153400" cy="1295400"/>
          </a:xfrm>
        </p:spPr>
        <p:txBody>
          <a:bodyPr/>
          <a:lstStyle/>
          <a:p>
            <a:pPr algn="ctr"/>
            <a:r>
              <a:rPr lang="en-US" altLang="en-US" dirty="0"/>
              <a:t>I’m not one to start rumors…</a:t>
            </a:r>
          </a:p>
        </p:txBody>
      </p:sp>
    </p:spTree>
    <p:extLst>
      <p:ext uri="{BB962C8B-B14F-4D97-AF65-F5344CB8AC3E}">
        <p14:creationId xmlns:p14="http://schemas.microsoft.com/office/powerpoint/2010/main" val="33853566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a:extLst>
              <a:ext uri="{FF2B5EF4-FFF2-40B4-BE49-F238E27FC236}">
                <a16:creationId xmlns:a16="http://schemas.microsoft.com/office/drawing/2014/main" id="{03CE8621-3925-4EEC-8D96-2C435E997602}"/>
              </a:ext>
            </a:extLst>
          </p:cNvPr>
          <p:cNvSpPr>
            <a:spLocks noGrp="1" noChangeArrowheads="1"/>
          </p:cNvSpPr>
          <p:nvPr>
            <p:ph type="title"/>
          </p:nvPr>
        </p:nvSpPr>
        <p:spPr>
          <a:xfrm>
            <a:off x="533400" y="457200"/>
            <a:ext cx="8153400" cy="1295400"/>
          </a:xfrm>
        </p:spPr>
        <p:txBody>
          <a:bodyPr/>
          <a:lstStyle/>
          <a:p>
            <a:pPr algn="ctr"/>
            <a:r>
              <a:rPr lang="en-US" altLang="en-US"/>
              <a:t>What should we see in a co-teaching class?</a:t>
            </a:r>
          </a:p>
        </p:txBody>
      </p:sp>
      <p:sp>
        <p:nvSpPr>
          <p:cNvPr id="177155" name="Content Placeholder 2">
            <a:extLst>
              <a:ext uri="{FF2B5EF4-FFF2-40B4-BE49-F238E27FC236}">
                <a16:creationId xmlns:a16="http://schemas.microsoft.com/office/drawing/2014/main" id="{AB96456F-7FF1-4C0A-9617-793B36364104}"/>
              </a:ext>
            </a:extLst>
          </p:cNvPr>
          <p:cNvSpPr>
            <a:spLocks noGrp="1" noChangeArrowheads="1"/>
          </p:cNvSpPr>
          <p:nvPr>
            <p:ph idx="1"/>
          </p:nvPr>
        </p:nvSpPr>
        <p:spPr>
          <a:xfrm>
            <a:off x="533400" y="1981200"/>
            <a:ext cx="8153400" cy="4114800"/>
          </a:xfrm>
        </p:spPr>
        <p:txBody>
          <a:bodyPr/>
          <a:lstStyle/>
          <a:p>
            <a:r>
              <a:rPr lang="en-US" altLang="en-US" sz="2400" dirty="0"/>
              <a:t>Small group instruction</a:t>
            </a:r>
          </a:p>
          <a:p>
            <a:r>
              <a:rPr lang="en-US" altLang="en-US" sz="2400" dirty="0"/>
              <a:t>Both teachers should be leading small groups at the same time.  There can also be student independent groups.</a:t>
            </a:r>
          </a:p>
          <a:p>
            <a:pPr lvl="1"/>
            <a:r>
              <a:rPr lang="en-US" altLang="en-US" sz="2400" dirty="0"/>
              <a:t>High rates of (student) practice turns and feedback (engagement)</a:t>
            </a:r>
          </a:p>
          <a:p>
            <a:pPr lvl="1"/>
            <a:r>
              <a:rPr lang="en-US" altLang="en-US" sz="2400" dirty="0"/>
              <a:t>That engagement should be tailored/differentiated</a:t>
            </a:r>
          </a:p>
          <a:p>
            <a:r>
              <a:rPr lang="en-US" altLang="en-US" sz="2400" dirty="0"/>
              <a:t>This applies to ANY time there are two adults in a classroom (i.e. teacher/teacher, teacher/para, etc.)</a:t>
            </a:r>
          </a:p>
        </p:txBody>
      </p:sp>
    </p:spTree>
    <p:extLst>
      <p:ext uri="{BB962C8B-B14F-4D97-AF65-F5344CB8AC3E}">
        <p14:creationId xmlns:p14="http://schemas.microsoft.com/office/powerpoint/2010/main" val="3476803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a:extLst>
              <a:ext uri="{FF2B5EF4-FFF2-40B4-BE49-F238E27FC236}">
                <a16:creationId xmlns:a16="http://schemas.microsoft.com/office/drawing/2014/main" id="{DBE05EFA-0E9E-4949-B5A3-7EC733B1CD37}"/>
              </a:ext>
            </a:extLst>
          </p:cNvPr>
          <p:cNvSpPr>
            <a:spLocks noGrp="1" noChangeArrowheads="1"/>
          </p:cNvSpPr>
          <p:nvPr>
            <p:ph type="title"/>
          </p:nvPr>
        </p:nvSpPr>
        <p:spPr>
          <a:xfrm>
            <a:off x="1143000" y="0"/>
            <a:ext cx="7010400" cy="1295400"/>
          </a:xfrm>
        </p:spPr>
        <p:txBody>
          <a:bodyPr/>
          <a:lstStyle/>
          <a:p>
            <a:pPr algn="ctr"/>
            <a:r>
              <a:rPr lang="en-US" altLang="en-US" dirty="0"/>
              <a:t>Let’s discuss co-teaching</a:t>
            </a:r>
          </a:p>
        </p:txBody>
      </p:sp>
      <p:sp>
        <p:nvSpPr>
          <p:cNvPr id="3" name="Content Placeholder 2">
            <a:extLst>
              <a:ext uri="{FF2B5EF4-FFF2-40B4-BE49-F238E27FC236}">
                <a16:creationId xmlns:a16="http://schemas.microsoft.com/office/drawing/2014/main" id="{2F31F59C-6D97-4BAA-8F82-88887A8934D1}"/>
              </a:ext>
            </a:extLst>
          </p:cNvPr>
          <p:cNvSpPr>
            <a:spLocks noGrp="1"/>
          </p:cNvSpPr>
          <p:nvPr>
            <p:ph sz="half" idx="1"/>
          </p:nvPr>
        </p:nvSpPr>
        <p:spPr>
          <a:xfrm>
            <a:off x="685800" y="1447800"/>
            <a:ext cx="3429000" cy="4114800"/>
          </a:xfrm>
        </p:spPr>
        <p:txBody>
          <a:bodyPr/>
          <a:lstStyle/>
          <a:p>
            <a:pPr>
              <a:defRPr/>
            </a:pPr>
            <a:r>
              <a:rPr lang="en-US" dirty="0"/>
              <a:t>One Teach/One Assist</a:t>
            </a:r>
          </a:p>
          <a:p>
            <a:pPr>
              <a:defRPr/>
            </a:pPr>
            <a:r>
              <a:rPr lang="en-US" dirty="0"/>
              <a:t>One Teach/One Observe</a:t>
            </a:r>
          </a:p>
          <a:p>
            <a:pPr>
              <a:defRPr/>
            </a:pPr>
            <a:r>
              <a:rPr lang="en-US" dirty="0"/>
              <a:t>Team Teaching</a:t>
            </a:r>
          </a:p>
          <a:p>
            <a:pPr>
              <a:defRPr/>
            </a:pPr>
            <a:r>
              <a:rPr lang="en-US" dirty="0"/>
              <a:t>Alternate Teaching</a:t>
            </a:r>
          </a:p>
          <a:p>
            <a:pPr>
              <a:defRPr/>
            </a:pPr>
            <a:r>
              <a:rPr lang="en-US" dirty="0"/>
              <a:t>Station Teaching</a:t>
            </a:r>
          </a:p>
          <a:p>
            <a:pPr>
              <a:defRPr/>
            </a:pPr>
            <a:r>
              <a:rPr lang="en-US" dirty="0"/>
              <a:t>Parallel Teaching</a:t>
            </a:r>
            <a:br>
              <a:rPr lang="en-US" dirty="0"/>
            </a:br>
            <a:r>
              <a:rPr lang="en-US" sz="2000" dirty="0"/>
              <a:t>Marilyn Friend et. al.</a:t>
            </a:r>
            <a:endParaRPr lang="en-US" sz="2400" dirty="0"/>
          </a:p>
        </p:txBody>
      </p:sp>
      <p:sp>
        <p:nvSpPr>
          <p:cNvPr id="2" name="Content Placeholder 1">
            <a:extLst>
              <a:ext uri="{FF2B5EF4-FFF2-40B4-BE49-F238E27FC236}">
                <a16:creationId xmlns:a16="http://schemas.microsoft.com/office/drawing/2014/main" id="{5567A792-21D8-432B-9488-CD085CC0CD17}"/>
              </a:ext>
            </a:extLst>
          </p:cNvPr>
          <p:cNvSpPr>
            <a:spLocks noGrp="1"/>
          </p:cNvSpPr>
          <p:nvPr>
            <p:ph sz="half" idx="2"/>
          </p:nvPr>
        </p:nvSpPr>
        <p:spPr>
          <a:xfrm>
            <a:off x="4648200" y="1447800"/>
            <a:ext cx="3429000" cy="4114800"/>
          </a:xfrm>
        </p:spPr>
        <p:txBody>
          <a:bodyPr/>
          <a:lstStyle/>
          <a:p>
            <a:r>
              <a:rPr lang="en-US" dirty="0"/>
              <a:t>Supportive Co-Teaching</a:t>
            </a:r>
          </a:p>
          <a:p>
            <a:r>
              <a:rPr lang="en-US" dirty="0"/>
              <a:t>Parallel Co-Teaching</a:t>
            </a:r>
          </a:p>
          <a:p>
            <a:r>
              <a:rPr lang="en-US" dirty="0"/>
              <a:t>Complementary Co-Teaching</a:t>
            </a:r>
          </a:p>
          <a:p>
            <a:r>
              <a:rPr lang="en-US" dirty="0"/>
              <a:t>Team Teaching</a:t>
            </a:r>
            <a:br>
              <a:rPr lang="en-US" dirty="0"/>
            </a:br>
            <a:r>
              <a:rPr lang="en-US" sz="2000" dirty="0"/>
              <a:t>Villa and Thousands</a:t>
            </a:r>
            <a:endParaRPr lang="en-US" dirty="0"/>
          </a:p>
        </p:txBody>
      </p:sp>
      <p:cxnSp>
        <p:nvCxnSpPr>
          <p:cNvPr id="9" name="Straight Connector 8">
            <a:extLst>
              <a:ext uri="{FF2B5EF4-FFF2-40B4-BE49-F238E27FC236}">
                <a16:creationId xmlns:a16="http://schemas.microsoft.com/office/drawing/2014/main" id="{BD452283-402D-4670-B1B5-A7EC3D999114}"/>
              </a:ext>
            </a:extLst>
          </p:cNvPr>
          <p:cNvCxnSpPr/>
          <p:nvPr/>
        </p:nvCxnSpPr>
        <p:spPr bwMode="auto">
          <a:xfrm>
            <a:off x="4267200" y="1447800"/>
            <a:ext cx="0" cy="4724400"/>
          </a:xfrm>
          <a:prstGeom prst="line">
            <a:avLst/>
          </a:prstGeom>
          <a:solidFill>
            <a:schemeClr val="accent1"/>
          </a:solidFill>
          <a:ln w="762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413556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a:extLst>
              <a:ext uri="{FF2B5EF4-FFF2-40B4-BE49-F238E27FC236}">
                <a16:creationId xmlns:a16="http://schemas.microsoft.com/office/drawing/2014/main" id="{BD757D37-8DD9-486E-8F30-95398E8C8EF2}"/>
              </a:ext>
            </a:extLst>
          </p:cNvPr>
          <p:cNvSpPr>
            <a:spLocks noGrp="1" noChangeArrowheads="1"/>
          </p:cNvSpPr>
          <p:nvPr>
            <p:ph type="title"/>
          </p:nvPr>
        </p:nvSpPr>
        <p:spPr>
          <a:xfrm>
            <a:off x="685800" y="457200"/>
            <a:ext cx="8001000" cy="1295400"/>
          </a:xfrm>
        </p:spPr>
        <p:txBody>
          <a:bodyPr/>
          <a:lstStyle/>
          <a:p>
            <a:pPr algn="ctr"/>
            <a:r>
              <a:rPr lang="en-US" altLang="en-US"/>
              <a:t>When we write co-teaching in a student’s IEP…</a:t>
            </a:r>
          </a:p>
        </p:txBody>
      </p:sp>
      <p:sp>
        <p:nvSpPr>
          <p:cNvPr id="180227" name="Content Placeholder 2">
            <a:extLst>
              <a:ext uri="{FF2B5EF4-FFF2-40B4-BE49-F238E27FC236}">
                <a16:creationId xmlns:a16="http://schemas.microsoft.com/office/drawing/2014/main" id="{A9E34C81-1E53-4864-A868-C45021557BAD}"/>
              </a:ext>
            </a:extLst>
          </p:cNvPr>
          <p:cNvSpPr>
            <a:spLocks noGrp="1" noChangeArrowheads="1"/>
          </p:cNvSpPr>
          <p:nvPr>
            <p:ph idx="1"/>
          </p:nvPr>
        </p:nvSpPr>
        <p:spPr>
          <a:xfrm>
            <a:off x="685800" y="1981200"/>
            <a:ext cx="8001000" cy="4114800"/>
          </a:xfrm>
        </p:spPr>
        <p:txBody>
          <a:bodyPr/>
          <a:lstStyle/>
          <a:p>
            <a:pPr marL="0" indent="0">
              <a:buFont typeface="Wingdings" panose="05000000000000000000" pitchFamily="2" charset="2"/>
              <a:buNone/>
            </a:pPr>
            <a:endParaRPr lang="en-US" altLang="en-US"/>
          </a:p>
          <a:p>
            <a:pPr marL="0" indent="0" algn="ctr">
              <a:buFont typeface="Wingdings" panose="05000000000000000000" pitchFamily="2" charset="2"/>
              <a:buNone/>
            </a:pPr>
            <a:r>
              <a:rPr lang="en-US" altLang="en-US" sz="3600"/>
              <a:t>We are obligated to provide specially designed instruction in that class</a:t>
            </a:r>
          </a:p>
        </p:txBody>
      </p:sp>
    </p:spTree>
    <p:extLst>
      <p:ext uri="{BB962C8B-B14F-4D97-AF65-F5344CB8AC3E}">
        <p14:creationId xmlns:p14="http://schemas.microsoft.com/office/powerpoint/2010/main" val="3093142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3">
            <a:extLst>
              <a:ext uri="{FF2B5EF4-FFF2-40B4-BE49-F238E27FC236}">
                <a16:creationId xmlns:a16="http://schemas.microsoft.com/office/drawing/2014/main" id="{AF6B140B-C8C5-45A2-9BD4-A502C7D9C7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500" r="9166"/>
          <a:stretch>
            <a:fillRect/>
          </a:stretch>
        </p:blipFill>
        <p:spPr bwMode="auto">
          <a:xfrm>
            <a:off x="381000" y="609600"/>
            <a:ext cx="3048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89D0891-B484-48CA-8A27-6AE79F8C77B1}"/>
              </a:ext>
            </a:extLst>
          </p:cNvPr>
          <p:cNvSpPr txBox="1"/>
          <p:nvPr/>
        </p:nvSpPr>
        <p:spPr>
          <a:xfrm>
            <a:off x="4267201" y="990600"/>
            <a:ext cx="4495800" cy="4154984"/>
          </a:xfrm>
          <a:prstGeom prst="rect">
            <a:avLst/>
          </a:prstGeom>
          <a:noFill/>
        </p:spPr>
        <p:txBody>
          <a:bodyPr wrap="square">
            <a:spAutoFit/>
          </a:bodyPr>
          <a:lstStyle/>
          <a:p>
            <a:pPr>
              <a:defRPr/>
            </a:pPr>
            <a:r>
              <a:rPr lang="en-US" sz="2400" b="1" dirty="0">
                <a:solidFill>
                  <a:srgbClr val="FFFF00"/>
                </a:solidFill>
              </a:rPr>
              <a:t>In that space write…</a:t>
            </a:r>
          </a:p>
          <a:p>
            <a:pPr>
              <a:defRPr/>
            </a:pPr>
            <a:endParaRPr lang="en-US" sz="2400" b="1" dirty="0">
              <a:solidFill>
                <a:srgbClr val="FFFF00"/>
              </a:solidFill>
            </a:endParaRPr>
          </a:p>
          <a:p>
            <a:pPr marL="342900" indent="-342900">
              <a:buFont typeface="Arial" panose="020B0604020202020204" pitchFamily="34" charset="0"/>
              <a:buChar char="•"/>
              <a:defRPr/>
            </a:pPr>
            <a:r>
              <a:rPr lang="en-US" sz="2400" b="1" dirty="0">
                <a:solidFill>
                  <a:srgbClr val="FFFF00"/>
                </a:solidFill>
              </a:rPr>
              <a:t>Both teachers lead small </a:t>
            </a:r>
          </a:p>
          <a:p>
            <a:pPr>
              <a:defRPr/>
            </a:pPr>
            <a:r>
              <a:rPr lang="en-US" sz="2400" b="1" dirty="0">
                <a:solidFill>
                  <a:srgbClr val="FFFF00"/>
                </a:solidFill>
              </a:rPr>
              <a:t>group instruction. There can</a:t>
            </a:r>
          </a:p>
          <a:p>
            <a:pPr>
              <a:defRPr/>
            </a:pPr>
            <a:r>
              <a:rPr lang="en-US" sz="2400" b="1" dirty="0">
                <a:solidFill>
                  <a:srgbClr val="FFFF00"/>
                </a:solidFill>
              </a:rPr>
              <a:t>also be student independent</a:t>
            </a:r>
          </a:p>
          <a:p>
            <a:pPr>
              <a:defRPr/>
            </a:pPr>
            <a:r>
              <a:rPr lang="en-US" sz="2400" b="1" dirty="0">
                <a:solidFill>
                  <a:srgbClr val="FFFF00"/>
                </a:solidFill>
              </a:rPr>
              <a:t>groups.</a:t>
            </a:r>
          </a:p>
          <a:p>
            <a:pPr>
              <a:defRPr/>
            </a:pPr>
            <a:endParaRPr lang="en-US" sz="2400" b="1" dirty="0">
              <a:solidFill>
                <a:srgbClr val="FFFF00"/>
              </a:solidFill>
            </a:endParaRPr>
          </a:p>
          <a:p>
            <a:pPr marL="342900" indent="-342900">
              <a:buFont typeface="Arial" panose="020B0604020202020204" pitchFamily="34" charset="0"/>
              <a:buChar char="•"/>
              <a:defRPr/>
            </a:pPr>
            <a:r>
              <a:rPr lang="en-US" sz="2400" b="1" dirty="0">
                <a:solidFill>
                  <a:srgbClr val="FFFF00"/>
                </a:solidFill>
              </a:rPr>
              <a:t>Implement specially designed instruction from the left and Tier 1 instruction from above</a:t>
            </a:r>
          </a:p>
        </p:txBody>
      </p:sp>
    </p:spTree>
    <p:extLst>
      <p:ext uri="{BB962C8B-B14F-4D97-AF65-F5344CB8AC3E}">
        <p14:creationId xmlns:p14="http://schemas.microsoft.com/office/powerpoint/2010/main" val="2862968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F26FC879-B136-4673-9AB5-0273E5C39D3A}"/>
              </a:ext>
            </a:extLst>
          </p:cNvPr>
          <p:cNvSpPr>
            <a:spLocks noGrp="1" noChangeArrowheads="1"/>
          </p:cNvSpPr>
          <p:nvPr>
            <p:ph type="title"/>
          </p:nvPr>
        </p:nvSpPr>
        <p:spPr>
          <a:xfrm>
            <a:off x="381000" y="457200"/>
            <a:ext cx="8305800" cy="1295400"/>
          </a:xfrm>
        </p:spPr>
        <p:txBody>
          <a:bodyPr/>
          <a:lstStyle/>
          <a:p>
            <a:pPr algn="ctr"/>
            <a:r>
              <a:rPr lang="en-US" altLang="en-US" dirty="0"/>
              <a:t>Handout</a:t>
            </a:r>
          </a:p>
        </p:txBody>
      </p:sp>
      <p:sp>
        <p:nvSpPr>
          <p:cNvPr id="26627" name="Content Placeholder 2">
            <a:extLst>
              <a:ext uri="{FF2B5EF4-FFF2-40B4-BE49-F238E27FC236}">
                <a16:creationId xmlns:a16="http://schemas.microsoft.com/office/drawing/2014/main" id="{9B8FA337-35D2-40E4-961D-21DD4EAD9771}"/>
              </a:ext>
            </a:extLst>
          </p:cNvPr>
          <p:cNvSpPr>
            <a:spLocks noGrp="1" noChangeArrowheads="1"/>
          </p:cNvSpPr>
          <p:nvPr>
            <p:ph idx="1"/>
          </p:nvPr>
        </p:nvSpPr>
        <p:spPr>
          <a:xfrm>
            <a:off x="685800" y="1447800"/>
            <a:ext cx="8001000" cy="4648200"/>
          </a:xfrm>
        </p:spPr>
        <p:txBody>
          <a:bodyPr/>
          <a:lstStyle/>
          <a:p>
            <a:r>
              <a:rPr lang="en-US" altLang="en-US" dirty="0"/>
              <a:t>Visual Organizer</a:t>
            </a:r>
          </a:p>
          <a:p>
            <a:r>
              <a:rPr lang="en-US" altLang="en-US" dirty="0"/>
              <a:t>You are going to use the back as scratch paper</a:t>
            </a:r>
          </a:p>
        </p:txBody>
      </p:sp>
      <p:pic>
        <p:nvPicPr>
          <p:cNvPr id="2" name="Picture 1">
            <a:extLst>
              <a:ext uri="{FF2B5EF4-FFF2-40B4-BE49-F238E27FC236}">
                <a16:creationId xmlns:a16="http://schemas.microsoft.com/office/drawing/2014/main" id="{83C8BDA4-E37B-41C2-97F2-5E6980A9F30D}"/>
              </a:ext>
            </a:extLst>
          </p:cNvPr>
          <p:cNvPicPr>
            <a:picLocks noChangeAspect="1"/>
          </p:cNvPicPr>
          <p:nvPr/>
        </p:nvPicPr>
        <p:blipFill rotWithShape="1">
          <a:blip r:embed="rId2"/>
          <a:srcRect l="20000" t="20291" r="20833"/>
          <a:stretch/>
        </p:blipFill>
        <p:spPr>
          <a:xfrm>
            <a:off x="2895600" y="2667000"/>
            <a:ext cx="5410200" cy="3884414"/>
          </a:xfrm>
          <a:prstGeom prst="rect">
            <a:avLst/>
          </a:prstGeom>
        </p:spPr>
      </p:pic>
    </p:spTree>
    <p:extLst>
      <p:ext uri="{BB962C8B-B14F-4D97-AF65-F5344CB8AC3E}">
        <p14:creationId xmlns:p14="http://schemas.microsoft.com/office/powerpoint/2010/main" val="20063941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F1B7-A689-466B-ACC1-0CAEA0788A4D}"/>
              </a:ext>
            </a:extLst>
          </p:cNvPr>
          <p:cNvSpPr>
            <a:spLocks noGrp="1"/>
          </p:cNvSpPr>
          <p:nvPr>
            <p:ph type="title"/>
          </p:nvPr>
        </p:nvSpPr>
        <p:spPr>
          <a:xfrm>
            <a:off x="533400" y="457200"/>
            <a:ext cx="8153400" cy="1295400"/>
          </a:xfrm>
        </p:spPr>
        <p:txBody>
          <a:bodyPr/>
          <a:lstStyle/>
          <a:p>
            <a:r>
              <a:rPr lang="en-US" dirty="0"/>
              <a:t>Who benefits when we have both adults leading small group instruction?</a:t>
            </a:r>
          </a:p>
        </p:txBody>
      </p:sp>
      <p:sp>
        <p:nvSpPr>
          <p:cNvPr id="3" name="Content Placeholder 2">
            <a:extLst>
              <a:ext uri="{FF2B5EF4-FFF2-40B4-BE49-F238E27FC236}">
                <a16:creationId xmlns:a16="http://schemas.microsoft.com/office/drawing/2014/main" id="{6AC53727-855F-494F-A6CC-0468914B54B6}"/>
              </a:ext>
            </a:extLst>
          </p:cNvPr>
          <p:cNvSpPr>
            <a:spLocks noGrp="1"/>
          </p:cNvSpPr>
          <p:nvPr>
            <p:ph idx="1"/>
          </p:nvPr>
        </p:nvSpPr>
        <p:spPr>
          <a:xfrm>
            <a:off x="533400" y="2362200"/>
            <a:ext cx="8153400" cy="3733800"/>
          </a:xfrm>
        </p:spPr>
        <p:txBody>
          <a:bodyPr/>
          <a:lstStyle/>
          <a:p>
            <a:r>
              <a:rPr lang="en-US" dirty="0"/>
              <a:t>Students with disabilities</a:t>
            </a:r>
          </a:p>
          <a:p>
            <a:r>
              <a:rPr lang="en-US" dirty="0"/>
              <a:t>Struggling/Under-performing students</a:t>
            </a:r>
          </a:p>
          <a:p>
            <a:r>
              <a:rPr lang="en-US" dirty="0"/>
              <a:t>Average students</a:t>
            </a:r>
          </a:p>
          <a:p>
            <a:r>
              <a:rPr lang="en-US" dirty="0"/>
              <a:t>High performing students</a:t>
            </a:r>
          </a:p>
          <a:p>
            <a:r>
              <a:rPr lang="en-US" dirty="0"/>
              <a:t>All of the above</a:t>
            </a:r>
          </a:p>
        </p:txBody>
      </p:sp>
    </p:spTree>
    <p:extLst>
      <p:ext uri="{BB962C8B-B14F-4D97-AF65-F5344CB8AC3E}">
        <p14:creationId xmlns:p14="http://schemas.microsoft.com/office/powerpoint/2010/main" val="37123221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E5A44-C358-43E4-A0EC-085E7A7930E7}"/>
              </a:ext>
            </a:extLst>
          </p:cNvPr>
          <p:cNvSpPr>
            <a:spLocks noGrp="1"/>
          </p:cNvSpPr>
          <p:nvPr>
            <p:ph type="title"/>
          </p:nvPr>
        </p:nvSpPr>
        <p:spPr>
          <a:xfrm>
            <a:off x="685800" y="1905000"/>
            <a:ext cx="8077200" cy="1295400"/>
          </a:xfrm>
        </p:spPr>
        <p:txBody>
          <a:bodyPr/>
          <a:lstStyle/>
          <a:p>
            <a:pPr algn="ctr"/>
            <a:r>
              <a:rPr lang="en-US" dirty="0"/>
              <a:t>Let’s get back to </a:t>
            </a:r>
            <a:br>
              <a:rPr lang="en-US" dirty="0"/>
            </a:br>
            <a:r>
              <a:rPr lang="en-US" dirty="0"/>
              <a:t>GREAT Instruction</a:t>
            </a:r>
          </a:p>
        </p:txBody>
      </p:sp>
    </p:spTree>
    <p:extLst>
      <p:ext uri="{BB962C8B-B14F-4D97-AF65-F5344CB8AC3E}">
        <p14:creationId xmlns:p14="http://schemas.microsoft.com/office/powerpoint/2010/main" val="34288165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8C03E69-8AF8-47BA-BEA4-37E6C2CD11DB}"/>
              </a:ext>
            </a:extLst>
          </p:cNvPr>
          <p:cNvSpPr>
            <a:spLocks noGrp="1" noChangeArrowheads="1"/>
          </p:cNvSpPr>
          <p:nvPr>
            <p:ph type="title"/>
          </p:nvPr>
        </p:nvSpPr>
        <p:spPr/>
        <p:txBody>
          <a:bodyPr/>
          <a:lstStyle/>
          <a:p>
            <a:pPr algn="ctr" eaLnBrk="1" hangingPunct="1"/>
            <a:br>
              <a:rPr lang="en-US" altLang="en-US"/>
            </a:br>
            <a:r>
              <a:rPr lang="en-US" altLang="en-US"/>
              <a:t>GREAT instruction is:</a:t>
            </a:r>
          </a:p>
        </p:txBody>
      </p:sp>
      <p:sp>
        <p:nvSpPr>
          <p:cNvPr id="45059" name="Rectangle 3">
            <a:extLst>
              <a:ext uri="{FF2B5EF4-FFF2-40B4-BE49-F238E27FC236}">
                <a16:creationId xmlns:a16="http://schemas.microsoft.com/office/drawing/2014/main" id="{FCFD22B7-A5FA-4904-8F22-550AAE766CF2}"/>
              </a:ext>
            </a:extLst>
          </p:cNvPr>
          <p:cNvSpPr>
            <a:spLocks noGrp="1" noChangeArrowheads="1"/>
          </p:cNvSpPr>
          <p:nvPr>
            <p:ph type="body" idx="1"/>
          </p:nvPr>
        </p:nvSpPr>
        <p:spPr>
          <a:xfrm>
            <a:off x="228600" y="1981200"/>
            <a:ext cx="8915400" cy="4648200"/>
          </a:xfrm>
        </p:spPr>
        <p:txBody>
          <a:bodyPr/>
          <a:lstStyle/>
          <a:p>
            <a:pPr eaLnBrk="1" hangingPunct="1">
              <a:lnSpc>
                <a:spcPct val="80000"/>
              </a:lnSpc>
              <a:buFont typeface="Wingdings" panose="05000000000000000000" pitchFamily="2" charset="2"/>
              <a:buNone/>
            </a:pPr>
            <a:r>
              <a:rPr lang="en-US" altLang="en-US" sz="5400" b="1">
                <a:solidFill>
                  <a:schemeClr val="folHlink"/>
                </a:solidFill>
              </a:rPr>
              <a:t>G</a:t>
            </a:r>
            <a:r>
              <a:rPr lang="en-US" altLang="en-US" b="1"/>
              <a:t>uided by the performance standards</a:t>
            </a:r>
          </a:p>
          <a:p>
            <a:pPr eaLnBrk="1" hangingPunct="1">
              <a:lnSpc>
                <a:spcPct val="80000"/>
              </a:lnSpc>
              <a:buFont typeface="Wingdings" panose="05000000000000000000" pitchFamily="2" charset="2"/>
              <a:buNone/>
            </a:pPr>
            <a:r>
              <a:rPr lang="en-US" altLang="en-US" sz="5400" b="1">
                <a:solidFill>
                  <a:schemeClr val="folHlink"/>
                </a:solidFill>
              </a:rPr>
              <a:t>R</a:t>
            </a:r>
            <a:r>
              <a:rPr lang="en-US" altLang="en-US" b="1"/>
              <a:t>igorous with </a:t>
            </a:r>
            <a:r>
              <a:rPr lang="en-US" altLang="en-US" sz="4800" b="1">
                <a:solidFill>
                  <a:srgbClr val="FFCC00"/>
                </a:solidFill>
              </a:rPr>
              <a:t>r</a:t>
            </a:r>
            <a:r>
              <a:rPr lang="en-US" altLang="en-US" b="1"/>
              <a:t>esearch-based practices </a:t>
            </a:r>
            <a:r>
              <a:rPr lang="en-US" altLang="en-US" sz="2000" b="1"/>
              <a:t>(two parts)</a:t>
            </a:r>
          </a:p>
          <a:p>
            <a:pPr eaLnBrk="1" hangingPunct="1">
              <a:lnSpc>
                <a:spcPct val="80000"/>
              </a:lnSpc>
              <a:buFont typeface="Wingdings" panose="05000000000000000000" pitchFamily="2" charset="2"/>
              <a:buNone/>
            </a:pPr>
            <a:r>
              <a:rPr lang="en-US" altLang="en-US" sz="5400" b="1">
                <a:solidFill>
                  <a:schemeClr val="folHlink"/>
                </a:solidFill>
              </a:rPr>
              <a:t>E</a:t>
            </a:r>
            <a:r>
              <a:rPr lang="en-US" altLang="en-US" b="1"/>
              <a:t>ngaging and exciting</a:t>
            </a:r>
          </a:p>
          <a:p>
            <a:pPr eaLnBrk="1" hangingPunct="1">
              <a:lnSpc>
                <a:spcPct val="80000"/>
              </a:lnSpc>
              <a:buFont typeface="Wingdings" panose="05000000000000000000" pitchFamily="2" charset="2"/>
              <a:buNone/>
            </a:pPr>
            <a:r>
              <a:rPr lang="en-US" altLang="en-US" sz="6000" b="1">
                <a:solidFill>
                  <a:schemeClr val="folHlink"/>
                </a:solidFill>
              </a:rPr>
              <a:t>A</a:t>
            </a:r>
            <a:r>
              <a:rPr lang="en-US" altLang="en-US" b="1"/>
              <a:t>ssessed continuously to guide instruction</a:t>
            </a:r>
          </a:p>
          <a:p>
            <a:pPr eaLnBrk="1" hangingPunct="1">
              <a:lnSpc>
                <a:spcPct val="80000"/>
              </a:lnSpc>
              <a:buFont typeface="Wingdings" panose="05000000000000000000" pitchFamily="2" charset="2"/>
              <a:buNone/>
            </a:pPr>
            <a:r>
              <a:rPr lang="en-US" altLang="en-US" sz="6000" b="1">
                <a:solidFill>
                  <a:schemeClr val="folHlink"/>
                </a:solidFill>
              </a:rPr>
              <a:t>T</a:t>
            </a:r>
            <a:r>
              <a:rPr lang="en-US" altLang="en-US" b="1"/>
              <a:t>ailored (differentiated) in flexible groups</a:t>
            </a:r>
          </a:p>
        </p:txBody>
      </p:sp>
    </p:spTree>
    <p:extLst>
      <p:ext uri="{BB962C8B-B14F-4D97-AF65-F5344CB8AC3E}">
        <p14:creationId xmlns:p14="http://schemas.microsoft.com/office/powerpoint/2010/main" val="8902076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53E2-ED3F-4D42-B650-3EDBCFD6B0D4}"/>
              </a:ext>
            </a:extLst>
          </p:cNvPr>
          <p:cNvSpPr>
            <a:spLocks noGrp="1"/>
          </p:cNvSpPr>
          <p:nvPr>
            <p:ph type="title"/>
          </p:nvPr>
        </p:nvSpPr>
        <p:spPr>
          <a:xfrm>
            <a:off x="381000" y="457200"/>
            <a:ext cx="8305800" cy="1295400"/>
          </a:xfrm>
        </p:spPr>
        <p:txBody>
          <a:bodyPr/>
          <a:lstStyle/>
          <a:p>
            <a:pPr algn="ctr"/>
            <a:r>
              <a:rPr lang="en-US" dirty="0"/>
              <a:t>If any one of those elements is not being implemented well and consistently across your school…</a:t>
            </a:r>
          </a:p>
        </p:txBody>
      </p:sp>
      <p:sp>
        <p:nvSpPr>
          <p:cNvPr id="4" name="Title 1">
            <a:extLst>
              <a:ext uri="{FF2B5EF4-FFF2-40B4-BE49-F238E27FC236}">
                <a16:creationId xmlns:a16="http://schemas.microsoft.com/office/drawing/2014/main" id="{FEE8DAA6-D14A-4750-A651-43E808808770}"/>
              </a:ext>
            </a:extLst>
          </p:cNvPr>
          <p:cNvSpPr txBox="1">
            <a:spLocks/>
          </p:cNvSpPr>
          <p:nvPr/>
        </p:nvSpPr>
        <p:spPr bwMode="auto">
          <a:xfrm>
            <a:off x="304800" y="3581400"/>
            <a:ext cx="8305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900" b="1">
                <a:solidFill>
                  <a:srgbClr val="FFFF00"/>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defRPr>
            </a:lvl2pPr>
            <a:lvl3pPr algn="l" rtl="0" eaLnBrk="0" fontAlgn="base" hangingPunct="0">
              <a:spcBef>
                <a:spcPct val="0"/>
              </a:spcBef>
              <a:spcAft>
                <a:spcPct val="0"/>
              </a:spcAft>
              <a:defRPr sz="3900">
                <a:solidFill>
                  <a:schemeClr val="tx2"/>
                </a:solidFill>
                <a:latin typeface="Arial" charset="0"/>
              </a:defRPr>
            </a:lvl3pPr>
            <a:lvl4pPr algn="l" rtl="0" eaLnBrk="0" fontAlgn="base" hangingPunct="0">
              <a:spcBef>
                <a:spcPct val="0"/>
              </a:spcBef>
              <a:spcAft>
                <a:spcPct val="0"/>
              </a:spcAft>
              <a:defRPr sz="3900">
                <a:solidFill>
                  <a:schemeClr val="tx2"/>
                </a:solidFill>
                <a:latin typeface="Arial" charset="0"/>
              </a:defRPr>
            </a:lvl4pPr>
            <a:lvl5pPr algn="l" rtl="0" eaLnBrk="0" fontAlgn="base" hangingPunct="0">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a:lstStyle>
          <a:p>
            <a:pPr algn="ctr"/>
            <a:r>
              <a:rPr lang="en-US" kern="0" dirty="0"/>
              <a:t>Which students are most susceptible?</a:t>
            </a:r>
          </a:p>
        </p:txBody>
      </p:sp>
    </p:spTree>
    <p:extLst>
      <p:ext uri="{BB962C8B-B14F-4D97-AF65-F5344CB8AC3E}">
        <p14:creationId xmlns:p14="http://schemas.microsoft.com/office/powerpoint/2010/main" val="41563875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14204-1D4E-43EA-88B9-188E05C72A0D}"/>
              </a:ext>
            </a:extLst>
          </p:cNvPr>
          <p:cNvSpPr>
            <a:spLocks noGrp="1"/>
          </p:cNvSpPr>
          <p:nvPr>
            <p:ph type="title"/>
          </p:nvPr>
        </p:nvSpPr>
        <p:spPr>
          <a:xfrm>
            <a:off x="533400" y="2133600"/>
            <a:ext cx="8077200" cy="1295400"/>
          </a:xfrm>
        </p:spPr>
        <p:txBody>
          <a:bodyPr/>
          <a:lstStyle/>
          <a:p>
            <a:pPr algn="ctr"/>
            <a:r>
              <a:rPr lang="en-US" dirty="0"/>
              <a:t>You can’t “intervene” or </a:t>
            </a:r>
            <a:br>
              <a:rPr lang="en-US" dirty="0"/>
            </a:br>
            <a:r>
              <a:rPr lang="en-US" dirty="0"/>
              <a:t>“special ed” your way out of ineffective Tier 1 instruction.</a:t>
            </a:r>
          </a:p>
        </p:txBody>
      </p:sp>
    </p:spTree>
    <p:extLst>
      <p:ext uri="{BB962C8B-B14F-4D97-AF65-F5344CB8AC3E}">
        <p14:creationId xmlns:p14="http://schemas.microsoft.com/office/powerpoint/2010/main" val="35628835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D1C01-E808-41E2-AAA6-F4BD7B5D308B}"/>
              </a:ext>
            </a:extLst>
          </p:cNvPr>
          <p:cNvSpPr>
            <a:spLocks noGrp="1"/>
          </p:cNvSpPr>
          <p:nvPr>
            <p:ph type="title"/>
          </p:nvPr>
        </p:nvSpPr>
        <p:spPr>
          <a:xfrm>
            <a:off x="533400" y="-76200"/>
            <a:ext cx="8153400" cy="1295400"/>
          </a:xfrm>
        </p:spPr>
        <p:txBody>
          <a:bodyPr/>
          <a:lstStyle/>
          <a:p>
            <a:pPr algn="ctr"/>
            <a:r>
              <a:rPr lang="en-US" dirty="0"/>
              <a:t>Logic Model</a:t>
            </a:r>
          </a:p>
        </p:txBody>
      </p:sp>
      <p:sp>
        <p:nvSpPr>
          <p:cNvPr id="3" name="Content Placeholder 2">
            <a:extLst>
              <a:ext uri="{FF2B5EF4-FFF2-40B4-BE49-F238E27FC236}">
                <a16:creationId xmlns:a16="http://schemas.microsoft.com/office/drawing/2014/main" id="{71110578-C810-4DA4-9C54-A64CDBB52FEA}"/>
              </a:ext>
            </a:extLst>
          </p:cNvPr>
          <p:cNvSpPr>
            <a:spLocks noGrp="1"/>
          </p:cNvSpPr>
          <p:nvPr>
            <p:ph idx="1"/>
          </p:nvPr>
        </p:nvSpPr>
        <p:spPr>
          <a:xfrm>
            <a:off x="533400" y="1066800"/>
            <a:ext cx="8153400" cy="5029200"/>
          </a:xfrm>
        </p:spPr>
        <p:txBody>
          <a:bodyPr/>
          <a:lstStyle/>
          <a:p>
            <a:r>
              <a:rPr lang="en-US" dirty="0"/>
              <a:t>If we are going to increase the achievement of students with disabilities and ALL students, then…</a:t>
            </a:r>
          </a:p>
          <a:p>
            <a:r>
              <a:rPr lang="en-US" dirty="0"/>
              <a:t>We must provide GREAT Instruction in every class, in every school, for every student every day, then…</a:t>
            </a:r>
          </a:p>
          <a:p>
            <a:r>
              <a:rPr lang="en-US" dirty="0"/>
              <a:t>We must specifically define each element GREAT Instruction, and…</a:t>
            </a:r>
          </a:p>
          <a:p>
            <a:r>
              <a:rPr lang="en-US" dirty="0"/>
              <a:t>We must be extremely powerful and effective at changing adult practices (teachers and our own practices)</a:t>
            </a:r>
          </a:p>
          <a:p>
            <a:endParaRPr lang="en-US" dirty="0"/>
          </a:p>
        </p:txBody>
      </p:sp>
    </p:spTree>
    <p:extLst>
      <p:ext uri="{BB962C8B-B14F-4D97-AF65-F5344CB8AC3E}">
        <p14:creationId xmlns:p14="http://schemas.microsoft.com/office/powerpoint/2010/main" val="38814618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99F9-94A1-4AA5-9DD0-CBD87922D515}"/>
              </a:ext>
            </a:extLst>
          </p:cNvPr>
          <p:cNvSpPr>
            <a:spLocks noGrp="1"/>
          </p:cNvSpPr>
          <p:nvPr>
            <p:ph type="title"/>
          </p:nvPr>
        </p:nvSpPr>
        <p:spPr>
          <a:xfrm>
            <a:off x="762000" y="457200"/>
            <a:ext cx="7924800" cy="1295400"/>
          </a:xfrm>
        </p:spPr>
        <p:txBody>
          <a:bodyPr/>
          <a:lstStyle/>
          <a:p>
            <a:r>
              <a:rPr lang="en-US" dirty="0"/>
              <a:t>In public education, how many times have we seen…</a:t>
            </a:r>
          </a:p>
        </p:txBody>
      </p:sp>
      <p:sp>
        <p:nvSpPr>
          <p:cNvPr id="3" name="Content Placeholder 2">
            <a:extLst>
              <a:ext uri="{FF2B5EF4-FFF2-40B4-BE49-F238E27FC236}">
                <a16:creationId xmlns:a16="http://schemas.microsoft.com/office/drawing/2014/main" id="{35A49E00-DC0E-447C-8F39-84D4FB6AE01C}"/>
              </a:ext>
            </a:extLst>
          </p:cNvPr>
          <p:cNvSpPr>
            <a:spLocks noGrp="1"/>
          </p:cNvSpPr>
          <p:nvPr>
            <p:ph idx="1"/>
          </p:nvPr>
        </p:nvSpPr>
        <p:spPr>
          <a:xfrm>
            <a:off x="762000" y="1981200"/>
            <a:ext cx="7924800" cy="4114800"/>
          </a:xfrm>
        </p:spPr>
        <p:txBody>
          <a:bodyPr/>
          <a:lstStyle/>
          <a:p>
            <a:r>
              <a:rPr lang="en-US" dirty="0"/>
              <a:t>The latest fad come and go?</a:t>
            </a:r>
          </a:p>
          <a:p>
            <a:r>
              <a:rPr lang="en-US" dirty="0"/>
              <a:t>Millions/billions of dollars spent that ultimately didn’t impact teaching?</a:t>
            </a:r>
          </a:p>
          <a:p>
            <a:r>
              <a:rPr lang="en-US" dirty="0" err="1"/>
              <a:t>Etc</a:t>
            </a:r>
            <a:r>
              <a:rPr lang="en-US" dirty="0"/>
              <a:t>……</a:t>
            </a:r>
          </a:p>
          <a:p>
            <a:endParaRPr lang="en-US" dirty="0"/>
          </a:p>
        </p:txBody>
      </p:sp>
    </p:spTree>
    <p:extLst>
      <p:ext uri="{BB962C8B-B14F-4D97-AF65-F5344CB8AC3E}">
        <p14:creationId xmlns:p14="http://schemas.microsoft.com/office/powerpoint/2010/main" val="30823862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4125D640-27EF-497C-A688-1A6D91F84EFF}"/>
              </a:ext>
            </a:extLst>
          </p:cNvPr>
          <p:cNvSpPr>
            <a:spLocks noGrp="1" noChangeArrowheads="1"/>
          </p:cNvSpPr>
          <p:nvPr>
            <p:ph type="title"/>
          </p:nvPr>
        </p:nvSpPr>
        <p:spPr>
          <a:xfrm>
            <a:off x="838200" y="0"/>
            <a:ext cx="8077200" cy="1295400"/>
          </a:xfrm>
        </p:spPr>
        <p:txBody>
          <a:bodyPr/>
          <a:lstStyle/>
          <a:p>
            <a:r>
              <a:rPr lang="en-US" altLang="en-US"/>
              <a:t>Research-based Practices</a:t>
            </a:r>
          </a:p>
        </p:txBody>
      </p:sp>
      <p:sp>
        <p:nvSpPr>
          <p:cNvPr id="59395" name="Content Placeholder 2">
            <a:extLst>
              <a:ext uri="{FF2B5EF4-FFF2-40B4-BE49-F238E27FC236}">
                <a16:creationId xmlns:a16="http://schemas.microsoft.com/office/drawing/2014/main" id="{67966C26-D40B-4A49-A38B-C9E24BACF0DF}"/>
              </a:ext>
            </a:extLst>
          </p:cNvPr>
          <p:cNvSpPr>
            <a:spLocks noGrp="1" noChangeArrowheads="1"/>
          </p:cNvSpPr>
          <p:nvPr>
            <p:ph idx="1"/>
          </p:nvPr>
        </p:nvSpPr>
        <p:spPr>
          <a:xfrm>
            <a:off x="835025" y="1066800"/>
            <a:ext cx="7848600" cy="4114800"/>
          </a:xfrm>
        </p:spPr>
        <p:txBody>
          <a:bodyPr/>
          <a:lstStyle/>
          <a:p>
            <a:r>
              <a:rPr lang="en-US" altLang="en-US" sz="3600"/>
              <a:t>Two parts</a:t>
            </a:r>
          </a:p>
          <a:p>
            <a:pPr lvl="1"/>
            <a:r>
              <a:rPr lang="en-US" altLang="en-US" sz="3300"/>
              <a:t>First part:  Effective research-based Tier 1 (universal) instruction in all classes</a:t>
            </a:r>
          </a:p>
          <a:p>
            <a:pPr lvl="1"/>
            <a:r>
              <a:rPr lang="en-US" altLang="en-US" sz="3300"/>
              <a:t>Second part for SWDs: Specially-designed instruction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a:extLst>
              <a:ext uri="{FF2B5EF4-FFF2-40B4-BE49-F238E27FC236}">
                <a16:creationId xmlns:a16="http://schemas.microsoft.com/office/drawing/2014/main" id="{3CC35B2C-4238-423A-B2F6-8ADD791D9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666" t="44070" r="22501" b="17392"/>
          <a:stretch>
            <a:fillRect/>
          </a:stretch>
        </p:blipFill>
        <p:spPr bwMode="auto">
          <a:xfrm>
            <a:off x="2590800" y="533400"/>
            <a:ext cx="5911850" cy="495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29D6AEC3-72CA-41D2-A73D-7D7CC34C74DC}"/>
              </a:ext>
            </a:extLst>
          </p:cNvPr>
          <p:cNvSpPr>
            <a:spLocks noGrp="1" noChangeArrowheads="1"/>
          </p:cNvSpPr>
          <p:nvPr>
            <p:ph type="title"/>
          </p:nvPr>
        </p:nvSpPr>
        <p:spPr>
          <a:xfrm>
            <a:off x="685800" y="457200"/>
            <a:ext cx="8001000" cy="1295400"/>
          </a:xfrm>
        </p:spPr>
        <p:txBody>
          <a:bodyPr/>
          <a:lstStyle/>
          <a:p>
            <a:pPr algn="ctr"/>
            <a:r>
              <a:rPr lang="en-US" altLang="en-US"/>
              <a:t>In that space, write…</a:t>
            </a:r>
          </a:p>
        </p:txBody>
      </p:sp>
      <p:sp>
        <p:nvSpPr>
          <p:cNvPr id="61443" name="Content Placeholder 2">
            <a:extLst>
              <a:ext uri="{FF2B5EF4-FFF2-40B4-BE49-F238E27FC236}">
                <a16:creationId xmlns:a16="http://schemas.microsoft.com/office/drawing/2014/main" id="{9AECF4A7-E72D-4E09-A72A-9069D792C5CD}"/>
              </a:ext>
            </a:extLst>
          </p:cNvPr>
          <p:cNvSpPr>
            <a:spLocks noGrp="1" noChangeArrowheads="1"/>
          </p:cNvSpPr>
          <p:nvPr>
            <p:ph idx="1"/>
          </p:nvPr>
        </p:nvSpPr>
        <p:spPr>
          <a:xfrm>
            <a:off x="685800" y="1981200"/>
            <a:ext cx="8001000" cy="4114800"/>
          </a:xfrm>
        </p:spPr>
        <p:txBody>
          <a:bodyPr/>
          <a:lstStyle/>
          <a:p>
            <a:r>
              <a:rPr lang="en-US" altLang="en-US"/>
              <a:t>Powerful Tier 1 (Universal) Instruction</a:t>
            </a:r>
          </a:p>
          <a:p>
            <a:r>
              <a:rPr lang="en-US" altLang="en-US"/>
              <a:t>Effective Specially Designed Instruction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997A5C6-80A3-48EC-8A1F-ADE84D27723F}"/>
              </a:ext>
            </a:extLst>
          </p:cNvPr>
          <p:cNvSpPr>
            <a:spLocks noGrp="1" noChangeArrowheads="1"/>
          </p:cNvSpPr>
          <p:nvPr>
            <p:ph type="title"/>
          </p:nvPr>
        </p:nvSpPr>
        <p:spPr>
          <a:xfrm>
            <a:off x="1219200" y="457200"/>
            <a:ext cx="7010400" cy="1295400"/>
          </a:xfrm>
        </p:spPr>
        <p:txBody>
          <a:bodyPr/>
          <a:lstStyle/>
          <a:p>
            <a:pPr algn="ctr" eaLnBrk="1" hangingPunct="1"/>
            <a:r>
              <a:rPr lang="en-US" altLang="en-US" sz="3500" dirty="0"/>
              <a:t>Pop Quiz</a:t>
            </a:r>
            <a:br>
              <a:rPr lang="en-US" altLang="en-US" sz="3500" dirty="0"/>
            </a:br>
            <a:br>
              <a:rPr lang="en-US" altLang="en-US" sz="3500" dirty="0"/>
            </a:br>
            <a:endParaRPr lang="en-US" altLang="en-US" sz="3500" dirty="0"/>
          </a:p>
        </p:txBody>
      </p:sp>
      <p:sp>
        <p:nvSpPr>
          <p:cNvPr id="15363" name="Rectangle 3">
            <a:extLst>
              <a:ext uri="{FF2B5EF4-FFF2-40B4-BE49-F238E27FC236}">
                <a16:creationId xmlns:a16="http://schemas.microsoft.com/office/drawing/2014/main" id="{87623CF8-E044-46AC-A97F-58E5D9128155}"/>
              </a:ext>
            </a:extLst>
          </p:cNvPr>
          <p:cNvSpPr>
            <a:spLocks noGrp="1" noChangeArrowheads="1"/>
          </p:cNvSpPr>
          <p:nvPr>
            <p:ph type="body" idx="1"/>
          </p:nvPr>
        </p:nvSpPr>
        <p:spPr>
          <a:xfrm>
            <a:off x="609600" y="1219200"/>
            <a:ext cx="8077200" cy="4648200"/>
          </a:xfrm>
        </p:spPr>
        <p:txBody>
          <a:bodyPr/>
          <a:lstStyle/>
          <a:p>
            <a:pPr algn="ctr" eaLnBrk="1" hangingPunct="1">
              <a:lnSpc>
                <a:spcPct val="80000"/>
              </a:lnSpc>
              <a:buFont typeface="Wingdings" panose="05000000000000000000" pitchFamily="2" charset="2"/>
              <a:buNone/>
            </a:pPr>
            <a:endParaRPr lang="en-US" altLang="en-US" sz="2400" dirty="0"/>
          </a:p>
          <a:p>
            <a:pPr algn="ctr" eaLnBrk="1" hangingPunct="1">
              <a:lnSpc>
                <a:spcPct val="80000"/>
              </a:lnSpc>
              <a:buFont typeface="Wingdings" panose="05000000000000000000" pitchFamily="2" charset="2"/>
              <a:buNone/>
            </a:pPr>
            <a:r>
              <a:rPr lang="en-US" altLang="en-US" sz="3200" dirty="0"/>
              <a:t>The Superintendent calls you to his/her office.  “Our results are clear. We must increase the achievement/learning of our students with disabilities.  What should we do?”</a:t>
            </a:r>
          </a:p>
          <a:p>
            <a:pPr algn="ctr" eaLnBrk="1" hangingPunct="1">
              <a:lnSpc>
                <a:spcPct val="80000"/>
              </a:lnSpc>
              <a:buFont typeface="Wingdings" panose="05000000000000000000" pitchFamily="2" charset="2"/>
              <a:buNone/>
            </a:pPr>
            <a:endParaRPr lang="en-US" altLang="en-US" sz="2400" dirty="0"/>
          </a:p>
          <a:p>
            <a:pPr algn="ctr" eaLnBrk="1" hangingPunct="1">
              <a:lnSpc>
                <a:spcPct val="80000"/>
              </a:lnSpc>
              <a:buFont typeface="Wingdings" panose="05000000000000000000" pitchFamily="2" charset="2"/>
              <a:buNone/>
            </a:pPr>
            <a:r>
              <a:rPr lang="en-US" altLang="en-US" sz="2400" dirty="0"/>
              <a:t>What would you say?</a:t>
            </a:r>
          </a:p>
          <a:p>
            <a:pPr algn="ctr" eaLnBrk="1" hangingPunct="1">
              <a:lnSpc>
                <a:spcPct val="80000"/>
              </a:lnSpc>
              <a:buNone/>
            </a:pPr>
            <a:endParaRPr lang="en-US" altLang="en-US" sz="2400" b="1" dirty="0"/>
          </a:p>
          <a:p>
            <a:pPr eaLnBrk="1" hangingPunct="1">
              <a:lnSpc>
                <a:spcPct val="80000"/>
              </a:lnSpc>
            </a:pPr>
            <a:r>
              <a:rPr lang="en-US" altLang="en-US" sz="2400" b="1" dirty="0"/>
              <a:t>3 Minutes by Yourself – on the back of your visual organizer</a:t>
            </a:r>
          </a:p>
          <a:p>
            <a:pPr eaLnBrk="1" hangingPunct="1">
              <a:lnSpc>
                <a:spcPct val="80000"/>
              </a:lnSpc>
            </a:pPr>
            <a:r>
              <a:rPr lang="en-US" altLang="en-US" sz="2400" b="1" dirty="0"/>
              <a:t>5 Minutes Sharing</a:t>
            </a:r>
          </a:p>
          <a:p>
            <a:pPr algn="ctr" eaLnBrk="1" hangingPunct="1">
              <a:lnSpc>
                <a:spcPct val="80000"/>
              </a:lnSpc>
              <a:buFont typeface="Wingdings" panose="05000000000000000000" pitchFamily="2" charset="2"/>
              <a:buNone/>
            </a:pPr>
            <a:endParaRPr lang="en-US" altLang="en-US"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0041DAAB-1C82-4004-89A9-8C2952AAE71A}"/>
              </a:ext>
            </a:extLst>
          </p:cNvPr>
          <p:cNvSpPr>
            <a:spLocks noGrp="1" noChangeArrowheads="1"/>
          </p:cNvSpPr>
          <p:nvPr>
            <p:ph type="title"/>
          </p:nvPr>
        </p:nvSpPr>
        <p:spPr>
          <a:xfrm>
            <a:off x="533400" y="838200"/>
            <a:ext cx="8153400" cy="1295400"/>
          </a:xfrm>
        </p:spPr>
        <p:txBody>
          <a:bodyPr/>
          <a:lstStyle/>
          <a:p>
            <a:pPr algn="ctr"/>
            <a:r>
              <a:rPr lang="en-US" altLang="en-US" dirty="0"/>
              <a:t>Let’s talk about Tier 1 Research-based Instruction (Also known as Universal or Core instruction)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24E27978-5324-4F56-829E-E09C4F9CB087}"/>
              </a:ext>
            </a:extLst>
          </p:cNvPr>
          <p:cNvSpPr>
            <a:spLocks noGrp="1" noChangeArrowheads="1"/>
          </p:cNvSpPr>
          <p:nvPr>
            <p:ph type="title"/>
          </p:nvPr>
        </p:nvSpPr>
        <p:spPr>
          <a:xfrm>
            <a:off x="685800" y="685800"/>
            <a:ext cx="8001000" cy="1295400"/>
          </a:xfrm>
        </p:spPr>
        <p:txBody>
          <a:bodyPr/>
          <a:lstStyle/>
          <a:p>
            <a:pPr algn="ctr"/>
            <a:r>
              <a:rPr lang="en-US" altLang="en-US" dirty="0"/>
              <a:t>I have received this call dozens &amp; dozens of times in my career.</a:t>
            </a:r>
            <a:br>
              <a:rPr lang="en-US" altLang="en-US" dirty="0"/>
            </a:br>
            <a:r>
              <a:rPr lang="en-US" altLang="en-US" dirty="0"/>
              <a:t>(As you probably have)</a:t>
            </a:r>
          </a:p>
        </p:txBody>
      </p:sp>
      <p:sp>
        <p:nvSpPr>
          <p:cNvPr id="63491" name="Content Placeholder 2">
            <a:extLst>
              <a:ext uri="{FF2B5EF4-FFF2-40B4-BE49-F238E27FC236}">
                <a16:creationId xmlns:a16="http://schemas.microsoft.com/office/drawing/2014/main" id="{9306782F-FD57-4C42-A80B-56768CB848C4}"/>
              </a:ext>
            </a:extLst>
          </p:cNvPr>
          <p:cNvSpPr>
            <a:spLocks noGrp="1" noChangeArrowheads="1"/>
          </p:cNvSpPr>
          <p:nvPr>
            <p:ph idx="1"/>
          </p:nvPr>
        </p:nvSpPr>
        <p:spPr>
          <a:xfrm>
            <a:off x="609600" y="2590800"/>
            <a:ext cx="8077200" cy="4114800"/>
          </a:xfrm>
        </p:spPr>
        <p:txBody>
          <a:bodyPr/>
          <a:lstStyle/>
          <a:p>
            <a:pPr marL="0" indent="0">
              <a:buFont typeface="Wingdings" panose="05000000000000000000" pitchFamily="2" charset="2"/>
              <a:buNone/>
            </a:pPr>
            <a:r>
              <a:rPr lang="en-US" altLang="en-US" sz="3600" dirty="0"/>
              <a:t>“My son is a 4th grader and he isn’t reading as well as his 2</a:t>
            </a:r>
            <a:r>
              <a:rPr lang="en-US" altLang="en-US" sz="3600" baseline="30000" dirty="0"/>
              <a:t>nd</a:t>
            </a:r>
            <a:r>
              <a:rPr lang="en-US" altLang="en-US" sz="3600" dirty="0"/>
              <a:t> grade sister.  I want/don’t want him in special education.  Can you help me get/get out of special education services?”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47C32926-EA4C-44FA-AF96-C2BC0DF56904}"/>
              </a:ext>
            </a:extLst>
          </p:cNvPr>
          <p:cNvSpPr>
            <a:spLocks noGrp="1" noChangeArrowheads="1"/>
          </p:cNvSpPr>
          <p:nvPr>
            <p:ph type="title"/>
          </p:nvPr>
        </p:nvSpPr>
        <p:spPr>
          <a:xfrm>
            <a:off x="609600" y="457200"/>
            <a:ext cx="8077200" cy="1295400"/>
          </a:xfrm>
        </p:spPr>
        <p:txBody>
          <a:bodyPr/>
          <a:lstStyle/>
          <a:p>
            <a:pPr algn="ctr"/>
            <a:r>
              <a:rPr lang="en-US" altLang="en-US"/>
              <a:t>Partner Discussion</a:t>
            </a:r>
          </a:p>
        </p:txBody>
      </p:sp>
      <p:sp>
        <p:nvSpPr>
          <p:cNvPr id="64515" name="Content Placeholder 2">
            <a:extLst>
              <a:ext uri="{FF2B5EF4-FFF2-40B4-BE49-F238E27FC236}">
                <a16:creationId xmlns:a16="http://schemas.microsoft.com/office/drawing/2014/main" id="{3A269F59-75C0-4989-9E3C-6DED43AE59D1}"/>
              </a:ext>
            </a:extLst>
          </p:cNvPr>
          <p:cNvSpPr>
            <a:spLocks noGrp="1" noChangeArrowheads="1"/>
          </p:cNvSpPr>
          <p:nvPr>
            <p:ph idx="1"/>
          </p:nvPr>
        </p:nvSpPr>
        <p:spPr>
          <a:xfrm>
            <a:off x="838200" y="1981200"/>
            <a:ext cx="7848600" cy="4114800"/>
          </a:xfrm>
        </p:spPr>
        <p:txBody>
          <a:bodyPr/>
          <a:lstStyle/>
          <a:p>
            <a:r>
              <a:rPr lang="en-US" altLang="en-US"/>
              <a:t>How would you respond to this parent?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C8A728AF-70C7-4346-A50F-3C8FEA3C01E0}"/>
              </a:ext>
            </a:extLst>
          </p:cNvPr>
          <p:cNvSpPr>
            <a:spLocks noGrp="1" noChangeArrowheads="1"/>
          </p:cNvSpPr>
          <p:nvPr>
            <p:ph type="title"/>
          </p:nvPr>
        </p:nvSpPr>
        <p:spPr>
          <a:xfrm>
            <a:off x="495300" y="1676400"/>
            <a:ext cx="8153400" cy="1295400"/>
          </a:xfrm>
        </p:spPr>
        <p:txBody>
          <a:bodyPr/>
          <a:lstStyle/>
          <a:p>
            <a:pPr algn="ctr"/>
            <a:r>
              <a:rPr lang="en-US" altLang="en-US" dirty="0"/>
              <a:t>This is how I used to respond…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C8A728AF-70C7-4346-A50F-3C8FEA3C01E0}"/>
              </a:ext>
            </a:extLst>
          </p:cNvPr>
          <p:cNvSpPr>
            <a:spLocks noGrp="1" noChangeArrowheads="1"/>
          </p:cNvSpPr>
          <p:nvPr>
            <p:ph type="title"/>
          </p:nvPr>
        </p:nvSpPr>
        <p:spPr>
          <a:xfrm>
            <a:off x="495300" y="1676400"/>
            <a:ext cx="8153400" cy="1295400"/>
          </a:xfrm>
        </p:spPr>
        <p:txBody>
          <a:bodyPr/>
          <a:lstStyle/>
          <a:p>
            <a:pPr algn="ctr"/>
            <a:r>
              <a:rPr lang="en-US" altLang="en-US" dirty="0"/>
              <a:t>This is how I respond now…</a:t>
            </a:r>
          </a:p>
        </p:txBody>
      </p:sp>
    </p:spTree>
    <p:extLst>
      <p:ext uri="{BB962C8B-B14F-4D97-AF65-F5344CB8AC3E}">
        <p14:creationId xmlns:p14="http://schemas.microsoft.com/office/powerpoint/2010/main" val="11111443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96B76-4A80-4724-B6C4-AE85B74B4BC0}"/>
              </a:ext>
            </a:extLst>
          </p:cNvPr>
          <p:cNvSpPr>
            <a:spLocks noGrp="1"/>
          </p:cNvSpPr>
          <p:nvPr>
            <p:ph type="title"/>
          </p:nvPr>
        </p:nvSpPr>
        <p:spPr>
          <a:xfrm>
            <a:off x="533400" y="457200"/>
            <a:ext cx="8153400" cy="1295400"/>
          </a:xfrm>
        </p:spPr>
        <p:txBody>
          <a:bodyPr/>
          <a:lstStyle/>
          <a:p>
            <a:pPr algn="ctr"/>
            <a:r>
              <a:rPr lang="en-US" dirty="0"/>
              <a:t>What are the 5 Domains of Reading?</a:t>
            </a:r>
          </a:p>
        </p:txBody>
      </p:sp>
      <p:sp>
        <p:nvSpPr>
          <p:cNvPr id="3" name="Content Placeholder 2">
            <a:extLst>
              <a:ext uri="{FF2B5EF4-FFF2-40B4-BE49-F238E27FC236}">
                <a16:creationId xmlns:a16="http://schemas.microsoft.com/office/drawing/2014/main" id="{0553C799-FDE7-4C2F-A70E-9B7048197AF2}"/>
              </a:ext>
            </a:extLst>
          </p:cNvPr>
          <p:cNvSpPr>
            <a:spLocks noGrp="1"/>
          </p:cNvSpPr>
          <p:nvPr>
            <p:ph idx="1"/>
          </p:nvPr>
        </p:nvSpPr>
        <p:spPr>
          <a:xfrm>
            <a:off x="533400" y="1981200"/>
            <a:ext cx="8153400" cy="4114800"/>
          </a:xfrm>
        </p:spPr>
        <p:txBody>
          <a:bodyPr/>
          <a:lstStyle/>
          <a:p>
            <a:endParaRPr lang="en-US"/>
          </a:p>
        </p:txBody>
      </p:sp>
    </p:spTree>
    <p:extLst>
      <p:ext uri="{BB962C8B-B14F-4D97-AF65-F5344CB8AC3E}">
        <p14:creationId xmlns:p14="http://schemas.microsoft.com/office/powerpoint/2010/main" val="8128706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0421F-7EFE-475A-8805-D0BFF47CD6F9}"/>
              </a:ext>
            </a:extLst>
          </p:cNvPr>
          <p:cNvSpPr>
            <a:spLocks noGrp="1"/>
          </p:cNvSpPr>
          <p:nvPr>
            <p:ph type="title"/>
          </p:nvPr>
        </p:nvSpPr>
        <p:spPr>
          <a:xfrm>
            <a:off x="457200" y="457200"/>
            <a:ext cx="8229600" cy="1295400"/>
          </a:xfrm>
        </p:spPr>
        <p:txBody>
          <a:bodyPr/>
          <a:lstStyle/>
          <a:p>
            <a:pPr algn="ctr"/>
            <a:r>
              <a:rPr lang="en-US" dirty="0"/>
              <a:t>5 Domains of Reading</a:t>
            </a:r>
          </a:p>
        </p:txBody>
      </p:sp>
      <p:sp>
        <p:nvSpPr>
          <p:cNvPr id="3" name="Content Placeholder 2">
            <a:extLst>
              <a:ext uri="{FF2B5EF4-FFF2-40B4-BE49-F238E27FC236}">
                <a16:creationId xmlns:a16="http://schemas.microsoft.com/office/drawing/2014/main" id="{FE8ABACE-1127-4725-87DA-15F93A9AE221}"/>
              </a:ext>
            </a:extLst>
          </p:cNvPr>
          <p:cNvSpPr>
            <a:spLocks noGrp="1"/>
          </p:cNvSpPr>
          <p:nvPr>
            <p:ph idx="1"/>
          </p:nvPr>
        </p:nvSpPr>
        <p:spPr>
          <a:xfrm>
            <a:off x="457200" y="1981200"/>
            <a:ext cx="8229600" cy="4114800"/>
          </a:xfrm>
        </p:spPr>
        <p:txBody>
          <a:bodyPr/>
          <a:lstStyle/>
          <a:p>
            <a:r>
              <a:rPr lang="en-US" dirty="0"/>
              <a:t>Vocabulary/Language</a:t>
            </a:r>
          </a:p>
          <a:p>
            <a:r>
              <a:rPr lang="en-US" dirty="0"/>
              <a:t>Phonological Awareness</a:t>
            </a:r>
          </a:p>
          <a:p>
            <a:r>
              <a:rPr lang="en-US" dirty="0"/>
              <a:t>Phonics </a:t>
            </a:r>
          </a:p>
          <a:p>
            <a:r>
              <a:rPr lang="en-US" dirty="0"/>
              <a:t>Oral Reading Fluency</a:t>
            </a:r>
          </a:p>
          <a:p>
            <a:r>
              <a:rPr lang="en-US" dirty="0"/>
              <a:t>Reading Comprehension</a:t>
            </a:r>
          </a:p>
          <a:p>
            <a:endParaRPr lang="en-US" dirty="0"/>
          </a:p>
        </p:txBody>
      </p:sp>
      <p:sp>
        <p:nvSpPr>
          <p:cNvPr id="4" name="TextBox 3">
            <a:extLst>
              <a:ext uri="{FF2B5EF4-FFF2-40B4-BE49-F238E27FC236}">
                <a16:creationId xmlns:a16="http://schemas.microsoft.com/office/drawing/2014/main" id="{02AD5E36-53E1-41E1-AFDB-250693E2804F}"/>
              </a:ext>
            </a:extLst>
          </p:cNvPr>
          <p:cNvSpPr txBox="1"/>
          <p:nvPr/>
        </p:nvSpPr>
        <p:spPr>
          <a:xfrm>
            <a:off x="480391" y="4800600"/>
            <a:ext cx="8229600" cy="1323439"/>
          </a:xfrm>
          <a:prstGeom prst="rect">
            <a:avLst/>
          </a:prstGeom>
          <a:noFill/>
        </p:spPr>
        <p:txBody>
          <a:bodyPr wrap="square" rtlCol="0">
            <a:spAutoFit/>
          </a:bodyPr>
          <a:lstStyle/>
          <a:p>
            <a:r>
              <a:rPr lang="en-US" dirty="0">
                <a:solidFill>
                  <a:schemeClr val="bg2">
                    <a:lumMod val="75000"/>
                  </a:schemeClr>
                </a:solidFill>
              </a:rPr>
              <a:t>National Reading Panel (U.S.), &amp; National Institute of Child Health and Human Development (U.S.). (2000). </a:t>
            </a:r>
            <a:r>
              <a:rPr lang="en-US" i="1" dirty="0">
                <a:solidFill>
                  <a:schemeClr val="bg2">
                    <a:lumMod val="75000"/>
                  </a:schemeClr>
                </a:solidFill>
              </a:rPr>
              <a:t>Report of the National Reading Panel: Teaching children to read : an evidence-based assessment of the scientific research literature on reading and its implications for reading instruction : reports of the subgroups</a:t>
            </a:r>
            <a:r>
              <a:rPr lang="en-US" dirty="0">
                <a:solidFill>
                  <a:schemeClr val="bg2">
                    <a:lumMod val="75000"/>
                  </a:schemeClr>
                </a:solidFill>
              </a:rPr>
              <a:t>. Washington, D.C.: National Institute of Child Health and Human Development, National Institutes of Health.</a:t>
            </a:r>
          </a:p>
        </p:txBody>
      </p:sp>
    </p:spTree>
    <p:extLst>
      <p:ext uri="{BB962C8B-B14F-4D97-AF65-F5344CB8AC3E}">
        <p14:creationId xmlns:p14="http://schemas.microsoft.com/office/powerpoint/2010/main" val="5579195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F0E8C-A4EE-4DDF-80E6-F55E1AE6B943}"/>
              </a:ext>
            </a:extLst>
          </p:cNvPr>
          <p:cNvSpPr>
            <a:spLocks noGrp="1"/>
          </p:cNvSpPr>
          <p:nvPr>
            <p:ph type="title"/>
          </p:nvPr>
        </p:nvSpPr>
        <p:spPr>
          <a:xfrm>
            <a:off x="685800" y="2098431"/>
            <a:ext cx="7924800" cy="1295400"/>
          </a:xfrm>
        </p:spPr>
        <p:txBody>
          <a:bodyPr/>
          <a:lstStyle/>
          <a:p>
            <a:pPr algn="ctr"/>
            <a:r>
              <a:rPr lang="en-US" dirty="0"/>
              <a:t>Let me tell you about a student…</a:t>
            </a:r>
          </a:p>
        </p:txBody>
      </p:sp>
    </p:spTree>
    <p:extLst>
      <p:ext uri="{BB962C8B-B14F-4D97-AF65-F5344CB8AC3E}">
        <p14:creationId xmlns:p14="http://schemas.microsoft.com/office/powerpoint/2010/main" val="30152014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62259-A696-4988-9607-F8963B2C3793}"/>
              </a:ext>
            </a:extLst>
          </p:cNvPr>
          <p:cNvSpPr>
            <a:spLocks noGrp="1"/>
          </p:cNvSpPr>
          <p:nvPr>
            <p:ph type="title"/>
          </p:nvPr>
        </p:nvSpPr>
        <p:spPr>
          <a:xfrm>
            <a:off x="609600" y="457200"/>
            <a:ext cx="8077200" cy="1295400"/>
          </a:xfrm>
        </p:spPr>
        <p:txBody>
          <a:bodyPr/>
          <a:lstStyle/>
          <a:p>
            <a:pPr algn="ctr"/>
            <a:r>
              <a:rPr lang="en-US" dirty="0"/>
              <a:t>Context</a:t>
            </a:r>
          </a:p>
        </p:txBody>
      </p:sp>
      <p:sp>
        <p:nvSpPr>
          <p:cNvPr id="3" name="Content Placeholder 2">
            <a:extLst>
              <a:ext uri="{FF2B5EF4-FFF2-40B4-BE49-F238E27FC236}">
                <a16:creationId xmlns:a16="http://schemas.microsoft.com/office/drawing/2014/main" id="{6CD5B47A-2859-4832-AFDB-634BA7ADDA32}"/>
              </a:ext>
            </a:extLst>
          </p:cNvPr>
          <p:cNvSpPr>
            <a:spLocks noGrp="1"/>
          </p:cNvSpPr>
          <p:nvPr>
            <p:ph idx="1"/>
          </p:nvPr>
        </p:nvSpPr>
        <p:spPr>
          <a:xfrm>
            <a:off x="457200" y="1981200"/>
            <a:ext cx="8229600" cy="4114800"/>
          </a:xfrm>
        </p:spPr>
        <p:txBody>
          <a:bodyPr/>
          <a:lstStyle/>
          <a:p>
            <a:r>
              <a:rPr lang="en-US" dirty="0"/>
              <a:t>Trained elementary Principals on reading instruction/development</a:t>
            </a:r>
          </a:p>
          <a:p>
            <a:r>
              <a:rPr lang="en-US" dirty="0"/>
              <a:t>“If you have a student who is having trouble learning to read and he/she isn’t being successful, let me visit.”</a:t>
            </a:r>
          </a:p>
          <a:p>
            <a:r>
              <a:rPr lang="en-US" dirty="0"/>
              <a:t>“Please come visit...”</a:t>
            </a:r>
          </a:p>
        </p:txBody>
      </p:sp>
    </p:spTree>
    <p:extLst>
      <p:ext uri="{BB962C8B-B14F-4D97-AF65-F5344CB8AC3E}">
        <p14:creationId xmlns:p14="http://schemas.microsoft.com/office/powerpoint/2010/main" val="1664296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9729-A6DE-49B6-B41D-395F86D86A11}"/>
              </a:ext>
            </a:extLst>
          </p:cNvPr>
          <p:cNvSpPr>
            <a:spLocks noGrp="1"/>
          </p:cNvSpPr>
          <p:nvPr>
            <p:ph type="title"/>
          </p:nvPr>
        </p:nvSpPr>
        <p:spPr>
          <a:xfrm>
            <a:off x="533400" y="-76200"/>
            <a:ext cx="8153400" cy="1295400"/>
          </a:xfrm>
        </p:spPr>
        <p:txBody>
          <a:bodyPr/>
          <a:lstStyle/>
          <a:p>
            <a:pPr algn="ctr"/>
            <a:r>
              <a:rPr lang="en-US" dirty="0"/>
              <a:t>Great growth!</a:t>
            </a:r>
          </a:p>
        </p:txBody>
      </p:sp>
      <p:sp>
        <p:nvSpPr>
          <p:cNvPr id="3" name="Content Placeholder 2">
            <a:extLst>
              <a:ext uri="{FF2B5EF4-FFF2-40B4-BE49-F238E27FC236}">
                <a16:creationId xmlns:a16="http://schemas.microsoft.com/office/drawing/2014/main" id="{B0EDFDA2-56A4-4BDB-9077-64C0C9B3EF93}"/>
              </a:ext>
            </a:extLst>
          </p:cNvPr>
          <p:cNvSpPr>
            <a:spLocks noGrp="1"/>
          </p:cNvSpPr>
          <p:nvPr>
            <p:ph idx="1"/>
          </p:nvPr>
        </p:nvSpPr>
        <p:spPr>
          <a:xfrm>
            <a:off x="533400" y="1371600"/>
            <a:ext cx="8153400" cy="4114800"/>
          </a:xfrm>
        </p:spPr>
        <p:txBody>
          <a:bodyPr/>
          <a:lstStyle/>
          <a:p>
            <a:r>
              <a:rPr lang="en-US" dirty="0"/>
              <a:t>In 2 months, grew 1.5 years in reading achievement</a:t>
            </a:r>
          </a:p>
          <a:p>
            <a:r>
              <a:rPr lang="en-US" dirty="0"/>
              <a:t>Percentile grew from 1</a:t>
            </a:r>
            <a:r>
              <a:rPr lang="en-US" baseline="30000" dirty="0"/>
              <a:t>st</a:t>
            </a:r>
            <a:r>
              <a:rPr lang="en-US" dirty="0"/>
              <a:t> percentile to 19</a:t>
            </a:r>
            <a:r>
              <a:rPr lang="en-US" baseline="30000" dirty="0"/>
              <a:t>th</a:t>
            </a:r>
            <a:r>
              <a:rPr lang="en-US" dirty="0"/>
              <a:t>.</a:t>
            </a:r>
          </a:p>
          <a:p>
            <a:r>
              <a:rPr lang="en-US" dirty="0"/>
              <a:t>Few weeks later he outperformed statistical growth rate for a year later</a:t>
            </a:r>
          </a:p>
          <a:p>
            <a:r>
              <a:rPr lang="en-US" dirty="0"/>
              <a:t>In 8 months, we grew from 1</a:t>
            </a:r>
            <a:r>
              <a:rPr lang="en-US" baseline="30000" dirty="0"/>
              <a:t>st</a:t>
            </a:r>
            <a:r>
              <a:rPr lang="en-US" dirty="0"/>
              <a:t> percentile to the 43</a:t>
            </a:r>
            <a:r>
              <a:rPr lang="en-US" baseline="30000" dirty="0"/>
              <a:t>rd</a:t>
            </a:r>
            <a:r>
              <a:rPr lang="en-US" dirty="0"/>
              <a:t> percentile in reading.</a:t>
            </a:r>
          </a:p>
          <a:p>
            <a:r>
              <a:rPr lang="en-US" dirty="0"/>
              <a:t>When he leaves 5</a:t>
            </a:r>
            <a:r>
              <a:rPr lang="en-US" baseline="30000" dirty="0"/>
              <a:t>th</a:t>
            </a:r>
            <a:r>
              <a:rPr lang="en-US" dirty="0"/>
              <a:t> grade, he will easily be fully prepared for 6</a:t>
            </a:r>
            <a:r>
              <a:rPr lang="en-US" baseline="30000" dirty="0"/>
              <a:t>th</a:t>
            </a:r>
            <a:r>
              <a:rPr lang="en-US" dirty="0"/>
              <a:t> grade reading</a:t>
            </a:r>
          </a:p>
          <a:p>
            <a:r>
              <a:rPr lang="en-US" dirty="0"/>
              <a:t>Ms. Joiner gets all of the credit!!!</a:t>
            </a:r>
          </a:p>
        </p:txBody>
      </p:sp>
    </p:spTree>
    <p:extLst>
      <p:ext uri="{BB962C8B-B14F-4D97-AF65-F5344CB8AC3E}">
        <p14:creationId xmlns:p14="http://schemas.microsoft.com/office/powerpoint/2010/main" val="2711098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A64A059-26CB-46E2-83BC-E9982B575961}"/>
              </a:ext>
            </a:extLst>
          </p:cNvPr>
          <p:cNvSpPr>
            <a:spLocks noGrp="1" noChangeArrowheads="1"/>
          </p:cNvSpPr>
          <p:nvPr>
            <p:ph type="title"/>
          </p:nvPr>
        </p:nvSpPr>
        <p:spPr>
          <a:xfrm>
            <a:off x="457200" y="2743200"/>
            <a:ext cx="8153400" cy="1295400"/>
          </a:xfrm>
        </p:spPr>
        <p:txBody>
          <a:bodyPr/>
          <a:lstStyle/>
          <a:p>
            <a:pPr algn="ctr"/>
            <a:r>
              <a:rPr lang="en-US" altLang="en-US" sz="4800"/>
              <a:t>Debrief</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1656-44A1-474A-999B-10E7164DA1F4}"/>
              </a:ext>
            </a:extLst>
          </p:cNvPr>
          <p:cNvSpPr>
            <a:spLocks noGrp="1"/>
          </p:cNvSpPr>
          <p:nvPr>
            <p:ph type="title"/>
          </p:nvPr>
        </p:nvSpPr>
        <p:spPr>
          <a:xfrm>
            <a:off x="609600" y="457200"/>
            <a:ext cx="8077200" cy="1295400"/>
          </a:xfrm>
        </p:spPr>
        <p:txBody>
          <a:bodyPr/>
          <a:lstStyle/>
          <a:p>
            <a:pPr algn="ctr"/>
            <a:r>
              <a:rPr lang="en-US" dirty="0"/>
              <a:t>Partner Discussion</a:t>
            </a:r>
          </a:p>
        </p:txBody>
      </p:sp>
      <p:sp>
        <p:nvSpPr>
          <p:cNvPr id="3" name="Content Placeholder 2">
            <a:extLst>
              <a:ext uri="{FF2B5EF4-FFF2-40B4-BE49-F238E27FC236}">
                <a16:creationId xmlns:a16="http://schemas.microsoft.com/office/drawing/2014/main" id="{03412B89-9084-4A6F-8D7B-1D931695AE8F}"/>
              </a:ext>
            </a:extLst>
          </p:cNvPr>
          <p:cNvSpPr>
            <a:spLocks noGrp="1"/>
          </p:cNvSpPr>
          <p:nvPr>
            <p:ph idx="1"/>
          </p:nvPr>
        </p:nvSpPr>
        <p:spPr>
          <a:xfrm>
            <a:off x="838200" y="1981200"/>
            <a:ext cx="7848600" cy="4114800"/>
          </a:xfrm>
        </p:spPr>
        <p:txBody>
          <a:bodyPr/>
          <a:lstStyle/>
          <a:p>
            <a:r>
              <a:rPr lang="en-US" dirty="0"/>
              <a:t>What percentage of general and special education teachers and administrators have great expertise in teaching students to read, including students who have holes in their learning?</a:t>
            </a:r>
          </a:p>
          <a:p>
            <a:r>
              <a:rPr lang="en-US" dirty="0"/>
              <a:t>If your percentage if not as high as you would like, what can be done to change that?</a:t>
            </a:r>
          </a:p>
        </p:txBody>
      </p:sp>
    </p:spTree>
    <p:extLst>
      <p:ext uri="{BB962C8B-B14F-4D97-AF65-F5344CB8AC3E}">
        <p14:creationId xmlns:p14="http://schemas.microsoft.com/office/powerpoint/2010/main" val="2656594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3">
            <a:extLst>
              <a:ext uri="{FF2B5EF4-FFF2-40B4-BE49-F238E27FC236}">
                <a16:creationId xmlns:a16="http://schemas.microsoft.com/office/drawing/2014/main" id="{68264D99-7D0E-4B0C-892F-4D6094EC4A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334" t="55930" r="23334" b="14427"/>
          <a:stretch>
            <a:fillRect/>
          </a:stretch>
        </p:blipFill>
        <p:spPr bwMode="auto">
          <a:xfrm>
            <a:off x="685800" y="1295400"/>
            <a:ext cx="7899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88F41EDF-4D0D-4F53-821F-54D92C377BC5}"/>
              </a:ext>
            </a:extLst>
          </p:cNvPr>
          <p:cNvSpPr>
            <a:spLocks noGrp="1" noChangeArrowheads="1"/>
          </p:cNvSpPr>
          <p:nvPr>
            <p:ph type="title"/>
          </p:nvPr>
        </p:nvSpPr>
        <p:spPr>
          <a:xfrm>
            <a:off x="914400" y="457200"/>
            <a:ext cx="7772400" cy="1295400"/>
          </a:xfrm>
        </p:spPr>
        <p:txBody>
          <a:bodyPr/>
          <a:lstStyle/>
          <a:p>
            <a:r>
              <a:rPr lang="en-US" altLang="en-US"/>
              <a:t>In that section, write:</a:t>
            </a:r>
          </a:p>
        </p:txBody>
      </p:sp>
      <p:sp>
        <p:nvSpPr>
          <p:cNvPr id="84995" name="Content Placeholder 2">
            <a:extLst>
              <a:ext uri="{FF2B5EF4-FFF2-40B4-BE49-F238E27FC236}">
                <a16:creationId xmlns:a16="http://schemas.microsoft.com/office/drawing/2014/main" id="{638D16DB-24E7-4A75-A845-A1AFB0AEB768}"/>
              </a:ext>
            </a:extLst>
          </p:cNvPr>
          <p:cNvSpPr>
            <a:spLocks noGrp="1" noChangeArrowheads="1"/>
          </p:cNvSpPr>
          <p:nvPr>
            <p:ph idx="1"/>
          </p:nvPr>
        </p:nvSpPr>
        <p:spPr>
          <a:xfrm>
            <a:off x="533400" y="1981200"/>
            <a:ext cx="8153400" cy="4114800"/>
          </a:xfrm>
        </p:spPr>
        <p:txBody>
          <a:bodyPr/>
          <a:lstStyle/>
          <a:p>
            <a:r>
              <a:rPr lang="en-US" altLang="en-US" dirty="0"/>
              <a:t>Effective instruction in the 5 domains of reading</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F2D6403E-5B59-4B59-9083-CEE58505223D}"/>
              </a:ext>
            </a:extLst>
          </p:cNvPr>
          <p:cNvSpPr>
            <a:spLocks noGrp="1" noChangeArrowheads="1"/>
          </p:cNvSpPr>
          <p:nvPr>
            <p:ph type="title"/>
          </p:nvPr>
        </p:nvSpPr>
        <p:spPr>
          <a:xfrm>
            <a:off x="533400" y="2209800"/>
            <a:ext cx="8077200" cy="1295400"/>
          </a:xfrm>
        </p:spPr>
        <p:txBody>
          <a:bodyPr/>
          <a:lstStyle/>
          <a:p>
            <a:pPr algn="ctr"/>
            <a:r>
              <a:rPr lang="en-US" altLang="en-US"/>
              <a:t>Now, let’s discuss Tier 1 Math Instruction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618A77-6F07-4558-AA5F-5F4E4B09F357}"/>
              </a:ext>
            </a:extLst>
          </p:cNvPr>
          <p:cNvPicPr>
            <a:picLocks noChangeAspect="1"/>
          </p:cNvPicPr>
          <p:nvPr/>
        </p:nvPicPr>
        <p:blipFill rotWithShape="1">
          <a:blip r:embed="rId2"/>
          <a:srcRect l="25000" t="40719" r="25833" b="31902"/>
          <a:stretch/>
        </p:blipFill>
        <p:spPr>
          <a:xfrm>
            <a:off x="637760" y="762000"/>
            <a:ext cx="8001000" cy="4038600"/>
          </a:xfrm>
          <a:prstGeom prst="rect">
            <a:avLst/>
          </a:prstGeom>
        </p:spPr>
      </p:pic>
    </p:spTree>
    <p:extLst>
      <p:ext uri="{BB962C8B-B14F-4D97-AF65-F5344CB8AC3E}">
        <p14:creationId xmlns:p14="http://schemas.microsoft.com/office/powerpoint/2010/main" val="39478351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8BBDC4-2F2E-4DB1-9230-C8CFDF7FA165}"/>
              </a:ext>
            </a:extLst>
          </p:cNvPr>
          <p:cNvPicPr>
            <a:picLocks noChangeAspect="1"/>
          </p:cNvPicPr>
          <p:nvPr/>
        </p:nvPicPr>
        <p:blipFill rotWithShape="1">
          <a:blip r:embed="rId2"/>
          <a:srcRect l="25000" t="67045" r="25833" b="9788"/>
          <a:stretch/>
        </p:blipFill>
        <p:spPr>
          <a:xfrm>
            <a:off x="685800" y="990600"/>
            <a:ext cx="8001000" cy="3886202"/>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B6B4DFBF-C983-4272-9634-D7CD8A24DC84}"/>
              </a:ext>
            </a:extLst>
          </p:cNvPr>
          <p:cNvSpPr>
            <a:spLocks noGrp="1" noChangeArrowheads="1"/>
          </p:cNvSpPr>
          <p:nvPr>
            <p:ph type="title"/>
          </p:nvPr>
        </p:nvSpPr>
        <p:spPr>
          <a:xfrm>
            <a:off x="533400" y="228600"/>
            <a:ext cx="8153400" cy="1295400"/>
          </a:xfrm>
        </p:spPr>
        <p:txBody>
          <a:bodyPr/>
          <a:lstStyle/>
          <a:p>
            <a:pPr algn="ctr"/>
            <a:r>
              <a:rPr lang="en-US" altLang="en-US" sz="3600"/>
              <a:t>Have you ever heard of the National Mathematics Advisory Panel?</a:t>
            </a:r>
          </a:p>
        </p:txBody>
      </p:sp>
      <p:sp>
        <p:nvSpPr>
          <p:cNvPr id="89091" name="Content Placeholder 2">
            <a:extLst>
              <a:ext uri="{FF2B5EF4-FFF2-40B4-BE49-F238E27FC236}">
                <a16:creationId xmlns:a16="http://schemas.microsoft.com/office/drawing/2014/main" id="{6180ADCD-E0E3-4E84-84C4-B19768923242}"/>
              </a:ext>
            </a:extLst>
          </p:cNvPr>
          <p:cNvSpPr>
            <a:spLocks noGrp="1" noChangeArrowheads="1"/>
          </p:cNvSpPr>
          <p:nvPr>
            <p:ph idx="1"/>
          </p:nvPr>
        </p:nvSpPr>
        <p:spPr>
          <a:xfrm>
            <a:off x="304800" y="1676400"/>
            <a:ext cx="8382000" cy="4419600"/>
          </a:xfrm>
        </p:spPr>
        <p:txBody>
          <a:bodyPr/>
          <a:lstStyle/>
          <a:p>
            <a:r>
              <a:rPr lang="en-US" altLang="en-US"/>
              <a:t>President Bush authorized a math panel of experts to complete a comprehensive review of research and best practices to make recommendations to increase math achievement across the U.S.</a:t>
            </a:r>
          </a:p>
          <a:p>
            <a:r>
              <a:rPr lang="en-US" altLang="en-US"/>
              <a:t>They developed 45 recommendations (published in 2008) on a wide variety of topics:</a:t>
            </a:r>
          </a:p>
          <a:p>
            <a:pPr lvl="1"/>
            <a:r>
              <a:rPr lang="en-US" altLang="en-US"/>
              <a:t>Teacher Preparation Programs, pre-school math activities, curriculum, assessment, instructional practices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6">
            <a:extLst>
              <a:ext uri="{FF2B5EF4-FFF2-40B4-BE49-F238E27FC236}">
                <a16:creationId xmlns:a16="http://schemas.microsoft.com/office/drawing/2014/main" id="{FF148254-1216-4527-8C68-3FF95F473DDA}"/>
              </a:ext>
            </a:extLst>
          </p:cNvPr>
          <p:cNvSpPr>
            <a:spLocks noChangeArrowheads="1"/>
          </p:cNvSpPr>
          <p:nvPr/>
        </p:nvSpPr>
        <p:spPr bwMode="auto">
          <a:xfrm>
            <a:off x="457200" y="609600"/>
            <a:ext cx="4267200" cy="5715000"/>
          </a:xfrm>
          <a:prstGeom prst="rect">
            <a:avLst/>
          </a:prstGeom>
          <a:solidFill>
            <a:schemeClr val="tx1"/>
          </a:solidFill>
          <a:ln w="9525" algn="ctr">
            <a:solidFill>
              <a:schemeClr val="tx1"/>
            </a:solidFill>
            <a:round/>
            <a:headEnd/>
            <a:tailEnd/>
          </a:ln>
        </p:spPr>
        <p:txBody>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spcBef>
                <a:spcPct val="0"/>
              </a:spcBef>
              <a:buClrTx/>
              <a:buSzTx/>
              <a:buFontTx/>
              <a:buNone/>
            </a:pPr>
            <a:endParaRPr lang="en-US" altLang="en-US" sz="1600">
              <a:solidFill>
                <a:schemeClr val="tx1"/>
              </a:solidFill>
            </a:endParaRPr>
          </a:p>
        </p:txBody>
      </p:sp>
      <p:pic>
        <p:nvPicPr>
          <p:cNvPr id="90115" name="Content Placeholder 4">
            <a:extLst>
              <a:ext uri="{FF2B5EF4-FFF2-40B4-BE49-F238E27FC236}">
                <a16:creationId xmlns:a16="http://schemas.microsoft.com/office/drawing/2014/main" id="{66A72EC5-DBE5-40C9-B3E0-BA0EBB3AE0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1219200"/>
            <a:ext cx="3536950" cy="4572000"/>
          </a:xfrm>
        </p:spPr>
      </p:pic>
      <p:sp>
        <p:nvSpPr>
          <p:cNvPr id="90116" name="TextBox 5">
            <a:extLst>
              <a:ext uri="{FF2B5EF4-FFF2-40B4-BE49-F238E27FC236}">
                <a16:creationId xmlns:a16="http://schemas.microsoft.com/office/drawing/2014/main" id="{5B91E87B-D7BD-4D6E-B666-AD2648844593}"/>
              </a:ext>
            </a:extLst>
          </p:cNvPr>
          <p:cNvSpPr txBox="1">
            <a:spLocks noChangeArrowheads="1"/>
          </p:cNvSpPr>
          <p:nvPr/>
        </p:nvSpPr>
        <p:spPr bwMode="auto">
          <a:xfrm>
            <a:off x="5105400" y="1447800"/>
            <a:ext cx="34417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Wingdings" panose="05000000000000000000" pitchFamily="2" charset="2"/>
              <a:buChar char="o"/>
              <a:defRPr sz="2800">
                <a:solidFill>
                  <a:schemeClr val="tx2"/>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n"/>
              <a:defRPr sz="2500">
                <a:solidFill>
                  <a:schemeClr val="tx2"/>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p"/>
              <a:defRPr sz="2200">
                <a:solidFill>
                  <a:schemeClr val="tx2"/>
                </a:solidFill>
                <a:latin typeface="Arial" panose="020B0604020202020204" pitchFamily="34" charset="0"/>
              </a:defRPr>
            </a:lvl3pPr>
            <a:lvl4pPr marL="1600200" indent="-228600">
              <a:spcBef>
                <a:spcPct val="20000"/>
              </a:spcBef>
              <a:buClr>
                <a:schemeClr val="accent1"/>
              </a:buClr>
              <a:buSzPct val="70000"/>
              <a:buFont typeface="Wingdings" panose="05000000000000000000" pitchFamily="2" charset="2"/>
              <a:buChar char="n"/>
              <a:defRPr sz="2000">
                <a:solidFill>
                  <a:schemeClr val="tx2"/>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o"/>
              <a:defRPr sz="2000">
                <a:solidFill>
                  <a:schemeClr val="tx2"/>
                </a:solidFill>
                <a:latin typeface="Arial" panose="020B0604020202020204" pitchFamily="34" charset="0"/>
              </a:defRPr>
            </a:lvl9pPr>
          </a:lstStyle>
          <a:p>
            <a:pPr>
              <a:spcBef>
                <a:spcPct val="0"/>
              </a:spcBef>
              <a:buClrTx/>
              <a:buSzTx/>
              <a:buFontTx/>
              <a:buNone/>
            </a:pPr>
            <a:r>
              <a:rPr lang="en-US" altLang="en-US" sz="2400" b="1">
                <a:solidFill>
                  <a:srgbClr val="FFFF00"/>
                </a:solidFill>
              </a:rPr>
              <a:t>Can be downloaded</a:t>
            </a:r>
          </a:p>
          <a:p>
            <a:pPr>
              <a:spcBef>
                <a:spcPct val="0"/>
              </a:spcBef>
              <a:buClrTx/>
              <a:buSzTx/>
              <a:buFontTx/>
              <a:buNone/>
            </a:pPr>
            <a:r>
              <a:rPr lang="en-US" altLang="en-US" sz="2400" b="1">
                <a:solidFill>
                  <a:srgbClr val="FFFF00"/>
                </a:solidFill>
              </a:rPr>
              <a:t>for free online.</a:t>
            </a:r>
          </a:p>
          <a:p>
            <a:pPr>
              <a:spcBef>
                <a:spcPct val="0"/>
              </a:spcBef>
              <a:buClrTx/>
              <a:buSzTx/>
              <a:buFontTx/>
              <a:buNone/>
            </a:pPr>
            <a:endParaRPr lang="en-US" altLang="en-US" sz="2400" b="1">
              <a:solidFill>
                <a:srgbClr val="FFFF00"/>
              </a:solidFill>
            </a:endParaRPr>
          </a:p>
          <a:p>
            <a:pPr>
              <a:spcBef>
                <a:spcPct val="0"/>
              </a:spcBef>
              <a:buClrTx/>
              <a:buSzTx/>
              <a:buFontTx/>
              <a:buNone/>
            </a:pPr>
            <a:r>
              <a:rPr lang="en-US" altLang="en-US" sz="2400" b="1">
                <a:solidFill>
                  <a:srgbClr val="FFFF00"/>
                </a:solidFill>
              </a:rPr>
              <a:t>Search for National</a:t>
            </a:r>
          </a:p>
          <a:p>
            <a:pPr>
              <a:spcBef>
                <a:spcPct val="0"/>
              </a:spcBef>
              <a:buClrTx/>
              <a:buSzTx/>
              <a:buFontTx/>
              <a:buNone/>
            </a:pPr>
            <a:r>
              <a:rPr lang="en-US" altLang="en-US" sz="2400" b="1">
                <a:solidFill>
                  <a:srgbClr val="FFFF00"/>
                </a:solidFill>
              </a:rPr>
              <a:t>Mathematics Advisory</a:t>
            </a:r>
          </a:p>
          <a:p>
            <a:pPr>
              <a:spcBef>
                <a:spcPct val="0"/>
              </a:spcBef>
              <a:buClrTx/>
              <a:buSzTx/>
              <a:buFontTx/>
              <a:buNone/>
            </a:pPr>
            <a:r>
              <a:rPr lang="en-US" altLang="en-US" sz="2400" b="1">
                <a:solidFill>
                  <a:srgbClr val="FFFF00"/>
                </a:solidFill>
              </a:rPr>
              <a:t>Panel Report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3997744A-008A-41A6-95C1-416063C8B987}"/>
              </a:ext>
            </a:extLst>
          </p:cNvPr>
          <p:cNvSpPr>
            <a:spLocks noGrp="1" noChangeArrowheads="1"/>
          </p:cNvSpPr>
          <p:nvPr>
            <p:ph type="title"/>
          </p:nvPr>
        </p:nvSpPr>
        <p:spPr>
          <a:xfrm>
            <a:off x="457200" y="0"/>
            <a:ext cx="8229600" cy="1295400"/>
          </a:xfrm>
        </p:spPr>
        <p:txBody>
          <a:bodyPr/>
          <a:lstStyle/>
          <a:p>
            <a:pPr algn="ctr"/>
            <a:r>
              <a:rPr lang="en-US" altLang="en-US"/>
              <a:t>Debrief</a:t>
            </a:r>
          </a:p>
        </p:txBody>
      </p:sp>
      <p:sp>
        <p:nvSpPr>
          <p:cNvPr id="68611" name="Content Placeholder 2">
            <a:extLst>
              <a:ext uri="{FF2B5EF4-FFF2-40B4-BE49-F238E27FC236}">
                <a16:creationId xmlns:a16="http://schemas.microsoft.com/office/drawing/2014/main" id="{B115E553-0382-4A08-9610-3C6926FCBA70}"/>
              </a:ext>
            </a:extLst>
          </p:cNvPr>
          <p:cNvSpPr>
            <a:spLocks noGrp="1" noChangeArrowheads="1"/>
          </p:cNvSpPr>
          <p:nvPr>
            <p:ph idx="1"/>
          </p:nvPr>
        </p:nvSpPr>
        <p:spPr>
          <a:xfrm>
            <a:off x="457200" y="1066800"/>
            <a:ext cx="8229600" cy="4114800"/>
          </a:xfrm>
        </p:spPr>
        <p:txBody>
          <a:bodyPr/>
          <a:lstStyle/>
          <a:p>
            <a:pPr>
              <a:defRPr/>
            </a:pPr>
            <a:r>
              <a:rPr lang="en-US" sz="2200" dirty="0"/>
              <a:t>What specific math skill is seen as a common weakness across the U.S.?</a:t>
            </a:r>
          </a:p>
          <a:p>
            <a:pPr>
              <a:defRPr/>
            </a:pPr>
            <a:r>
              <a:rPr lang="en-US" sz="2200" dirty="0"/>
              <a:t>Should math instruction focus on conceptual understanding, problem solving or computational fluency?</a:t>
            </a:r>
          </a:p>
          <a:p>
            <a:pPr>
              <a:defRPr/>
            </a:pPr>
            <a:r>
              <a:rPr lang="en-US" sz="2200" dirty="0"/>
              <a:t>What is one effective way to teach working with fractions?</a:t>
            </a:r>
          </a:p>
          <a:p>
            <a:pPr>
              <a:defRPr/>
            </a:pPr>
            <a:r>
              <a:rPr lang="en-US" sz="2200" dirty="0"/>
              <a:t>Should mathematics instruction be student-centered or teacher-directed?</a:t>
            </a:r>
          </a:p>
          <a:p>
            <a:pPr>
              <a:defRPr/>
            </a:pPr>
            <a:r>
              <a:rPr lang="en-US" sz="2200" dirty="0"/>
              <a:t>(T/F) Brain research has shown that there are truly “math people” and “non-math people” and someone who does not have the physiological makeup to be a “math person” will be limited in their math achievement.</a:t>
            </a:r>
          </a:p>
          <a:p>
            <a:pPr>
              <a:defRPr/>
            </a:pPr>
            <a:r>
              <a:rPr lang="en-US" sz="2200" dirty="0"/>
              <a:t>Using “real world problems” during math instruction results in increases in all math domains.</a:t>
            </a:r>
          </a:p>
          <a:p>
            <a:pPr marL="0" indent="0">
              <a:buFont typeface="Wingdings" panose="05000000000000000000" pitchFamily="2" charset="2"/>
              <a:buNone/>
              <a:defRPr/>
            </a:pPr>
            <a:r>
              <a:rPr lang="en-US" altLang="en-US" b="1" dirty="0"/>
              <a:t>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C2DC98-AFF7-49EC-8298-3BC88ACFAC4E}"/>
              </a:ext>
            </a:extLst>
          </p:cNvPr>
          <p:cNvPicPr>
            <a:picLocks noChangeAspect="1"/>
          </p:cNvPicPr>
          <p:nvPr/>
        </p:nvPicPr>
        <p:blipFill rotWithShape="1">
          <a:blip r:embed="rId2"/>
          <a:srcRect l="22500" t="22161" r="23333" b="31440"/>
          <a:stretch/>
        </p:blipFill>
        <p:spPr>
          <a:xfrm>
            <a:off x="685799" y="1828800"/>
            <a:ext cx="7594599" cy="3505201"/>
          </a:xfrm>
          <a:prstGeom prst="rect">
            <a:avLst/>
          </a:prstGeom>
        </p:spPr>
      </p:pic>
      <p:sp>
        <p:nvSpPr>
          <p:cNvPr id="5" name="Title 4">
            <a:extLst>
              <a:ext uri="{FF2B5EF4-FFF2-40B4-BE49-F238E27FC236}">
                <a16:creationId xmlns:a16="http://schemas.microsoft.com/office/drawing/2014/main" id="{C9F2681D-80E4-41E1-8265-73D76C25404F}"/>
              </a:ext>
            </a:extLst>
          </p:cNvPr>
          <p:cNvSpPr>
            <a:spLocks noGrp="1"/>
          </p:cNvSpPr>
          <p:nvPr>
            <p:ph type="title"/>
          </p:nvPr>
        </p:nvSpPr>
        <p:spPr>
          <a:xfrm>
            <a:off x="685799" y="457200"/>
            <a:ext cx="7594599" cy="1295400"/>
          </a:xfrm>
        </p:spPr>
        <p:txBody>
          <a:bodyPr/>
          <a:lstStyle/>
          <a:p>
            <a:pPr algn="ctr"/>
            <a:r>
              <a:rPr lang="en-US" dirty="0"/>
              <a:t>Solve this math problem by yourself</a:t>
            </a:r>
          </a:p>
        </p:txBody>
      </p:sp>
    </p:spTree>
    <p:extLst>
      <p:ext uri="{BB962C8B-B14F-4D97-AF65-F5344CB8AC3E}">
        <p14:creationId xmlns:p14="http://schemas.microsoft.com/office/powerpoint/2010/main" val="1120948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B13E1AF-5960-4171-9FFD-27877A1D50F8}"/>
              </a:ext>
            </a:extLst>
          </p:cNvPr>
          <p:cNvSpPr>
            <a:spLocks noGrp="1" noChangeArrowheads="1"/>
          </p:cNvSpPr>
          <p:nvPr>
            <p:ph type="title"/>
          </p:nvPr>
        </p:nvSpPr>
        <p:spPr>
          <a:xfrm>
            <a:off x="228600" y="457200"/>
            <a:ext cx="8458200" cy="1295400"/>
          </a:xfrm>
        </p:spPr>
        <p:txBody>
          <a:bodyPr/>
          <a:lstStyle/>
          <a:p>
            <a:pPr algn="ctr" eaLnBrk="1" hangingPunct="1"/>
            <a:r>
              <a:rPr lang="en-US" altLang="en-US"/>
              <a:t>    </a:t>
            </a:r>
            <a:br>
              <a:rPr lang="en-US" altLang="en-US"/>
            </a:br>
            <a:endParaRPr lang="en-US" altLang="en-US"/>
          </a:p>
        </p:txBody>
      </p:sp>
      <p:sp>
        <p:nvSpPr>
          <p:cNvPr id="18435" name="Rectangle 3">
            <a:extLst>
              <a:ext uri="{FF2B5EF4-FFF2-40B4-BE49-F238E27FC236}">
                <a16:creationId xmlns:a16="http://schemas.microsoft.com/office/drawing/2014/main" id="{B8DB892D-5AA2-4882-83B2-358D13690C4B}"/>
              </a:ext>
            </a:extLst>
          </p:cNvPr>
          <p:cNvSpPr>
            <a:spLocks noGrp="1" noChangeArrowheads="1"/>
          </p:cNvSpPr>
          <p:nvPr>
            <p:ph type="body" idx="1"/>
          </p:nvPr>
        </p:nvSpPr>
        <p:spPr>
          <a:xfrm>
            <a:off x="152400" y="1981200"/>
            <a:ext cx="8839200" cy="4114800"/>
          </a:xfrm>
        </p:spPr>
        <p:txBody>
          <a:bodyPr/>
          <a:lstStyle/>
          <a:p>
            <a:pPr algn="ctr" eaLnBrk="1" hangingPunct="1">
              <a:buFont typeface="Wingdings" panose="05000000000000000000" pitchFamily="2" charset="2"/>
              <a:buNone/>
            </a:pPr>
            <a:r>
              <a:rPr lang="en-US" altLang="en-US" sz="4800"/>
              <a:t>At the end of the day, that is THE </a:t>
            </a:r>
          </a:p>
          <a:p>
            <a:pPr algn="ctr" eaLnBrk="1" hangingPunct="1">
              <a:buFont typeface="Wingdings" panose="05000000000000000000" pitchFamily="2" charset="2"/>
              <a:buNone/>
            </a:pPr>
            <a:r>
              <a:rPr lang="en-US" altLang="en-US" sz="4800"/>
              <a:t>question…</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E744F-AC75-4591-9F28-26E5641D943E}"/>
              </a:ext>
            </a:extLst>
          </p:cNvPr>
          <p:cNvSpPr>
            <a:spLocks noGrp="1"/>
          </p:cNvSpPr>
          <p:nvPr>
            <p:ph type="title"/>
          </p:nvPr>
        </p:nvSpPr>
        <p:spPr>
          <a:xfrm>
            <a:off x="609600" y="457200"/>
            <a:ext cx="8077200" cy="1295400"/>
          </a:xfrm>
        </p:spPr>
        <p:txBody>
          <a:bodyPr/>
          <a:lstStyle/>
          <a:p>
            <a:pPr algn="ctr"/>
            <a:r>
              <a:rPr lang="en-US" dirty="0"/>
              <a:t>Share with your partner</a:t>
            </a:r>
          </a:p>
        </p:txBody>
      </p:sp>
      <p:sp>
        <p:nvSpPr>
          <p:cNvPr id="3" name="Content Placeholder 2">
            <a:extLst>
              <a:ext uri="{FF2B5EF4-FFF2-40B4-BE49-F238E27FC236}">
                <a16:creationId xmlns:a16="http://schemas.microsoft.com/office/drawing/2014/main" id="{21FE51C7-D549-492C-88CB-87317DFE413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804908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41A30-73A3-44FD-8ABC-75401C3844A2}"/>
              </a:ext>
            </a:extLst>
          </p:cNvPr>
          <p:cNvSpPr>
            <a:spLocks noGrp="1"/>
          </p:cNvSpPr>
          <p:nvPr>
            <p:ph type="title"/>
          </p:nvPr>
        </p:nvSpPr>
        <p:spPr>
          <a:xfrm>
            <a:off x="533400" y="457200"/>
            <a:ext cx="8153400" cy="1295400"/>
          </a:xfrm>
        </p:spPr>
        <p:txBody>
          <a:bodyPr/>
          <a:lstStyle/>
          <a:p>
            <a:pPr algn="ctr"/>
            <a:r>
              <a:rPr lang="en-US" dirty="0"/>
              <a:t>Debrief</a:t>
            </a:r>
          </a:p>
        </p:txBody>
      </p:sp>
    </p:spTree>
    <p:extLst>
      <p:ext uri="{BB962C8B-B14F-4D97-AF65-F5344CB8AC3E}">
        <p14:creationId xmlns:p14="http://schemas.microsoft.com/office/powerpoint/2010/main" val="36451883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B1BA0-BCE7-478B-A5BC-F2B609CA3C39}"/>
              </a:ext>
            </a:extLst>
          </p:cNvPr>
          <p:cNvSpPr>
            <a:spLocks noGrp="1"/>
          </p:cNvSpPr>
          <p:nvPr>
            <p:ph type="title"/>
          </p:nvPr>
        </p:nvSpPr>
        <p:spPr>
          <a:xfrm>
            <a:off x="533400" y="457200"/>
            <a:ext cx="8153400" cy="1295400"/>
          </a:xfrm>
        </p:spPr>
        <p:txBody>
          <a:bodyPr/>
          <a:lstStyle/>
          <a:p>
            <a:pPr algn="ctr"/>
            <a:r>
              <a:rPr lang="en-US" dirty="0"/>
              <a:t>Correct Answer</a:t>
            </a:r>
          </a:p>
        </p:txBody>
      </p:sp>
      <p:sp>
        <p:nvSpPr>
          <p:cNvPr id="3" name="Content Placeholder 2">
            <a:extLst>
              <a:ext uri="{FF2B5EF4-FFF2-40B4-BE49-F238E27FC236}">
                <a16:creationId xmlns:a16="http://schemas.microsoft.com/office/drawing/2014/main" id="{37584A0F-FC25-4EED-9BBA-42B40D640852}"/>
              </a:ext>
            </a:extLst>
          </p:cNvPr>
          <p:cNvSpPr>
            <a:spLocks noGrp="1"/>
          </p:cNvSpPr>
          <p:nvPr>
            <p:ph idx="1"/>
          </p:nvPr>
        </p:nvSpPr>
        <p:spPr>
          <a:xfrm>
            <a:off x="533400" y="1752600"/>
            <a:ext cx="8153400" cy="2667000"/>
          </a:xfrm>
        </p:spPr>
        <p:txBody>
          <a:bodyPr/>
          <a:lstStyle/>
          <a:p>
            <a:r>
              <a:rPr lang="en-US" dirty="0"/>
              <a:t>Anywhere near 58 or so.</a:t>
            </a:r>
          </a:p>
          <a:p>
            <a:r>
              <a:rPr lang="en-US" dirty="0"/>
              <a:t>Did you “understand” that better than if the problem only said…</a:t>
            </a:r>
          </a:p>
          <a:p>
            <a:r>
              <a:rPr lang="en-US" i="1" dirty="0"/>
              <a:t>What is the approximate answer for:</a:t>
            </a:r>
          </a:p>
          <a:p>
            <a:endParaRPr lang="en-US" dirty="0"/>
          </a:p>
        </p:txBody>
      </p:sp>
      <p:sp>
        <p:nvSpPr>
          <p:cNvPr id="5" name="TextBox 4">
            <a:extLst>
              <a:ext uri="{FF2B5EF4-FFF2-40B4-BE49-F238E27FC236}">
                <a16:creationId xmlns:a16="http://schemas.microsoft.com/office/drawing/2014/main" id="{BEA91B33-7B5A-4CB6-BF18-2E42745F9591}"/>
              </a:ext>
            </a:extLst>
          </p:cNvPr>
          <p:cNvSpPr txBox="1"/>
          <p:nvPr/>
        </p:nvSpPr>
        <p:spPr>
          <a:xfrm>
            <a:off x="2404695" y="4260368"/>
            <a:ext cx="1912703" cy="769441"/>
          </a:xfrm>
          <a:prstGeom prst="rect">
            <a:avLst/>
          </a:prstGeom>
          <a:noFill/>
        </p:spPr>
        <p:txBody>
          <a:bodyPr wrap="none" rtlCol="0">
            <a:spAutoFit/>
          </a:bodyPr>
          <a:lstStyle/>
          <a:p>
            <a:r>
              <a:rPr lang="en-US" sz="4400" b="1" dirty="0">
                <a:solidFill>
                  <a:srgbClr val="FFFF00"/>
                </a:solidFill>
              </a:rPr>
              <a:t>14 5/8 </a:t>
            </a:r>
          </a:p>
        </p:txBody>
      </p:sp>
      <p:sp>
        <p:nvSpPr>
          <p:cNvPr id="6" name="TextBox 5">
            <a:extLst>
              <a:ext uri="{FF2B5EF4-FFF2-40B4-BE49-F238E27FC236}">
                <a16:creationId xmlns:a16="http://schemas.microsoft.com/office/drawing/2014/main" id="{A0AA0A60-A978-49A9-BFF3-72E4F2F38F35}"/>
              </a:ext>
            </a:extLst>
          </p:cNvPr>
          <p:cNvSpPr txBox="1"/>
          <p:nvPr/>
        </p:nvSpPr>
        <p:spPr>
          <a:xfrm>
            <a:off x="5057366" y="4260370"/>
            <a:ext cx="970137" cy="769441"/>
          </a:xfrm>
          <a:prstGeom prst="rect">
            <a:avLst/>
          </a:prstGeom>
          <a:noFill/>
        </p:spPr>
        <p:txBody>
          <a:bodyPr wrap="none" rtlCol="0">
            <a:spAutoFit/>
          </a:bodyPr>
          <a:lstStyle/>
          <a:p>
            <a:r>
              <a:rPr lang="en-US" sz="4400" b="1" dirty="0">
                <a:solidFill>
                  <a:srgbClr val="FFFF00"/>
                </a:solidFill>
              </a:rPr>
              <a:t>1/4</a:t>
            </a:r>
          </a:p>
        </p:txBody>
      </p:sp>
      <p:cxnSp>
        <p:nvCxnSpPr>
          <p:cNvPr id="8" name="Straight Connector 7">
            <a:extLst>
              <a:ext uri="{FF2B5EF4-FFF2-40B4-BE49-F238E27FC236}">
                <a16:creationId xmlns:a16="http://schemas.microsoft.com/office/drawing/2014/main" id="{40D29A68-1622-499A-B8ED-548A0FF4B0A4}"/>
              </a:ext>
            </a:extLst>
          </p:cNvPr>
          <p:cNvCxnSpPr/>
          <p:nvPr/>
        </p:nvCxnSpPr>
        <p:spPr bwMode="auto">
          <a:xfrm>
            <a:off x="10668000" y="2895600"/>
            <a:ext cx="914400" cy="914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Division Sign 10">
            <a:extLst>
              <a:ext uri="{FF2B5EF4-FFF2-40B4-BE49-F238E27FC236}">
                <a16:creationId xmlns:a16="http://schemas.microsoft.com/office/drawing/2014/main" id="{6AEFEE4C-A2E0-4834-B94F-C9A833B60EB1}"/>
              </a:ext>
            </a:extLst>
          </p:cNvPr>
          <p:cNvSpPr/>
          <p:nvPr/>
        </p:nvSpPr>
        <p:spPr bwMode="auto">
          <a:xfrm>
            <a:off x="4309151" y="4452729"/>
            <a:ext cx="601897" cy="384721"/>
          </a:xfrm>
          <a:prstGeom prst="mathDivide">
            <a:avLst/>
          </a:prstGeom>
          <a:solidFill>
            <a:schemeClr val="bg2">
              <a:lumMod val="75000"/>
            </a:schemeClr>
          </a:solidFill>
          <a:ln w="9525" cap="flat" cmpd="sng" algn="ctr">
            <a:solidFill>
              <a:schemeClr val="bg2">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9687786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8E627-9793-4906-BECD-2D77FB15575F}"/>
              </a:ext>
            </a:extLst>
          </p:cNvPr>
          <p:cNvSpPr>
            <a:spLocks noGrp="1"/>
          </p:cNvSpPr>
          <p:nvPr>
            <p:ph type="title"/>
          </p:nvPr>
        </p:nvSpPr>
        <p:spPr>
          <a:xfrm>
            <a:off x="609600" y="1676400"/>
            <a:ext cx="8077200" cy="1295400"/>
          </a:xfrm>
        </p:spPr>
        <p:txBody>
          <a:bodyPr/>
          <a:lstStyle/>
          <a:p>
            <a:pPr algn="ctr"/>
            <a:r>
              <a:rPr lang="en-US" dirty="0"/>
              <a:t>Then you can help students complete the standard algorithm</a:t>
            </a:r>
            <a:br>
              <a:rPr lang="en-US" dirty="0"/>
            </a:br>
            <a:r>
              <a:rPr lang="en-US" dirty="0"/>
              <a:t>(showing why it connects to the number line activity)</a:t>
            </a:r>
          </a:p>
        </p:txBody>
      </p:sp>
    </p:spTree>
    <p:extLst>
      <p:ext uri="{BB962C8B-B14F-4D97-AF65-F5344CB8AC3E}">
        <p14:creationId xmlns:p14="http://schemas.microsoft.com/office/powerpoint/2010/main" val="17652369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5">
            <a:extLst>
              <a:ext uri="{FF2B5EF4-FFF2-40B4-BE49-F238E27FC236}">
                <a16:creationId xmlns:a16="http://schemas.microsoft.com/office/drawing/2014/main" id="{13EA69F2-2B15-4AB8-BE4E-4F2B3996E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334" t="55930" r="23334" b="14427"/>
          <a:stretch>
            <a:fillRect/>
          </a:stretch>
        </p:blipFill>
        <p:spPr bwMode="auto">
          <a:xfrm>
            <a:off x="685800" y="1295400"/>
            <a:ext cx="7899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C4E9ED4D-C7B8-4B68-AF6C-C502F05B5028}"/>
              </a:ext>
            </a:extLst>
          </p:cNvPr>
          <p:cNvSpPr>
            <a:spLocks noGrp="1" noChangeArrowheads="1"/>
          </p:cNvSpPr>
          <p:nvPr>
            <p:ph type="title"/>
          </p:nvPr>
        </p:nvSpPr>
        <p:spPr>
          <a:xfrm>
            <a:off x="685800" y="457200"/>
            <a:ext cx="8001000" cy="1295400"/>
          </a:xfrm>
        </p:spPr>
        <p:txBody>
          <a:bodyPr/>
          <a:lstStyle/>
          <a:p>
            <a:pPr algn="ctr"/>
            <a:r>
              <a:rPr lang="en-US" altLang="en-US"/>
              <a:t>In that space, write…</a:t>
            </a:r>
          </a:p>
        </p:txBody>
      </p:sp>
      <p:sp>
        <p:nvSpPr>
          <p:cNvPr id="94211" name="Content Placeholder 2">
            <a:extLst>
              <a:ext uri="{FF2B5EF4-FFF2-40B4-BE49-F238E27FC236}">
                <a16:creationId xmlns:a16="http://schemas.microsoft.com/office/drawing/2014/main" id="{F72E2A79-D5CF-41D5-9F8C-33AC45298B70}"/>
              </a:ext>
            </a:extLst>
          </p:cNvPr>
          <p:cNvSpPr>
            <a:spLocks noGrp="1" noChangeArrowheads="1"/>
          </p:cNvSpPr>
          <p:nvPr>
            <p:ph idx="1"/>
          </p:nvPr>
        </p:nvSpPr>
        <p:spPr>
          <a:xfrm>
            <a:off x="685800" y="1981200"/>
            <a:ext cx="8001000" cy="4114800"/>
          </a:xfrm>
        </p:spPr>
        <p:txBody>
          <a:bodyPr/>
          <a:lstStyle/>
          <a:p>
            <a:r>
              <a:rPr lang="en-US" altLang="en-US"/>
              <a:t>Implement recommendations from:</a:t>
            </a:r>
          </a:p>
          <a:p>
            <a:pPr lvl="1"/>
            <a:r>
              <a:rPr lang="en-US" altLang="en-US"/>
              <a:t> the National Mathematics Advisory Panel</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5">
            <a:extLst>
              <a:ext uri="{FF2B5EF4-FFF2-40B4-BE49-F238E27FC236}">
                <a16:creationId xmlns:a16="http://schemas.microsoft.com/office/drawing/2014/main" id="{611B0590-CC90-4289-972A-C81068CD4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334" t="55930" r="23334" b="14427"/>
          <a:stretch>
            <a:fillRect/>
          </a:stretch>
        </p:blipFill>
        <p:spPr bwMode="auto">
          <a:xfrm>
            <a:off x="685800" y="1295400"/>
            <a:ext cx="7899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2E436-0B5A-4F49-83CC-416FCEB7E7D1}"/>
              </a:ext>
            </a:extLst>
          </p:cNvPr>
          <p:cNvSpPr>
            <a:spLocks noGrp="1"/>
          </p:cNvSpPr>
          <p:nvPr>
            <p:ph type="title"/>
          </p:nvPr>
        </p:nvSpPr>
        <p:spPr>
          <a:xfrm>
            <a:off x="609600" y="457200"/>
            <a:ext cx="8077200" cy="1295400"/>
          </a:xfrm>
        </p:spPr>
        <p:txBody>
          <a:bodyPr/>
          <a:lstStyle/>
          <a:p>
            <a:pPr algn="ctr"/>
            <a:r>
              <a:rPr lang="en-US" dirty="0"/>
              <a:t>Note:  There are 3 other big elements that go in this space, but we won’t have time to review</a:t>
            </a:r>
          </a:p>
        </p:txBody>
      </p:sp>
      <p:sp>
        <p:nvSpPr>
          <p:cNvPr id="3" name="Content Placeholder 2">
            <a:extLst>
              <a:ext uri="{FF2B5EF4-FFF2-40B4-BE49-F238E27FC236}">
                <a16:creationId xmlns:a16="http://schemas.microsoft.com/office/drawing/2014/main" id="{8254AF45-9110-460F-97A5-138850C8AEBC}"/>
              </a:ext>
            </a:extLst>
          </p:cNvPr>
          <p:cNvSpPr>
            <a:spLocks noGrp="1"/>
          </p:cNvSpPr>
          <p:nvPr>
            <p:ph idx="1"/>
          </p:nvPr>
        </p:nvSpPr>
        <p:spPr>
          <a:xfrm>
            <a:off x="609600" y="2514600"/>
            <a:ext cx="8077200" cy="1066800"/>
          </a:xfrm>
        </p:spPr>
        <p:txBody>
          <a:bodyPr/>
          <a:lstStyle/>
          <a:p>
            <a:r>
              <a:rPr lang="en-US" dirty="0"/>
              <a:t>In this space, write #3, #4, #5, but leave those blank.  Just to remind yourself.</a:t>
            </a:r>
          </a:p>
        </p:txBody>
      </p:sp>
      <p:pic>
        <p:nvPicPr>
          <p:cNvPr id="4" name="Picture 5">
            <a:extLst>
              <a:ext uri="{FF2B5EF4-FFF2-40B4-BE49-F238E27FC236}">
                <a16:creationId xmlns:a16="http://schemas.microsoft.com/office/drawing/2014/main" id="{CBD272B0-CD12-4088-A324-B899041E3F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334" t="55930" r="23334" b="14427"/>
          <a:stretch>
            <a:fillRect/>
          </a:stretch>
        </p:blipFill>
        <p:spPr bwMode="auto">
          <a:xfrm>
            <a:off x="914400" y="3810000"/>
            <a:ext cx="7086600" cy="224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2686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3">
            <a:extLst>
              <a:ext uri="{FF2B5EF4-FFF2-40B4-BE49-F238E27FC236}">
                <a16:creationId xmlns:a16="http://schemas.microsoft.com/office/drawing/2014/main" id="{1EC75034-9E27-4DA6-815F-9FC0190B8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500" t="26286" r="37500" b="14427"/>
          <a:stretch>
            <a:fillRect/>
          </a:stretch>
        </p:blipFill>
        <p:spPr bwMode="auto">
          <a:xfrm>
            <a:off x="2362200" y="381000"/>
            <a:ext cx="4724400"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446862B6-60C0-4918-BBCD-4653E92F6C9C}"/>
              </a:ext>
            </a:extLst>
          </p:cNvPr>
          <p:cNvSpPr>
            <a:spLocks noGrp="1" noChangeArrowheads="1"/>
          </p:cNvSpPr>
          <p:nvPr>
            <p:ph type="title"/>
          </p:nvPr>
        </p:nvSpPr>
        <p:spPr>
          <a:xfrm>
            <a:off x="685800" y="685800"/>
            <a:ext cx="8001000" cy="1295400"/>
          </a:xfrm>
        </p:spPr>
        <p:txBody>
          <a:bodyPr/>
          <a:lstStyle/>
          <a:p>
            <a:pPr algn="ctr"/>
            <a:r>
              <a:rPr lang="en-US" altLang="en-US"/>
              <a:t>Let’s turn our attention to Specially Designed Instruction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0BC27EA-8F32-4B5D-9360-3EE379D8E3C4}"/>
              </a:ext>
            </a:extLst>
          </p:cNvPr>
          <p:cNvSpPr>
            <a:spLocks noGrp="1" noChangeArrowheads="1"/>
          </p:cNvSpPr>
          <p:nvPr>
            <p:ph type="title"/>
          </p:nvPr>
        </p:nvSpPr>
        <p:spPr>
          <a:xfrm>
            <a:off x="685800" y="2209800"/>
            <a:ext cx="8001000" cy="1295400"/>
          </a:xfrm>
        </p:spPr>
        <p:txBody>
          <a:bodyPr/>
          <a:lstStyle/>
          <a:p>
            <a:pPr algn="ctr"/>
            <a:r>
              <a:rPr lang="en-US" altLang="en-US" sz="4000"/>
              <a:t>At the risk of sounding arrogant…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08E80196-E103-4590-AC6C-24CE126A9833}"/>
              </a:ext>
            </a:extLst>
          </p:cNvPr>
          <p:cNvSpPr>
            <a:spLocks noGrp="1" noChangeArrowheads="1"/>
          </p:cNvSpPr>
          <p:nvPr>
            <p:ph type="title"/>
          </p:nvPr>
        </p:nvSpPr>
        <p:spPr>
          <a:xfrm>
            <a:off x="533400" y="3048000"/>
            <a:ext cx="8153400" cy="1295400"/>
          </a:xfrm>
        </p:spPr>
        <p:txBody>
          <a:bodyPr/>
          <a:lstStyle/>
          <a:p>
            <a:pPr algn="ctr"/>
            <a:r>
              <a:rPr lang="en-US" altLang="en-US" sz="3600" dirty="0"/>
              <a:t>In fact, since 1975 (Education for All Handicapped Children Act) Special Education has been defined as</a:t>
            </a:r>
            <a:br>
              <a:rPr lang="en-US" altLang="en-US" sz="3200" dirty="0"/>
            </a:br>
            <a:br>
              <a:rPr lang="en-US" altLang="en-US" sz="3200" dirty="0"/>
            </a:br>
            <a:br>
              <a:rPr lang="en-US" altLang="en-US" sz="3200" dirty="0"/>
            </a:br>
            <a:br>
              <a:rPr lang="en-US" altLang="en-US" sz="3200" dirty="0"/>
            </a:br>
            <a:r>
              <a:rPr lang="en-US" altLang="en-US" sz="6600" dirty="0"/>
              <a:t>Specially Designed Instruction</a:t>
            </a:r>
            <a:br>
              <a:rPr lang="en-US" altLang="en-US" sz="3200" dirty="0"/>
            </a:br>
            <a:r>
              <a:rPr lang="en-US" altLang="en-US" dirty="0"/>
              <a:t>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CF8A47DA-2B78-4D0A-9D9B-11C445E3B4E3}"/>
              </a:ext>
            </a:extLst>
          </p:cNvPr>
          <p:cNvSpPr>
            <a:spLocks noGrp="1" noChangeArrowheads="1"/>
          </p:cNvSpPr>
          <p:nvPr>
            <p:ph type="title"/>
          </p:nvPr>
        </p:nvSpPr>
        <p:spPr>
          <a:xfrm>
            <a:off x="914400" y="457200"/>
            <a:ext cx="7010400" cy="1295400"/>
          </a:xfrm>
        </p:spPr>
        <p:txBody>
          <a:bodyPr/>
          <a:lstStyle/>
          <a:p>
            <a:pPr algn="ctr"/>
            <a:r>
              <a:rPr lang="en-US" altLang="en-US" dirty="0"/>
              <a:t>Big Question</a:t>
            </a:r>
            <a:br>
              <a:rPr lang="en-US" altLang="en-US" dirty="0"/>
            </a:br>
            <a:endParaRPr lang="en-US" altLang="en-US" dirty="0"/>
          </a:p>
        </p:txBody>
      </p:sp>
      <p:sp>
        <p:nvSpPr>
          <p:cNvPr id="104451" name="Content Placeholder 2">
            <a:extLst>
              <a:ext uri="{FF2B5EF4-FFF2-40B4-BE49-F238E27FC236}">
                <a16:creationId xmlns:a16="http://schemas.microsoft.com/office/drawing/2014/main" id="{F633A5AE-7CD2-49A5-B068-FAB4CCBAA6A4}"/>
              </a:ext>
            </a:extLst>
          </p:cNvPr>
          <p:cNvSpPr>
            <a:spLocks noGrp="1" noChangeArrowheads="1"/>
          </p:cNvSpPr>
          <p:nvPr>
            <p:ph idx="1"/>
          </p:nvPr>
        </p:nvSpPr>
        <p:spPr>
          <a:xfrm>
            <a:off x="1066800" y="1524000"/>
            <a:ext cx="7010400" cy="4114800"/>
          </a:xfrm>
        </p:spPr>
        <p:txBody>
          <a:bodyPr/>
          <a:lstStyle/>
          <a:p>
            <a:pPr marL="0" indent="0" algn="ctr">
              <a:buFont typeface="Wingdings" panose="05000000000000000000" pitchFamily="2" charset="2"/>
              <a:buNone/>
            </a:pPr>
            <a:r>
              <a:rPr lang="en-US" altLang="en-US" sz="6000" dirty="0"/>
              <a:t>What is specially designed instruction?</a:t>
            </a:r>
          </a:p>
          <a:p>
            <a:r>
              <a:rPr lang="en-US" altLang="en-US" sz="2400" dirty="0"/>
              <a:t>2 minutes by yourself</a:t>
            </a:r>
          </a:p>
          <a:p>
            <a:pPr lvl="1"/>
            <a:r>
              <a:rPr lang="en-US" altLang="en-US" sz="2100" dirty="0"/>
              <a:t>On the back of your visual organizer</a:t>
            </a:r>
          </a:p>
          <a:p>
            <a:r>
              <a:rPr lang="en-US" altLang="en-US" sz="2400" dirty="0"/>
              <a:t>3 minutes share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9EF527CA-93C9-4FA1-AE7F-CB93B570D6EF}"/>
              </a:ext>
            </a:extLst>
          </p:cNvPr>
          <p:cNvSpPr>
            <a:spLocks noGrp="1" noChangeArrowheads="1"/>
          </p:cNvSpPr>
          <p:nvPr>
            <p:ph type="title"/>
          </p:nvPr>
        </p:nvSpPr>
        <p:spPr>
          <a:xfrm>
            <a:off x="457200" y="457200"/>
            <a:ext cx="8229600" cy="1295400"/>
          </a:xfrm>
        </p:spPr>
        <p:txBody>
          <a:bodyPr/>
          <a:lstStyle/>
          <a:p>
            <a:pPr algn="ctr"/>
            <a:r>
              <a:rPr lang="en-US" altLang="en-US"/>
              <a:t>Did your answer sound something like…</a:t>
            </a:r>
          </a:p>
        </p:txBody>
      </p:sp>
      <p:sp>
        <p:nvSpPr>
          <p:cNvPr id="107523" name="Content Placeholder 2">
            <a:extLst>
              <a:ext uri="{FF2B5EF4-FFF2-40B4-BE49-F238E27FC236}">
                <a16:creationId xmlns:a16="http://schemas.microsoft.com/office/drawing/2014/main" id="{D97DC986-53AD-462C-A90D-7725B144629A}"/>
              </a:ext>
            </a:extLst>
          </p:cNvPr>
          <p:cNvSpPr>
            <a:spLocks noGrp="1" noChangeArrowheads="1"/>
          </p:cNvSpPr>
          <p:nvPr>
            <p:ph idx="1"/>
          </p:nvPr>
        </p:nvSpPr>
        <p:spPr>
          <a:xfrm>
            <a:off x="533400" y="1981200"/>
            <a:ext cx="8153400" cy="4114800"/>
          </a:xfrm>
        </p:spPr>
        <p:txBody>
          <a:bodyPr/>
          <a:lstStyle/>
          <a:p>
            <a:r>
              <a:rPr lang="en-US" altLang="en-US"/>
              <a:t>Designed to meet the unique needs of the student with a disability</a:t>
            </a:r>
          </a:p>
          <a:p>
            <a:r>
              <a:rPr lang="en-US" altLang="en-US"/>
              <a:t>Enables the child to meet grade-level standards</a:t>
            </a:r>
          </a:p>
          <a:p>
            <a:r>
              <a:rPr lang="en-US" altLang="en-US"/>
              <a:t>Includes adapting content, methodology, or delivery of instruction</a:t>
            </a:r>
          </a:p>
          <a:p>
            <a:r>
              <a:rPr lang="en-US" altLang="en-US"/>
              <a:t>Based on the child’s IEP</a:t>
            </a:r>
          </a:p>
          <a:p>
            <a:r>
              <a:rPr lang="en-US" altLang="en-US"/>
              <a:t>Research-based</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4EB1204D-DEBC-44DE-9E8A-CFD0B33BA523}"/>
              </a:ext>
            </a:extLst>
          </p:cNvPr>
          <p:cNvSpPr>
            <a:spLocks noGrp="1" noChangeArrowheads="1"/>
          </p:cNvSpPr>
          <p:nvPr>
            <p:ph type="title"/>
          </p:nvPr>
        </p:nvSpPr>
        <p:spPr>
          <a:xfrm>
            <a:off x="609600" y="457200"/>
            <a:ext cx="8077200" cy="1295400"/>
          </a:xfrm>
        </p:spPr>
        <p:txBody>
          <a:bodyPr/>
          <a:lstStyle/>
          <a:p>
            <a:pPr algn="ctr"/>
            <a:r>
              <a:rPr lang="en-US" altLang="en-US" sz="4400" dirty="0"/>
              <a:t>Those things are legally true.</a:t>
            </a:r>
          </a:p>
        </p:txBody>
      </p:sp>
      <p:sp>
        <p:nvSpPr>
          <p:cNvPr id="2" name="Content Placeholder 1">
            <a:extLst>
              <a:ext uri="{FF2B5EF4-FFF2-40B4-BE49-F238E27FC236}">
                <a16:creationId xmlns:a16="http://schemas.microsoft.com/office/drawing/2014/main" id="{A99F7ABC-DCA7-4C11-81CA-06759314D8A2}"/>
              </a:ext>
            </a:extLst>
          </p:cNvPr>
          <p:cNvSpPr>
            <a:spLocks noGrp="1"/>
          </p:cNvSpPr>
          <p:nvPr>
            <p:ph idx="1"/>
          </p:nvPr>
        </p:nvSpPr>
        <p:spPr/>
        <p:txBody>
          <a:bodyPr/>
          <a:lstStyle/>
          <a:p>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68F89-88BB-4C26-BA0D-5E9246FA4245}"/>
              </a:ext>
            </a:extLst>
          </p:cNvPr>
          <p:cNvSpPr>
            <a:spLocks noGrp="1"/>
          </p:cNvSpPr>
          <p:nvPr>
            <p:ph type="title"/>
          </p:nvPr>
        </p:nvSpPr>
        <p:spPr>
          <a:xfrm>
            <a:off x="419100" y="609600"/>
            <a:ext cx="8305800" cy="1295400"/>
          </a:xfrm>
        </p:spPr>
        <p:txBody>
          <a:bodyPr/>
          <a:lstStyle/>
          <a:p>
            <a:pPr algn="ctr"/>
            <a:r>
              <a:rPr lang="en-US" dirty="0"/>
              <a:t>What is wrong with that definition?</a:t>
            </a:r>
          </a:p>
        </p:txBody>
      </p:sp>
    </p:spTree>
    <p:extLst>
      <p:ext uri="{BB962C8B-B14F-4D97-AF65-F5344CB8AC3E}">
        <p14:creationId xmlns:p14="http://schemas.microsoft.com/office/powerpoint/2010/main" val="311188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F5C5EC-722D-4614-8201-DEC73FCD2FAE}"/>
              </a:ext>
            </a:extLst>
          </p:cNvPr>
          <p:cNvSpPr>
            <a:spLocks noGrp="1"/>
          </p:cNvSpPr>
          <p:nvPr>
            <p:ph type="title"/>
          </p:nvPr>
        </p:nvSpPr>
        <p:spPr>
          <a:xfrm>
            <a:off x="419100" y="609600"/>
            <a:ext cx="8305800" cy="1295400"/>
          </a:xfrm>
        </p:spPr>
        <p:txBody>
          <a:bodyPr/>
          <a:lstStyle/>
          <a:p>
            <a:pPr algn="ctr"/>
            <a:r>
              <a:rPr lang="en-US" dirty="0"/>
              <a:t>What is wrong with that definition?</a:t>
            </a:r>
          </a:p>
        </p:txBody>
      </p:sp>
      <p:sp>
        <p:nvSpPr>
          <p:cNvPr id="5" name="Title 1">
            <a:extLst>
              <a:ext uri="{FF2B5EF4-FFF2-40B4-BE49-F238E27FC236}">
                <a16:creationId xmlns:a16="http://schemas.microsoft.com/office/drawing/2014/main" id="{C4FEE346-D6A4-4B84-8182-B6CFE5A89693}"/>
              </a:ext>
            </a:extLst>
          </p:cNvPr>
          <p:cNvSpPr txBox="1">
            <a:spLocks/>
          </p:cNvSpPr>
          <p:nvPr/>
        </p:nvSpPr>
        <p:spPr bwMode="auto">
          <a:xfrm>
            <a:off x="533400" y="3124200"/>
            <a:ext cx="8305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900" b="1">
                <a:solidFill>
                  <a:srgbClr val="FFFF00"/>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defRPr>
            </a:lvl2pPr>
            <a:lvl3pPr algn="l" rtl="0" eaLnBrk="0" fontAlgn="base" hangingPunct="0">
              <a:spcBef>
                <a:spcPct val="0"/>
              </a:spcBef>
              <a:spcAft>
                <a:spcPct val="0"/>
              </a:spcAft>
              <a:defRPr sz="3900">
                <a:solidFill>
                  <a:schemeClr val="tx2"/>
                </a:solidFill>
                <a:latin typeface="Arial" charset="0"/>
              </a:defRPr>
            </a:lvl3pPr>
            <a:lvl4pPr algn="l" rtl="0" eaLnBrk="0" fontAlgn="base" hangingPunct="0">
              <a:spcBef>
                <a:spcPct val="0"/>
              </a:spcBef>
              <a:spcAft>
                <a:spcPct val="0"/>
              </a:spcAft>
              <a:defRPr sz="3900">
                <a:solidFill>
                  <a:schemeClr val="tx2"/>
                </a:solidFill>
                <a:latin typeface="Arial" charset="0"/>
              </a:defRPr>
            </a:lvl4pPr>
            <a:lvl5pPr algn="l" rtl="0" eaLnBrk="0" fontAlgn="base" hangingPunct="0">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a:lstStyle>
          <a:p>
            <a:pPr algn="ctr"/>
            <a:r>
              <a:rPr lang="en-US" kern="0" dirty="0"/>
              <a:t>It don’t tell us </a:t>
            </a:r>
            <a:r>
              <a:rPr lang="en-US" kern="0" dirty="0" err="1"/>
              <a:t>nothin</a:t>
            </a:r>
            <a:r>
              <a:rPr lang="en-US" kern="0" dirty="0"/>
              <a:t>’</a:t>
            </a:r>
          </a:p>
        </p:txBody>
      </p:sp>
    </p:spTree>
    <p:extLst>
      <p:ext uri="{BB962C8B-B14F-4D97-AF65-F5344CB8AC3E}">
        <p14:creationId xmlns:p14="http://schemas.microsoft.com/office/powerpoint/2010/main" val="23465907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F5C5EC-722D-4614-8201-DEC73FCD2FAE}"/>
              </a:ext>
            </a:extLst>
          </p:cNvPr>
          <p:cNvSpPr>
            <a:spLocks noGrp="1"/>
          </p:cNvSpPr>
          <p:nvPr>
            <p:ph type="title"/>
          </p:nvPr>
        </p:nvSpPr>
        <p:spPr>
          <a:xfrm>
            <a:off x="419100" y="609600"/>
            <a:ext cx="8305800" cy="1295400"/>
          </a:xfrm>
        </p:spPr>
        <p:txBody>
          <a:bodyPr/>
          <a:lstStyle/>
          <a:p>
            <a:pPr algn="ctr"/>
            <a:r>
              <a:rPr lang="en-US" dirty="0"/>
              <a:t>What is wrong with that definition?</a:t>
            </a:r>
          </a:p>
        </p:txBody>
      </p:sp>
      <p:sp>
        <p:nvSpPr>
          <p:cNvPr id="5" name="Title 1">
            <a:extLst>
              <a:ext uri="{FF2B5EF4-FFF2-40B4-BE49-F238E27FC236}">
                <a16:creationId xmlns:a16="http://schemas.microsoft.com/office/drawing/2014/main" id="{C4FEE346-D6A4-4B84-8182-B6CFE5A89693}"/>
              </a:ext>
            </a:extLst>
          </p:cNvPr>
          <p:cNvSpPr txBox="1">
            <a:spLocks/>
          </p:cNvSpPr>
          <p:nvPr/>
        </p:nvSpPr>
        <p:spPr bwMode="auto">
          <a:xfrm>
            <a:off x="533400" y="3124200"/>
            <a:ext cx="8305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900" b="1">
                <a:solidFill>
                  <a:srgbClr val="FFFF00"/>
                </a:solidFill>
                <a:latin typeface="+mj-lt"/>
                <a:ea typeface="+mj-ea"/>
                <a:cs typeface="+mj-cs"/>
              </a:defRPr>
            </a:lvl1pPr>
            <a:lvl2pPr algn="l" rtl="0" eaLnBrk="0" fontAlgn="base" hangingPunct="0">
              <a:spcBef>
                <a:spcPct val="0"/>
              </a:spcBef>
              <a:spcAft>
                <a:spcPct val="0"/>
              </a:spcAft>
              <a:defRPr sz="3900">
                <a:solidFill>
                  <a:schemeClr val="tx2"/>
                </a:solidFill>
                <a:latin typeface="Arial" charset="0"/>
              </a:defRPr>
            </a:lvl2pPr>
            <a:lvl3pPr algn="l" rtl="0" eaLnBrk="0" fontAlgn="base" hangingPunct="0">
              <a:spcBef>
                <a:spcPct val="0"/>
              </a:spcBef>
              <a:spcAft>
                <a:spcPct val="0"/>
              </a:spcAft>
              <a:defRPr sz="3900">
                <a:solidFill>
                  <a:schemeClr val="tx2"/>
                </a:solidFill>
                <a:latin typeface="Arial" charset="0"/>
              </a:defRPr>
            </a:lvl3pPr>
            <a:lvl4pPr algn="l" rtl="0" eaLnBrk="0" fontAlgn="base" hangingPunct="0">
              <a:spcBef>
                <a:spcPct val="0"/>
              </a:spcBef>
              <a:spcAft>
                <a:spcPct val="0"/>
              </a:spcAft>
              <a:defRPr sz="3900">
                <a:solidFill>
                  <a:schemeClr val="tx2"/>
                </a:solidFill>
                <a:latin typeface="Arial" charset="0"/>
              </a:defRPr>
            </a:lvl4pPr>
            <a:lvl5pPr algn="l" rtl="0" eaLnBrk="0" fontAlgn="base" hangingPunct="0">
              <a:spcBef>
                <a:spcPct val="0"/>
              </a:spcBef>
              <a:spcAft>
                <a:spcPct val="0"/>
              </a:spcAft>
              <a:defRPr sz="3900">
                <a:solidFill>
                  <a:schemeClr val="tx2"/>
                </a:solidFill>
                <a:latin typeface="Arial"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a:lstStyle>
          <a:p>
            <a:pPr algn="ctr"/>
            <a:r>
              <a:rPr lang="en-US" kern="0" dirty="0"/>
              <a:t>It isn’t specific</a:t>
            </a:r>
          </a:p>
        </p:txBody>
      </p:sp>
    </p:spTree>
    <p:extLst>
      <p:ext uri="{BB962C8B-B14F-4D97-AF65-F5344CB8AC3E}">
        <p14:creationId xmlns:p14="http://schemas.microsoft.com/office/powerpoint/2010/main" val="22418273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CE478783-724F-428C-9BB4-622FB95F1E4F}"/>
              </a:ext>
            </a:extLst>
          </p:cNvPr>
          <p:cNvSpPr>
            <a:spLocks noGrp="1" noChangeArrowheads="1"/>
          </p:cNvSpPr>
          <p:nvPr>
            <p:ph type="title"/>
          </p:nvPr>
        </p:nvSpPr>
        <p:spPr>
          <a:xfrm>
            <a:off x="609600" y="1905000"/>
            <a:ext cx="8077200" cy="1295400"/>
          </a:xfrm>
        </p:spPr>
        <p:txBody>
          <a:bodyPr/>
          <a:lstStyle/>
          <a:p>
            <a:pPr algn="ctr"/>
            <a:r>
              <a:rPr lang="en-US" altLang="en-US" dirty="0"/>
              <a:t>What we usually do to special education teachers…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119EF5CD-9207-4176-8C4A-80DE20786269}"/>
              </a:ext>
            </a:extLst>
          </p:cNvPr>
          <p:cNvSpPr>
            <a:spLocks noGrp="1" noChangeArrowheads="1"/>
          </p:cNvSpPr>
          <p:nvPr>
            <p:ph type="title"/>
          </p:nvPr>
        </p:nvSpPr>
        <p:spPr>
          <a:xfrm>
            <a:off x="314178" y="660009"/>
            <a:ext cx="8382000" cy="1295400"/>
          </a:xfrm>
        </p:spPr>
        <p:txBody>
          <a:bodyPr/>
          <a:lstStyle/>
          <a:p>
            <a:pPr algn="ctr"/>
            <a:r>
              <a:rPr lang="en-US" altLang="en-US" sz="3600" dirty="0"/>
              <a:t>We have to get more specific about “specially designed instruction!”</a:t>
            </a:r>
            <a:br>
              <a:rPr lang="en-US" altLang="en-US" sz="4000" dirty="0"/>
            </a:br>
            <a:endParaRPr lang="en-US" altLang="en-US" dirty="0"/>
          </a:p>
        </p:txBody>
      </p:sp>
      <p:sp>
        <p:nvSpPr>
          <p:cNvPr id="115715" name="Content Placeholder 2">
            <a:extLst>
              <a:ext uri="{FF2B5EF4-FFF2-40B4-BE49-F238E27FC236}">
                <a16:creationId xmlns:a16="http://schemas.microsoft.com/office/drawing/2014/main" id="{15E17954-F1C4-4963-9AF2-B7D12BA793EC}"/>
              </a:ext>
            </a:extLst>
          </p:cNvPr>
          <p:cNvSpPr>
            <a:spLocks noGrp="1" noChangeArrowheads="1"/>
          </p:cNvSpPr>
          <p:nvPr>
            <p:ph idx="1"/>
          </p:nvPr>
        </p:nvSpPr>
        <p:spPr>
          <a:xfrm>
            <a:off x="762000" y="1981200"/>
            <a:ext cx="7924800" cy="4114800"/>
          </a:xfrm>
        </p:spPr>
        <p:txBody>
          <a:bodyPr/>
          <a:lstStyle/>
          <a:p>
            <a:pPr marL="0" indent="0" algn="ctr">
              <a:buFont typeface="Wingdings" panose="05000000000000000000" pitchFamily="2" charset="2"/>
              <a:buNone/>
            </a:pPr>
            <a:r>
              <a:rPr lang="en-US" altLang="en-US" sz="3200"/>
              <a:t>If we want our teachers to implement (and our administrators to lead) specially designed instruction consistently for all of our students…</a:t>
            </a:r>
          </a:p>
          <a:p>
            <a:pPr marL="0" indent="0" algn="ctr">
              <a:buFont typeface="Wingdings" panose="05000000000000000000" pitchFamily="2" charset="2"/>
              <a:buNone/>
            </a:pPr>
            <a:endParaRPr lang="en-US" altLang="en-US" sz="3200"/>
          </a:p>
          <a:p>
            <a:pPr marL="0" indent="0" algn="ctr">
              <a:buFont typeface="Wingdings" panose="05000000000000000000" pitchFamily="2" charset="2"/>
              <a:buNone/>
            </a:pPr>
            <a:r>
              <a:rPr lang="en-US" altLang="en-US" sz="3200"/>
              <a:t>We have to clearly define it and provide more support</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ontent Placeholder 2">
            <a:extLst>
              <a:ext uri="{FF2B5EF4-FFF2-40B4-BE49-F238E27FC236}">
                <a16:creationId xmlns:a16="http://schemas.microsoft.com/office/drawing/2014/main" id="{7803BA83-F983-4ACA-98EB-E504614F1571}"/>
              </a:ext>
            </a:extLst>
          </p:cNvPr>
          <p:cNvSpPr>
            <a:spLocks noGrp="1" noChangeArrowheads="1"/>
          </p:cNvSpPr>
          <p:nvPr>
            <p:ph idx="1"/>
          </p:nvPr>
        </p:nvSpPr>
        <p:spPr>
          <a:xfrm>
            <a:off x="685800" y="381000"/>
            <a:ext cx="8001000" cy="5105400"/>
          </a:xfrm>
        </p:spPr>
        <p:txBody>
          <a:bodyPr/>
          <a:lstStyle/>
          <a:p>
            <a:pPr marL="0" indent="0" algn="ctr">
              <a:buFont typeface="Wingdings" panose="05000000000000000000" pitchFamily="2" charset="2"/>
              <a:buNone/>
            </a:pPr>
            <a:r>
              <a:rPr lang="en-US" altLang="en-US" sz="4000" dirty="0"/>
              <a:t>We have enough experience.</a:t>
            </a:r>
          </a:p>
          <a:p>
            <a:pPr marL="0" indent="0" algn="ctr">
              <a:buFont typeface="Wingdings" panose="05000000000000000000" pitchFamily="2" charset="2"/>
              <a:buNone/>
            </a:pPr>
            <a:r>
              <a:rPr lang="en-US" altLang="en-US" sz="4000" dirty="0"/>
              <a:t>There is significant research.</a:t>
            </a:r>
          </a:p>
          <a:p>
            <a:pPr marL="0" indent="0" algn="ctr">
              <a:buFont typeface="Wingdings" panose="05000000000000000000" pitchFamily="2" charset="2"/>
              <a:buNone/>
            </a:pPr>
            <a:r>
              <a:rPr lang="en-US" altLang="en-US" sz="4000" dirty="0"/>
              <a:t>We have enough common sense.</a:t>
            </a:r>
          </a:p>
        </p:txBody>
      </p:sp>
    </p:spTree>
  </p:cSld>
  <p:clrMapOvr>
    <a:masterClrMapping/>
  </p:clrMapOvr>
</p:sld>
</file>

<file path=ppt/theme/theme1.xml><?xml version="1.0" encoding="utf-8"?>
<a:theme xmlns:a="http://schemas.openxmlformats.org/drawingml/2006/main" name="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27681</TotalTime>
  <Words>3499</Words>
  <Application>Microsoft Office PowerPoint</Application>
  <PresentationFormat>On-screen Show (4:3)</PresentationFormat>
  <Paragraphs>474</Paragraphs>
  <Slides>129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129</vt:i4>
      </vt:variant>
    </vt:vector>
  </HeadingPairs>
  <TitlesOfParts>
    <vt:vector size="133" baseType="lpstr">
      <vt:lpstr>Arial</vt:lpstr>
      <vt:lpstr>Symbol</vt:lpstr>
      <vt:lpstr>Wingdings</vt:lpstr>
      <vt:lpstr>Cascade</vt:lpstr>
      <vt:lpstr>     </vt:lpstr>
      <vt:lpstr>A Little about Me</vt:lpstr>
      <vt:lpstr>A little about you…</vt:lpstr>
      <vt:lpstr>For all that you do…</vt:lpstr>
      <vt:lpstr>Handout</vt:lpstr>
      <vt:lpstr>Pop Quiz  </vt:lpstr>
      <vt:lpstr>Debrief</vt:lpstr>
      <vt:lpstr>     </vt:lpstr>
      <vt:lpstr>At the risk of sounding arrogant…</vt:lpstr>
      <vt:lpstr>PowerPoint Presentation</vt:lpstr>
      <vt:lpstr>PowerPoint Presentation</vt:lpstr>
      <vt:lpstr>What classes are we talking about ?</vt:lpstr>
      <vt:lpstr>The good news…</vt:lpstr>
      <vt:lpstr>PowerPoint Presentation</vt:lpstr>
      <vt:lpstr>Many students in the following groups require GREAT instruction</vt:lpstr>
      <vt:lpstr>In fact, the opening question could have been…</vt:lpstr>
      <vt:lpstr>Pop Quiz  </vt:lpstr>
      <vt:lpstr>Objectives for Today</vt:lpstr>
      <vt:lpstr>Great Instruction Great Achievement for Students with Disabilities: A Road Map for Special Education Administrators</vt:lpstr>
      <vt:lpstr>Please…</vt:lpstr>
      <vt:lpstr>What is GREAT instruction?</vt:lpstr>
      <vt:lpstr>Debrief</vt:lpstr>
      <vt:lpstr>GREAT Instruction includes:</vt:lpstr>
      <vt:lpstr>The missing piece</vt:lpstr>
      <vt:lpstr>How do you like this acronym? GREAT instruction is:</vt:lpstr>
      <vt:lpstr>PowerPoint Presentation</vt:lpstr>
      <vt:lpstr>You have a Visual Organizer</vt:lpstr>
      <vt:lpstr>Note</vt:lpstr>
      <vt:lpstr>Important Message!!!</vt:lpstr>
      <vt:lpstr> GREAT instruction is:</vt:lpstr>
      <vt:lpstr>PowerPoint Presentation</vt:lpstr>
      <vt:lpstr>What’s so special about  “Great Instruction?”</vt:lpstr>
      <vt:lpstr>Our students with disabilities and those who are under-achieving/struggle…  are more susceptible to average or weak instruction than other students</vt:lpstr>
      <vt:lpstr>In your school/district…</vt:lpstr>
      <vt:lpstr>If the answer is…..</vt:lpstr>
      <vt:lpstr>My Big Ideas about  Tailored in Flexible Groups</vt:lpstr>
      <vt:lpstr>Let’s dig into one big idea</vt:lpstr>
      <vt:lpstr>My Big Ideas about  Tailored in Flexible Groups</vt:lpstr>
      <vt:lpstr>Table Discussion: Let’s look at co-teaching (30 Seconds by yourself)</vt:lpstr>
      <vt:lpstr>Share with your partner/table</vt:lpstr>
      <vt:lpstr>Debrief</vt:lpstr>
      <vt:lpstr>Frequent Answers</vt:lpstr>
      <vt:lpstr>Don’t look at what the teachers are doing</vt:lpstr>
      <vt:lpstr>Co-Teaching</vt:lpstr>
      <vt:lpstr>I’m not one to start rumors…</vt:lpstr>
      <vt:lpstr>What should we see in a co-teaching class?</vt:lpstr>
      <vt:lpstr>Let’s discuss co-teaching</vt:lpstr>
      <vt:lpstr>When we write co-teaching in a student’s IEP…</vt:lpstr>
      <vt:lpstr>PowerPoint Presentation</vt:lpstr>
      <vt:lpstr>Who benefits when we have both adults leading small group instruction?</vt:lpstr>
      <vt:lpstr>Let’s get back to  GREAT Instruction</vt:lpstr>
      <vt:lpstr> GREAT instruction is:</vt:lpstr>
      <vt:lpstr>If any one of those elements is not being implemented well and consistently across your school…</vt:lpstr>
      <vt:lpstr>You can’t “intervene” or  “special ed” your way out of ineffective Tier 1 instruction.</vt:lpstr>
      <vt:lpstr>Logic Model</vt:lpstr>
      <vt:lpstr>In public education, how many times have we seen…</vt:lpstr>
      <vt:lpstr>Research-based Practices</vt:lpstr>
      <vt:lpstr>PowerPoint Presentation</vt:lpstr>
      <vt:lpstr>In that space, write…</vt:lpstr>
      <vt:lpstr>Let’s talk about Tier 1 Research-based Instruction (Also known as Universal or Core instruction)</vt:lpstr>
      <vt:lpstr>I have received this call dozens &amp; dozens of times in my career. (As you probably have)</vt:lpstr>
      <vt:lpstr>Partner Discussion</vt:lpstr>
      <vt:lpstr>This is how I used to respond…</vt:lpstr>
      <vt:lpstr>This is how I respond now…</vt:lpstr>
      <vt:lpstr>What are the 5 Domains of Reading?</vt:lpstr>
      <vt:lpstr>5 Domains of Reading</vt:lpstr>
      <vt:lpstr>Let me tell you about a student…</vt:lpstr>
      <vt:lpstr>Context</vt:lpstr>
      <vt:lpstr>Great growth!</vt:lpstr>
      <vt:lpstr>Partner Discussion</vt:lpstr>
      <vt:lpstr>PowerPoint Presentation</vt:lpstr>
      <vt:lpstr>In that section, write:</vt:lpstr>
      <vt:lpstr>Now, let’s discuss Tier 1 Math Instruction</vt:lpstr>
      <vt:lpstr>PowerPoint Presentation</vt:lpstr>
      <vt:lpstr>PowerPoint Presentation</vt:lpstr>
      <vt:lpstr>Have you ever heard of the National Mathematics Advisory Panel?</vt:lpstr>
      <vt:lpstr>PowerPoint Presentation</vt:lpstr>
      <vt:lpstr>Debrief</vt:lpstr>
      <vt:lpstr>Solve this math problem by yourself</vt:lpstr>
      <vt:lpstr>Share with your partner</vt:lpstr>
      <vt:lpstr>Debrief</vt:lpstr>
      <vt:lpstr>Correct Answer</vt:lpstr>
      <vt:lpstr>Then you can help students complete the standard algorithm (showing why it connects to the number line activity)</vt:lpstr>
      <vt:lpstr>PowerPoint Presentation</vt:lpstr>
      <vt:lpstr>In that space, write…</vt:lpstr>
      <vt:lpstr>PowerPoint Presentation</vt:lpstr>
      <vt:lpstr>Note:  There are 3 other big elements that go in this space, but we won’t have time to review</vt:lpstr>
      <vt:lpstr>PowerPoint Presentation</vt:lpstr>
      <vt:lpstr>Let’s turn our attention to Specially Designed Instruction </vt:lpstr>
      <vt:lpstr>In fact, since 1975 (Education for All Handicapped Children Act) Special Education has been defined as    Specially Designed Instruction  </vt:lpstr>
      <vt:lpstr>Big Question </vt:lpstr>
      <vt:lpstr>Did your answer sound something like…</vt:lpstr>
      <vt:lpstr>Those things are legally true.</vt:lpstr>
      <vt:lpstr>What is wrong with that definition?</vt:lpstr>
      <vt:lpstr>What is wrong with that definition?</vt:lpstr>
      <vt:lpstr>What is wrong with that definition?</vt:lpstr>
      <vt:lpstr>What we usually do to special education teachers…</vt:lpstr>
      <vt:lpstr>We have to get more specific about “specially designed instruction!” </vt:lpstr>
      <vt:lpstr>PowerPoint Presentation</vt:lpstr>
      <vt:lpstr>PowerPoint Presentation</vt:lpstr>
      <vt:lpstr>Debrief</vt:lpstr>
      <vt:lpstr>My short list that apply to all subjects</vt:lpstr>
      <vt:lpstr>I am not saying…</vt:lpstr>
      <vt:lpstr>If 10 different parents asked 10 different special education teachers, “What specially designed instruction will you provide for my child?,” what answers would they get?</vt:lpstr>
      <vt:lpstr>What if they answered (and were very well trained)…</vt:lpstr>
      <vt:lpstr>PowerPoint Presentation</vt:lpstr>
      <vt:lpstr>In that space, write…</vt:lpstr>
      <vt:lpstr>Partner Discussion</vt:lpstr>
      <vt:lpstr>PowerPoint Presentation</vt:lpstr>
      <vt:lpstr>Let’s dig a little further…</vt:lpstr>
      <vt:lpstr>In my opinion, all learning comes down to 2 things.  People only learn how to do something if they have these two things…</vt:lpstr>
      <vt:lpstr>Table Discussion  What are those two things?</vt:lpstr>
      <vt:lpstr>Debrief</vt:lpstr>
      <vt:lpstr>Practice Turns and Feedback</vt:lpstr>
      <vt:lpstr>Do we all agree that students with disabilities and other students who under-perform need much more practice and feedback than other students to learn the same skill?  Then should “increase practice turns and feedback” be a critical component of GREAT instruction, research-based practices and specially designed instruction?</vt:lpstr>
      <vt:lpstr>Let’s role play</vt:lpstr>
      <vt:lpstr>Role playing – you are my students</vt:lpstr>
      <vt:lpstr>Other than the student called on, what was everyone else doing?</vt:lpstr>
      <vt:lpstr>Reviewing Homework Option #2 – You are still my students</vt:lpstr>
      <vt:lpstr>Open Questions</vt:lpstr>
      <vt:lpstr>Let’s try another activity that increases student Practice Turns and Feedback   Vocabulary Activity</vt:lpstr>
      <vt:lpstr>For this activity, work in pairs  Person A: Can look at the next slide.  You will give clues. Any clues you want (verbally and gestural), but you can’t say the word.  Person B: Cannot look at the next slide.  You guess the words.</vt:lpstr>
      <vt:lpstr>Person A: Give clues for all of the words below.  You can use sentences and gestures, but you cannot say the word/phrase.</vt:lpstr>
      <vt:lpstr>Debrief</vt:lpstr>
      <vt:lpstr>When I go in any class to observe, the first thing I look for is…</vt:lpstr>
      <vt:lpstr>Which students will benefit if our classrooms constantly have high rates of practice turns and feedback?</vt:lpstr>
      <vt:lpstr>In our schools</vt:lpstr>
      <vt:lpstr>Explicit instruction must also happen!!!</vt:lpstr>
      <vt:lpstr>Let me tell you about a friend of mine…</vt:lpstr>
    </vt:vector>
  </TitlesOfParts>
  <Company>Dekalb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the Performance of Students with Disabilities</dc:title>
  <dc:creator>USER</dc:creator>
  <cp:lastModifiedBy>Debbi Magnifico</cp:lastModifiedBy>
  <cp:revision>3012</cp:revision>
  <dcterms:created xsi:type="dcterms:W3CDTF">2007-01-04T15:01:12Z</dcterms:created>
  <dcterms:modified xsi:type="dcterms:W3CDTF">2019-09-16T02:41:10Z</dcterms:modified>
</cp:coreProperties>
</file>