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70" r:id="rId3"/>
    <p:sldId id="286" r:id="rId4"/>
    <p:sldId id="261" r:id="rId5"/>
    <p:sldId id="291" r:id="rId6"/>
    <p:sldId id="309" r:id="rId7"/>
    <p:sldId id="257" r:id="rId8"/>
    <p:sldId id="259" r:id="rId9"/>
    <p:sldId id="260" r:id="rId10"/>
    <p:sldId id="287" r:id="rId11"/>
    <p:sldId id="282" r:id="rId12"/>
    <p:sldId id="283" r:id="rId13"/>
    <p:sldId id="284" r:id="rId14"/>
    <p:sldId id="288" r:id="rId15"/>
    <p:sldId id="289" r:id="rId16"/>
    <p:sldId id="267" r:id="rId17"/>
    <p:sldId id="290" r:id="rId18"/>
    <p:sldId id="271" r:id="rId19"/>
    <p:sldId id="295" r:id="rId20"/>
    <p:sldId id="293" r:id="rId21"/>
    <p:sldId id="294" r:id="rId22"/>
    <p:sldId id="279" r:id="rId23"/>
    <p:sldId id="296" r:id="rId24"/>
    <p:sldId id="266" r:id="rId25"/>
    <p:sldId id="297" r:id="rId26"/>
    <p:sldId id="298" r:id="rId27"/>
    <p:sldId id="299" r:id="rId28"/>
    <p:sldId id="300" r:id="rId29"/>
    <p:sldId id="301" r:id="rId30"/>
    <p:sldId id="302" r:id="rId31"/>
    <p:sldId id="308" r:id="rId32"/>
    <p:sldId id="269" r:id="rId33"/>
    <p:sldId id="31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03" autoAdjust="0"/>
    <p:restoredTop sz="79924" autoAdjust="0"/>
  </p:normalViewPr>
  <p:slideViewPr>
    <p:cSldViewPr snapToGrid="0">
      <p:cViewPr varScale="1">
        <p:scale>
          <a:sx n="61" d="100"/>
          <a:sy n="61" d="100"/>
        </p:scale>
        <p:origin x="87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ata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CD7630-90A4-4B84-8D2E-DE09EDC1AE1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1AEC579-D8DE-4975-ADF4-A904B75028B4}">
      <dgm:prSet/>
      <dgm:spPr/>
      <dgm:t>
        <a:bodyPr/>
        <a:lstStyle/>
        <a:p>
          <a:r>
            <a:rPr lang="en-US"/>
            <a:t>Does my child have “dyslexia?” </a:t>
          </a:r>
        </a:p>
      </dgm:t>
    </dgm:pt>
    <dgm:pt modelId="{B2B43D2A-CDA2-4D34-8452-7FF6EC5826ED}" type="parTrans" cxnId="{CD76AA82-2A43-4876-875B-DF920582270D}">
      <dgm:prSet/>
      <dgm:spPr/>
      <dgm:t>
        <a:bodyPr/>
        <a:lstStyle/>
        <a:p>
          <a:endParaRPr lang="en-US"/>
        </a:p>
      </dgm:t>
    </dgm:pt>
    <dgm:pt modelId="{1F751C09-9623-4679-8FD9-89CF108FDC78}" type="sibTrans" cxnId="{CD76AA82-2A43-4876-875B-DF920582270D}">
      <dgm:prSet/>
      <dgm:spPr/>
      <dgm:t>
        <a:bodyPr/>
        <a:lstStyle/>
        <a:p>
          <a:endParaRPr lang="en-US"/>
        </a:p>
      </dgm:t>
    </dgm:pt>
    <dgm:pt modelId="{B101A250-8B4F-4101-81F7-F69005D92553}">
      <dgm:prSet/>
      <dgm:spPr/>
      <dgm:t>
        <a:bodyPr/>
        <a:lstStyle/>
        <a:p>
          <a:r>
            <a:rPr lang="en-US"/>
            <a:t>Does it fit within an IDEA disability?  Is it a 504 disability?  </a:t>
          </a:r>
        </a:p>
      </dgm:t>
    </dgm:pt>
    <dgm:pt modelId="{96595C8D-83F9-4A21-B98E-4E2AFCAA72D7}" type="parTrans" cxnId="{4F04CD46-E920-48DF-880D-D42F0B741534}">
      <dgm:prSet/>
      <dgm:spPr/>
      <dgm:t>
        <a:bodyPr/>
        <a:lstStyle/>
        <a:p>
          <a:endParaRPr lang="en-US"/>
        </a:p>
      </dgm:t>
    </dgm:pt>
    <dgm:pt modelId="{0E419C16-C737-494A-9380-DC5CEDF4F271}" type="sibTrans" cxnId="{4F04CD46-E920-48DF-880D-D42F0B741534}">
      <dgm:prSet/>
      <dgm:spPr/>
      <dgm:t>
        <a:bodyPr/>
        <a:lstStyle/>
        <a:p>
          <a:endParaRPr lang="en-US"/>
        </a:p>
      </dgm:t>
    </dgm:pt>
    <dgm:pt modelId="{F00CF239-450A-4C2B-A18F-F29F9F07A663}">
      <dgm:prSet/>
      <dgm:spPr/>
      <dgm:t>
        <a:bodyPr/>
        <a:lstStyle/>
        <a:p>
          <a:r>
            <a:rPr lang="en-US"/>
            <a:t>If my child doesn’t qualify, then what? </a:t>
          </a:r>
        </a:p>
      </dgm:t>
    </dgm:pt>
    <dgm:pt modelId="{8A0FB509-8D38-40A5-B469-9354BA105F0C}" type="parTrans" cxnId="{35A0F5E2-E869-42BA-9904-E45047FE5748}">
      <dgm:prSet/>
      <dgm:spPr/>
      <dgm:t>
        <a:bodyPr/>
        <a:lstStyle/>
        <a:p>
          <a:endParaRPr lang="en-US"/>
        </a:p>
      </dgm:t>
    </dgm:pt>
    <dgm:pt modelId="{DF21C2EA-203D-4EFE-8C89-D6E4135482FD}" type="sibTrans" cxnId="{35A0F5E2-E869-42BA-9904-E45047FE5748}">
      <dgm:prSet/>
      <dgm:spPr/>
      <dgm:t>
        <a:bodyPr/>
        <a:lstStyle/>
        <a:p>
          <a:endParaRPr lang="en-US"/>
        </a:p>
      </dgm:t>
    </dgm:pt>
    <dgm:pt modelId="{D7AD2B71-6D87-4893-AAF2-1DD328F9F455}">
      <dgm:prSet/>
      <dgm:spPr/>
      <dgm:t>
        <a:bodyPr/>
        <a:lstStyle/>
        <a:p>
          <a:r>
            <a:rPr lang="en-US"/>
            <a:t>If my child qualifies, then what?  </a:t>
          </a:r>
        </a:p>
      </dgm:t>
    </dgm:pt>
    <dgm:pt modelId="{94B3D499-50E1-40C1-9978-CA330F6C7D76}" type="parTrans" cxnId="{6D07A2C3-C127-457A-9CC2-4EC642B0571F}">
      <dgm:prSet/>
      <dgm:spPr/>
      <dgm:t>
        <a:bodyPr/>
        <a:lstStyle/>
        <a:p>
          <a:endParaRPr lang="en-US"/>
        </a:p>
      </dgm:t>
    </dgm:pt>
    <dgm:pt modelId="{A0AF4491-C192-4578-940D-4087F832E822}" type="sibTrans" cxnId="{6D07A2C3-C127-457A-9CC2-4EC642B0571F}">
      <dgm:prSet/>
      <dgm:spPr/>
      <dgm:t>
        <a:bodyPr/>
        <a:lstStyle/>
        <a:p>
          <a:endParaRPr lang="en-US"/>
        </a:p>
      </dgm:t>
    </dgm:pt>
    <dgm:pt modelId="{66F298BF-B810-4D30-A829-E588E4495FD9}">
      <dgm:prSet/>
      <dgm:spPr/>
      <dgm:t>
        <a:bodyPr/>
        <a:lstStyle/>
        <a:p>
          <a:r>
            <a:rPr lang="en-US" dirty="0"/>
            <a:t>How does your existing reading program work with students with dyslexia?  </a:t>
          </a:r>
        </a:p>
      </dgm:t>
    </dgm:pt>
    <dgm:pt modelId="{26DD4E48-7144-46AE-AD43-DC2BCC1BD71F}" type="parTrans" cxnId="{F2368694-7D2F-4AAF-AEA0-2A4AF44D434D}">
      <dgm:prSet/>
      <dgm:spPr/>
      <dgm:t>
        <a:bodyPr/>
        <a:lstStyle/>
        <a:p>
          <a:endParaRPr lang="en-US"/>
        </a:p>
      </dgm:t>
    </dgm:pt>
    <dgm:pt modelId="{AC1651C6-79F9-487C-8F4F-E407AA0DE4AD}" type="sibTrans" cxnId="{F2368694-7D2F-4AAF-AEA0-2A4AF44D434D}">
      <dgm:prSet/>
      <dgm:spPr/>
      <dgm:t>
        <a:bodyPr/>
        <a:lstStyle/>
        <a:p>
          <a:endParaRPr lang="en-US"/>
        </a:p>
      </dgm:t>
    </dgm:pt>
    <dgm:pt modelId="{90BAAE7E-40A4-476D-867B-B715316B3CBD}">
      <dgm:prSet/>
      <dgm:spPr/>
      <dgm:t>
        <a:bodyPr/>
        <a:lstStyle/>
        <a:p>
          <a:r>
            <a:rPr lang="en-US"/>
            <a:t>Do your teachers use the Orton Gillingham method?  </a:t>
          </a:r>
        </a:p>
      </dgm:t>
    </dgm:pt>
    <dgm:pt modelId="{74C8673D-32ED-4356-9944-30438E757B86}" type="parTrans" cxnId="{3283605E-EACF-4870-AEE4-54082E5978F5}">
      <dgm:prSet/>
      <dgm:spPr/>
      <dgm:t>
        <a:bodyPr/>
        <a:lstStyle/>
        <a:p>
          <a:endParaRPr lang="en-US"/>
        </a:p>
      </dgm:t>
    </dgm:pt>
    <dgm:pt modelId="{4D826353-A51B-4837-9D27-58C6EF907CD9}" type="sibTrans" cxnId="{3283605E-EACF-4870-AEE4-54082E5978F5}">
      <dgm:prSet/>
      <dgm:spPr/>
      <dgm:t>
        <a:bodyPr/>
        <a:lstStyle/>
        <a:p>
          <a:endParaRPr lang="en-US"/>
        </a:p>
      </dgm:t>
    </dgm:pt>
    <dgm:pt modelId="{C78AEAC7-2D02-4A3B-AABF-0ED638008BB8}" type="pres">
      <dgm:prSet presAssocID="{2ACD7630-90A4-4B84-8D2E-DE09EDC1AE1D}" presName="root" presStyleCnt="0">
        <dgm:presLayoutVars>
          <dgm:dir/>
          <dgm:resizeHandles val="exact"/>
        </dgm:presLayoutVars>
      </dgm:prSet>
      <dgm:spPr/>
    </dgm:pt>
    <dgm:pt modelId="{F47567B5-5A53-4EE3-8B67-F2711968BFD3}" type="pres">
      <dgm:prSet presAssocID="{31AEC579-D8DE-4975-ADF4-A904B75028B4}" presName="compNode" presStyleCnt="0"/>
      <dgm:spPr/>
    </dgm:pt>
    <dgm:pt modelId="{8030BBC2-50AA-43CC-9DD6-29B33C7FF831}" type="pres">
      <dgm:prSet presAssocID="{31AEC579-D8DE-4975-ADF4-A904B75028B4}" presName="bgRect" presStyleLbl="bgShp" presStyleIdx="0" presStyleCnt="6"/>
      <dgm:spPr/>
    </dgm:pt>
    <dgm:pt modelId="{245C3FD2-A8CF-4551-867D-4696A9786EAF}" type="pres">
      <dgm:prSet presAssocID="{31AEC579-D8DE-4975-ADF4-A904B75028B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lle"/>
        </a:ext>
      </dgm:extLst>
    </dgm:pt>
    <dgm:pt modelId="{62B55353-3FF1-421E-B2D6-FA6CC1B3006E}" type="pres">
      <dgm:prSet presAssocID="{31AEC579-D8DE-4975-ADF4-A904B75028B4}" presName="spaceRect" presStyleCnt="0"/>
      <dgm:spPr/>
    </dgm:pt>
    <dgm:pt modelId="{A2238B35-968C-46D6-A994-A4FE0C76B098}" type="pres">
      <dgm:prSet presAssocID="{31AEC579-D8DE-4975-ADF4-A904B75028B4}" presName="parTx" presStyleLbl="revTx" presStyleIdx="0" presStyleCnt="6">
        <dgm:presLayoutVars>
          <dgm:chMax val="0"/>
          <dgm:chPref val="0"/>
        </dgm:presLayoutVars>
      </dgm:prSet>
      <dgm:spPr/>
    </dgm:pt>
    <dgm:pt modelId="{9EDBAAF9-AA41-48C4-9552-93F8D8D5B3CA}" type="pres">
      <dgm:prSet presAssocID="{1F751C09-9623-4679-8FD9-89CF108FDC78}" presName="sibTrans" presStyleCnt="0"/>
      <dgm:spPr/>
    </dgm:pt>
    <dgm:pt modelId="{D77B2C2D-B09C-4626-B89C-D25A48212B6B}" type="pres">
      <dgm:prSet presAssocID="{B101A250-8B4F-4101-81F7-F69005D92553}" presName="compNode" presStyleCnt="0"/>
      <dgm:spPr/>
    </dgm:pt>
    <dgm:pt modelId="{904F87BD-D589-4C24-9D23-5971DC9473A9}" type="pres">
      <dgm:prSet presAssocID="{B101A250-8B4F-4101-81F7-F69005D92553}" presName="bgRect" presStyleLbl="bgShp" presStyleIdx="1" presStyleCnt="6"/>
      <dgm:spPr/>
    </dgm:pt>
    <dgm:pt modelId="{21375547-F567-44CD-ACC3-5127BBA241CB}" type="pres">
      <dgm:prSet presAssocID="{B101A250-8B4F-4101-81F7-F69005D92553}"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heelchair Access"/>
        </a:ext>
      </dgm:extLst>
    </dgm:pt>
    <dgm:pt modelId="{C04634BE-6AE8-4815-948D-35382B4B45BF}" type="pres">
      <dgm:prSet presAssocID="{B101A250-8B4F-4101-81F7-F69005D92553}" presName="spaceRect" presStyleCnt="0"/>
      <dgm:spPr/>
    </dgm:pt>
    <dgm:pt modelId="{5971D505-CADE-4126-9B42-E673602D29C0}" type="pres">
      <dgm:prSet presAssocID="{B101A250-8B4F-4101-81F7-F69005D92553}" presName="parTx" presStyleLbl="revTx" presStyleIdx="1" presStyleCnt="6">
        <dgm:presLayoutVars>
          <dgm:chMax val="0"/>
          <dgm:chPref val="0"/>
        </dgm:presLayoutVars>
      </dgm:prSet>
      <dgm:spPr/>
    </dgm:pt>
    <dgm:pt modelId="{3830F4AA-9EDC-41C0-AD85-9F9375FEAA1C}" type="pres">
      <dgm:prSet presAssocID="{0E419C16-C737-494A-9380-DC5CEDF4F271}" presName="sibTrans" presStyleCnt="0"/>
      <dgm:spPr/>
    </dgm:pt>
    <dgm:pt modelId="{738875F3-AB65-4A5B-A3A3-16ADE32B51D3}" type="pres">
      <dgm:prSet presAssocID="{F00CF239-450A-4C2B-A18F-F29F9F07A663}" presName="compNode" presStyleCnt="0"/>
      <dgm:spPr/>
    </dgm:pt>
    <dgm:pt modelId="{9353049B-2098-4C9E-AFAC-2EECAD2AB0A6}" type="pres">
      <dgm:prSet presAssocID="{F00CF239-450A-4C2B-A18F-F29F9F07A663}" presName="bgRect" presStyleLbl="bgShp" presStyleIdx="2" presStyleCnt="6"/>
      <dgm:spPr/>
    </dgm:pt>
    <dgm:pt modelId="{C36AED17-8572-4677-8D22-7B6850BF64D0}" type="pres">
      <dgm:prSet presAssocID="{F00CF239-450A-4C2B-A18F-F29F9F07A66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opeKnot"/>
        </a:ext>
      </dgm:extLst>
    </dgm:pt>
    <dgm:pt modelId="{05FEB490-D170-49BD-9F78-2DF16E6AB47B}" type="pres">
      <dgm:prSet presAssocID="{F00CF239-450A-4C2B-A18F-F29F9F07A663}" presName="spaceRect" presStyleCnt="0"/>
      <dgm:spPr/>
    </dgm:pt>
    <dgm:pt modelId="{250BE739-4AB8-4EB2-99E8-CEA75EE23C62}" type="pres">
      <dgm:prSet presAssocID="{F00CF239-450A-4C2B-A18F-F29F9F07A663}" presName="parTx" presStyleLbl="revTx" presStyleIdx="2" presStyleCnt="6">
        <dgm:presLayoutVars>
          <dgm:chMax val="0"/>
          <dgm:chPref val="0"/>
        </dgm:presLayoutVars>
      </dgm:prSet>
      <dgm:spPr/>
    </dgm:pt>
    <dgm:pt modelId="{0ECB2577-5892-4683-9FD7-92395370C536}" type="pres">
      <dgm:prSet presAssocID="{DF21C2EA-203D-4EFE-8C89-D6E4135482FD}" presName="sibTrans" presStyleCnt="0"/>
      <dgm:spPr/>
    </dgm:pt>
    <dgm:pt modelId="{7D862DB3-1809-478A-9CE1-5B03D69DAB44}" type="pres">
      <dgm:prSet presAssocID="{D7AD2B71-6D87-4893-AAF2-1DD328F9F455}" presName="compNode" presStyleCnt="0"/>
      <dgm:spPr/>
    </dgm:pt>
    <dgm:pt modelId="{12A65746-FE5C-4212-A23E-A4E992E680D9}" type="pres">
      <dgm:prSet presAssocID="{D7AD2B71-6D87-4893-AAF2-1DD328F9F455}" presName="bgRect" presStyleLbl="bgShp" presStyleIdx="3" presStyleCnt="6"/>
      <dgm:spPr/>
    </dgm:pt>
    <dgm:pt modelId="{57A56A6B-9D8C-4553-A4AC-A9CD299456F6}" type="pres">
      <dgm:prSet presAssocID="{D7AD2B71-6D87-4893-AAF2-1DD328F9F455}"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eesaw"/>
        </a:ext>
      </dgm:extLst>
    </dgm:pt>
    <dgm:pt modelId="{611EAF0A-771F-4AB4-8A19-900D4B901A27}" type="pres">
      <dgm:prSet presAssocID="{D7AD2B71-6D87-4893-AAF2-1DD328F9F455}" presName="spaceRect" presStyleCnt="0"/>
      <dgm:spPr/>
    </dgm:pt>
    <dgm:pt modelId="{C4DE654C-EB6D-4C3E-BD6A-A229A52F2465}" type="pres">
      <dgm:prSet presAssocID="{D7AD2B71-6D87-4893-AAF2-1DD328F9F455}" presName="parTx" presStyleLbl="revTx" presStyleIdx="3" presStyleCnt="6">
        <dgm:presLayoutVars>
          <dgm:chMax val="0"/>
          <dgm:chPref val="0"/>
        </dgm:presLayoutVars>
      </dgm:prSet>
      <dgm:spPr/>
    </dgm:pt>
    <dgm:pt modelId="{715D4F14-5D20-4D06-8FA5-CB4F9CE13DA4}" type="pres">
      <dgm:prSet presAssocID="{A0AF4491-C192-4578-940D-4087F832E822}" presName="sibTrans" presStyleCnt="0"/>
      <dgm:spPr/>
    </dgm:pt>
    <dgm:pt modelId="{C196CC99-7E19-4507-94A1-E6FFCE736F96}" type="pres">
      <dgm:prSet presAssocID="{66F298BF-B810-4D30-A829-E588E4495FD9}" presName="compNode" presStyleCnt="0"/>
      <dgm:spPr/>
    </dgm:pt>
    <dgm:pt modelId="{5CE7F1DD-DB41-4E74-83B8-4585628CE6B5}" type="pres">
      <dgm:prSet presAssocID="{66F298BF-B810-4D30-A829-E588E4495FD9}" presName="bgRect" presStyleLbl="bgShp" presStyleIdx="4" presStyleCnt="6"/>
      <dgm:spPr/>
    </dgm:pt>
    <dgm:pt modelId="{AB2A492E-598F-4396-9EB5-D2C19C1388D3}" type="pres">
      <dgm:prSet presAssocID="{66F298BF-B810-4D30-A829-E588E4495FD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2DE80DFE-302A-4001-B6C5-A7E6E8C93466}" type="pres">
      <dgm:prSet presAssocID="{66F298BF-B810-4D30-A829-E588E4495FD9}" presName="spaceRect" presStyleCnt="0"/>
      <dgm:spPr/>
    </dgm:pt>
    <dgm:pt modelId="{26F12372-018E-4B2F-9F7C-E59BDB9F68E0}" type="pres">
      <dgm:prSet presAssocID="{66F298BF-B810-4D30-A829-E588E4495FD9}" presName="parTx" presStyleLbl="revTx" presStyleIdx="4" presStyleCnt="6">
        <dgm:presLayoutVars>
          <dgm:chMax val="0"/>
          <dgm:chPref val="0"/>
        </dgm:presLayoutVars>
      </dgm:prSet>
      <dgm:spPr/>
    </dgm:pt>
    <dgm:pt modelId="{ED57E893-1112-4A5F-A9C4-198AE770649A}" type="pres">
      <dgm:prSet presAssocID="{AC1651C6-79F9-487C-8F4F-E407AA0DE4AD}" presName="sibTrans" presStyleCnt="0"/>
      <dgm:spPr/>
    </dgm:pt>
    <dgm:pt modelId="{5367AB21-A664-488C-A823-AA0507EF89A4}" type="pres">
      <dgm:prSet presAssocID="{90BAAE7E-40A4-476D-867B-B715316B3CBD}" presName="compNode" presStyleCnt="0"/>
      <dgm:spPr/>
    </dgm:pt>
    <dgm:pt modelId="{66C500ED-CF2A-4131-AB92-A379D67CE585}" type="pres">
      <dgm:prSet presAssocID="{90BAAE7E-40A4-476D-867B-B715316B3CBD}" presName="bgRect" presStyleLbl="bgShp" presStyleIdx="5" presStyleCnt="6"/>
      <dgm:spPr/>
    </dgm:pt>
    <dgm:pt modelId="{E5D8A7C5-15D3-4A72-AF6E-E5EAE1E5C6DC}" type="pres">
      <dgm:prSet presAssocID="{90BAAE7E-40A4-476D-867B-B715316B3CB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estions"/>
        </a:ext>
      </dgm:extLst>
    </dgm:pt>
    <dgm:pt modelId="{0CAF5532-A95B-465E-9CE3-47A0DFF9F1C7}" type="pres">
      <dgm:prSet presAssocID="{90BAAE7E-40A4-476D-867B-B715316B3CBD}" presName="spaceRect" presStyleCnt="0"/>
      <dgm:spPr/>
    </dgm:pt>
    <dgm:pt modelId="{43D1726E-B0BF-4EEA-90A7-CBE919986AAB}" type="pres">
      <dgm:prSet presAssocID="{90BAAE7E-40A4-476D-867B-B715316B3CBD}" presName="parTx" presStyleLbl="revTx" presStyleIdx="5" presStyleCnt="6">
        <dgm:presLayoutVars>
          <dgm:chMax val="0"/>
          <dgm:chPref val="0"/>
        </dgm:presLayoutVars>
      </dgm:prSet>
      <dgm:spPr/>
    </dgm:pt>
  </dgm:ptLst>
  <dgm:cxnLst>
    <dgm:cxn modelId="{0F6C7B20-01F1-49FC-995D-2EA642C33ECF}" type="presOf" srcId="{66F298BF-B810-4D30-A829-E588E4495FD9}" destId="{26F12372-018E-4B2F-9F7C-E59BDB9F68E0}" srcOrd="0" destOrd="0" presId="urn:microsoft.com/office/officeart/2018/2/layout/IconVerticalSolidList"/>
    <dgm:cxn modelId="{3283605E-EACF-4870-AEE4-54082E5978F5}" srcId="{2ACD7630-90A4-4B84-8D2E-DE09EDC1AE1D}" destId="{90BAAE7E-40A4-476D-867B-B715316B3CBD}" srcOrd="5" destOrd="0" parTransId="{74C8673D-32ED-4356-9944-30438E757B86}" sibTransId="{4D826353-A51B-4837-9D27-58C6EF907CD9}"/>
    <dgm:cxn modelId="{4F04CD46-E920-48DF-880D-D42F0B741534}" srcId="{2ACD7630-90A4-4B84-8D2E-DE09EDC1AE1D}" destId="{B101A250-8B4F-4101-81F7-F69005D92553}" srcOrd="1" destOrd="0" parTransId="{96595C8D-83F9-4A21-B98E-4E2AFCAA72D7}" sibTransId="{0E419C16-C737-494A-9380-DC5CEDF4F271}"/>
    <dgm:cxn modelId="{99856F5A-5F75-4D05-81C2-1BF98065437A}" type="presOf" srcId="{F00CF239-450A-4C2B-A18F-F29F9F07A663}" destId="{250BE739-4AB8-4EB2-99E8-CEA75EE23C62}" srcOrd="0" destOrd="0" presId="urn:microsoft.com/office/officeart/2018/2/layout/IconVerticalSolidList"/>
    <dgm:cxn modelId="{CD76AA82-2A43-4876-875B-DF920582270D}" srcId="{2ACD7630-90A4-4B84-8D2E-DE09EDC1AE1D}" destId="{31AEC579-D8DE-4975-ADF4-A904B75028B4}" srcOrd="0" destOrd="0" parTransId="{B2B43D2A-CDA2-4D34-8452-7FF6EC5826ED}" sibTransId="{1F751C09-9623-4679-8FD9-89CF108FDC78}"/>
    <dgm:cxn modelId="{F2368694-7D2F-4AAF-AEA0-2A4AF44D434D}" srcId="{2ACD7630-90A4-4B84-8D2E-DE09EDC1AE1D}" destId="{66F298BF-B810-4D30-A829-E588E4495FD9}" srcOrd="4" destOrd="0" parTransId="{26DD4E48-7144-46AE-AD43-DC2BCC1BD71F}" sibTransId="{AC1651C6-79F9-487C-8F4F-E407AA0DE4AD}"/>
    <dgm:cxn modelId="{B9FB52A0-55C2-469D-B449-4B668E3B1587}" type="presOf" srcId="{D7AD2B71-6D87-4893-AAF2-1DD328F9F455}" destId="{C4DE654C-EB6D-4C3E-BD6A-A229A52F2465}" srcOrd="0" destOrd="0" presId="urn:microsoft.com/office/officeart/2018/2/layout/IconVerticalSolidList"/>
    <dgm:cxn modelId="{D5DD16B8-E5D8-4B01-A88F-FDA8CC40B251}" type="presOf" srcId="{2ACD7630-90A4-4B84-8D2E-DE09EDC1AE1D}" destId="{C78AEAC7-2D02-4A3B-AABF-0ED638008BB8}" srcOrd="0" destOrd="0" presId="urn:microsoft.com/office/officeart/2018/2/layout/IconVerticalSolidList"/>
    <dgm:cxn modelId="{6D07A2C3-C127-457A-9CC2-4EC642B0571F}" srcId="{2ACD7630-90A4-4B84-8D2E-DE09EDC1AE1D}" destId="{D7AD2B71-6D87-4893-AAF2-1DD328F9F455}" srcOrd="3" destOrd="0" parTransId="{94B3D499-50E1-40C1-9978-CA330F6C7D76}" sibTransId="{A0AF4491-C192-4578-940D-4087F832E822}"/>
    <dgm:cxn modelId="{A24517E1-050C-43FA-B661-520B844B931B}" type="presOf" srcId="{90BAAE7E-40A4-476D-867B-B715316B3CBD}" destId="{43D1726E-B0BF-4EEA-90A7-CBE919986AAB}" srcOrd="0" destOrd="0" presId="urn:microsoft.com/office/officeart/2018/2/layout/IconVerticalSolidList"/>
    <dgm:cxn modelId="{35A0F5E2-E869-42BA-9904-E45047FE5748}" srcId="{2ACD7630-90A4-4B84-8D2E-DE09EDC1AE1D}" destId="{F00CF239-450A-4C2B-A18F-F29F9F07A663}" srcOrd="2" destOrd="0" parTransId="{8A0FB509-8D38-40A5-B469-9354BA105F0C}" sibTransId="{DF21C2EA-203D-4EFE-8C89-D6E4135482FD}"/>
    <dgm:cxn modelId="{7D0D65E4-B51B-41DF-9172-F9E6C363494D}" type="presOf" srcId="{31AEC579-D8DE-4975-ADF4-A904B75028B4}" destId="{A2238B35-968C-46D6-A994-A4FE0C76B098}" srcOrd="0" destOrd="0" presId="urn:microsoft.com/office/officeart/2018/2/layout/IconVerticalSolidList"/>
    <dgm:cxn modelId="{D71D18F4-1132-4C14-AC78-C4878063B824}" type="presOf" srcId="{B101A250-8B4F-4101-81F7-F69005D92553}" destId="{5971D505-CADE-4126-9B42-E673602D29C0}" srcOrd="0" destOrd="0" presId="urn:microsoft.com/office/officeart/2018/2/layout/IconVerticalSolidList"/>
    <dgm:cxn modelId="{C6AC8252-244E-478B-A8DC-3C364B082C35}" type="presParOf" srcId="{C78AEAC7-2D02-4A3B-AABF-0ED638008BB8}" destId="{F47567B5-5A53-4EE3-8B67-F2711968BFD3}" srcOrd="0" destOrd="0" presId="urn:microsoft.com/office/officeart/2018/2/layout/IconVerticalSolidList"/>
    <dgm:cxn modelId="{D7735042-D311-4751-9BBE-B09A5AF56712}" type="presParOf" srcId="{F47567B5-5A53-4EE3-8B67-F2711968BFD3}" destId="{8030BBC2-50AA-43CC-9DD6-29B33C7FF831}" srcOrd="0" destOrd="0" presId="urn:microsoft.com/office/officeart/2018/2/layout/IconVerticalSolidList"/>
    <dgm:cxn modelId="{C82633A5-A521-4748-81F0-EAE6B457FC9E}" type="presParOf" srcId="{F47567B5-5A53-4EE3-8B67-F2711968BFD3}" destId="{245C3FD2-A8CF-4551-867D-4696A9786EAF}" srcOrd="1" destOrd="0" presId="urn:microsoft.com/office/officeart/2018/2/layout/IconVerticalSolidList"/>
    <dgm:cxn modelId="{7EBF5AA2-360D-49D1-9EC2-5915BB01FC23}" type="presParOf" srcId="{F47567B5-5A53-4EE3-8B67-F2711968BFD3}" destId="{62B55353-3FF1-421E-B2D6-FA6CC1B3006E}" srcOrd="2" destOrd="0" presId="urn:microsoft.com/office/officeart/2018/2/layout/IconVerticalSolidList"/>
    <dgm:cxn modelId="{962D792C-E440-4034-9C52-B9DA70C2CC28}" type="presParOf" srcId="{F47567B5-5A53-4EE3-8B67-F2711968BFD3}" destId="{A2238B35-968C-46D6-A994-A4FE0C76B098}" srcOrd="3" destOrd="0" presId="urn:microsoft.com/office/officeart/2018/2/layout/IconVerticalSolidList"/>
    <dgm:cxn modelId="{7FD4BA21-2B30-4C6C-AD6B-638516083008}" type="presParOf" srcId="{C78AEAC7-2D02-4A3B-AABF-0ED638008BB8}" destId="{9EDBAAF9-AA41-48C4-9552-93F8D8D5B3CA}" srcOrd="1" destOrd="0" presId="urn:microsoft.com/office/officeart/2018/2/layout/IconVerticalSolidList"/>
    <dgm:cxn modelId="{18AB3C4E-7880-4840-92E7-75A3DCF7EBAA}" type="presParOf" srcId="{C78AEAC7-2D02-4A3B-AABF-0ED638008BB8}" destId="{D77B2C2D-B09C-4626-B89C-D25A48212B6B}" srcOrd="2" destOrd="0" presId="urn:microsoft.com/office/officeart/2018/2/layout/IconVerticalSolidList"/>
    <dgm:cxn modelId="{3A79B034-211F-4BCE-84AE-D26002A49EF0}" type="presParOf" srcId="{D77B2C2D-B09C-4626-B89C-D25A48212B6B}" destId="{904F87BD-D589-4C24-9D23-5971DC9473A9}" srcOrd="0" destOrd="0" presId="urn:microsoft.com/office/officeart/2018/2/layout/IconVerticalSolidList"/>
    <dgm:cxn modelId="{708EA2EE-F615-426B-8082-143F6E5F856D}" type="presParOf" srcId="{D77B2C2D-B09C-4626-B89C-D25A48212B6B}" destId="{21375547-F567-44CD-ACC3-5127BBA241CB}" srcOrd="1" destOrd="0" presId="urn:microsoft.com/office/officeart/2018/2/layout/IconVerticalSolidList"/>
    <dgm:cxn modelId="{69D6107B-FC5E-47F0-9DFC-29067B625ABC}" type="presParOf" srcId="{D77B2C2D-B09C-4626-B89C-D25A48212B6B}" destId="{C04634BE-6AE8-4815-948D-35382B4B45BF}" srcOrd="2" destOrd="0" presId="urn:microsoft.com/office/officeart/2018/2/layout/IconVerticalSolidList"/>
    <dgm:cxn modelId="{52BF71E3-8E0A-4363-BC55-36530C1A8501}" type="presParOf" srcId="{D77B2C2D-B09C-4626-B89C-D25A48212B6B}" destId="{5971D505-CADE-4126-9B42-E673602D29C0}" srcOrd="3" destOrd="0" presId="urn:microsoft.com/office/officeart/2018/2/layout/IconVerticalSolidList"/>
    <dgm:cxn modelId="{63C53ECF-D8F5-4848-8C76-51F6388D650F}" type="presParOf" srcId="{C78AEAC7-2D02-4A3B-AABF-0ED638008BB8}" destId="{3830F4AA-9EDC-41C0-AD85-9F9375FEAA1C}" srcOrd="3" destOrd="0" presId="urn:microsoft.com/office/officeart/2018/2/layout/IconVerticalSolidList"/>
    <dgm:cxn modelId="{EF0A0788-1264-4CEB-86EB-0BBE95545C5F}" type="presParOf" srcId="{C78AEAC7-2D02-4A3B-AABF-0ED638008BB8}" destId="{738875F3-AB65-4A5B-A3A3-16ADE32B51D3}" srcOrd="4" destOrd="0" presId="urn:microsoft.com/office/officeart/2018/2/layout/IconVerticalSolidList"/>
    <dgm:cxn modelId="{5C9E9298-9F43-4DD5-BE6C-48AB7C1E3F60}" type="presParOf" srcId="{738875F3-AB65-4A5B-A3A3-16ADE32B51D3}" destId="{9353049B-2098-4C9E-AFAC-2EECAD2AB0A6}" srcOrd="0" destOrd="0" presId="urn:microsoft.com/office/officeart/2018/2/layout/IconVerticalSolidList"/>
    <dgm:cxn modelId="{ACB511D5-E89C-42BF-A8C6-6FF70999E9BF}" type="presParOf" srcId="{738875F3-AB65-4A5B-A3A3-16ADE32B51D3}" destId="{C36AED17-8572-4677-8D22-7B6850BF64D0}" srcOrd="1" destOrd="0" presId="urn:microsoft.com/office/officeart/2018/2/layout/IconVerticalSolidList"/>
    <dgm:cxn modelId="{D0B851EC-E32B-434F-B0C9-0D2CCF150AC3}" type="presParOf" srcId="{738875F3-AB65-4A5B-A3A3-16ADE32B51D3}" destId="{05FEB490-D170-49BD-9F78-2DF16E6AB47B}" srcOrd="2" destOrd="0" presId="urn:microsoft.com/office/officeart/2018/2/layout/IconVerticalSolidList"/>
    <dgm:cxn modelId="{F090C5EF-2E06-499E-BA87-6F747343E6D2}" type="presParOf" srcId="{738875F3-AB65-4A5B-A3A3-16ADE32B51D3}" destId="{250BE739-4AB8-4EB2-99E8-CEA75EE23C62}" srcOrd="3" destOrd="0" presId="urn:microsoft.com/office/officeart/2018/2/layout/IconVerticalSolidList"/>
    <dgm:cxn modelId="{A39BEF7B-6853-48B2-84A0-8886BE761DD6}" type="presParOf" srcId="{C78AEAC7-2D02-4A3B-AABF-0ED638008BB8}" destId="{0ECB2577-5892-4683-9FD7-92395370C536}" srcOrd="5" destOrd="0" presId="urn:microsoft.com/office/officeart/2018/2/layout/IconVerticalSolidList"/>
    <dgm:cxn modelId="{A9277239-42D1-4CA9-8E82-1DA794055358}" type="presParOf" srcId="{C78AEAC7-2D02-4A3B-AABF-0ED638008BB8}" destId="{7D862DB3-1809-478A-9CE1-5B03D69DAB44}" srcOrd="6" destOrd="0" presId="urn:microsoft.com/office/officeart/2018/2/layout/IconVerticalSolidList"/>
    <dgm:cxn modelId="{762C323A-12AA-450A-A33E-3D8169195956}" type="presParOf" srcId="{7D862DB3-1809-478A-9CE1-5B03D69DAB44}" destId="{12A65746-FE5C-4212-A23E-A4E992E680D9}" srcOrd="0" destOrd="0" presId="urn:microsoft.com/office/officeart/2018/2/layout/IconVerticalSolidList"/>
    <dgm:cxn modelId="{AED236DA-23FA-417B-A23F-A0109DF3D23F}" type="presParOf" srcId="{7D862DB3-1809-478A-9CE1-5B03D69DAB44}" destId="{57A56A6B-9D8C-4553-A4AC-A9CD299456F6}" srcOrd="1" destOrd="0" presId="urn:microsoft.com/office/officeart/2018/2/layout/IconVerticalSolidList"/>
    <dgm:cxn modelId="{A33960DF-5122-43E7-B551-001BD6683C3D}" type="presParOf" srcId="{7D862DB3-1809-478A-9CE1-5B03D69DAB44}" destId="{611EAF0A-771F-4AB4-8A19-900D4B901A27}" srcOrd="2" destOrd="0" presId="urn:microsoft.com/office/officeart/2018/2/layout/IconVerticalSolidList"/>
    <dgm:cxn modelId="{CA25D050-8CC6-439F-86BF-29EC929C7ADF}" type="presParOf" srcId="{7D862DB3-1809-478A-9CE1-5B03D69DAB44}" destId="{C4DE654C-EB6D-4C3E-BD6A-A229A52F2465}" srcOrd="3" destOrd="0" presId="urn:microsoft.com/office/officeart/2018/2/layout/IconVerticalSolidList"/>
    <dgm:cxn modelId="{00AFB4C8-1EFC-44FF-A14E-264F2D9AD30A}" type="presParOf" srcId="{C78AEAC7-2D02-4A3B-AABF-0ED638008BB8}" destId="{715D4F14-5D20-4D06-8FA5-CB4F9CE13DA4}" srcOrd="7" destOrd="0" presId="urn:microsoft.com/office/officeart/2018/2/layout/IconVerticalSolidList"/>
    <dgm:cxn modelId="{C4101363-B87A-454F-8D2C-CC62BD8829CE}" type="presParOf" srcId="{C78AEAC7-2D02-4A3B-AABF-0ED638008BB8}" destId="{C196CC99-7E19-4507-94A1-E6FFCE736F96}" srcOrd="8" destOrd="0" presId="urn:microsoft.com/office/officeart/2018/2/layout/IconVerticalSolidList"/>
    <dgm:cxn modelId="{774508E0-97D7-4E14-ABA5-08F15919CE7E}" type="presParOf" srcId="{C196CC99-7E19-4507-94A1-E6FFCE736F96}" destId="{5CE7F1DD-DB41-4E74-83B8-4585628CE6B5}" srcOrd="0" destOrd="0" presId="urn:microsoft.com/office/officeart/2018/2/layout/IconVerticalSolidList"/>
    <dgm:cxn modelId="{DDCEE8B2-02A9-4D99-80F8-BF51CDA6B4CB}" type="presParOf" srcId="{C196CC99-7E19-4507-94A1-E6FFCE736F96}" destId="{AB2A492E-598F-4396-9EB5-D2C19C1388D3}" srcOrd="1" destOrd="0" presId="urn:microsoft.com/office/officeart/2018/2/layout/IconVerticalSolidList"/>
    <dgm:cxn modelId="{5EA5DB0C-09F9-4A97-9ED8-6E1ACB126D3D}" type="presParOf" srcId="{C196CC99-7E19-4507-94A1-E6FFCE736F96}" destId="{2DE80DFE-302A-4001-B6C5-A7E6E8C93466}" srcOrd="2" destOrd="0" presId="urn:microsoft.com/office/officeart/2018/2/layout/IconVerticalSolidList"/>
    <dgm:cxn modelId="{9D2FDE0D-257D-4903-9E2C-44FAC672D259}" type="presParOf" srcId="{C196CC99-7E19-4507-94A1-E6FFCE736F96}" destId="{26F12372-018E-4B2F-9F7C-E59BDB9F68E0}" srcOrd="3" destOrd="0" presId="urn:microsoft.com/office/officeart/2018/2/layout/IconVerticalSolidList"/>
    <dgm:cxn modelId="{A0443FE7-1414-421A-8E5A-F0F760A5482B}" type="presParOf" srcId="{C78AEAC7-2D02-4A3B-AABF-0ED638008BB8}" destId="{ED57E893-1112-4A5F-A9C4-198AE770649A}" srcOrd="9" destOrd="0" presId="urn:microsoft.com/office/officeart/2018/2/layout/IconVerticalSolidList"/>
    <dgm:cxn modelId="{4A5E8342-8DD8-41DB-8CC4-FB9206B5E014}" type="presParOf" srcId="{C78AEAC7-2D02-4A3B-AABF-0ED638008BB8}" destId="{5367AB21-A664-488C-A823-AA0507EF89A4}" srcOrd="10" destOrd="0" presId="urn:microsoft.com/office/officeart/2018/2/layout/IconVerticalSolidList"/>
    <dgm:cxn modelId="{0BEF68ED-31E8-41DB-9DCE-6455BDBB77D8}" type="presParOf" srcId="{5367AB21-A664-488C-A823-AA0507EF89A4}" destId="{66C500ED-CF2A-4131-AB92-A379D67CE585}" srcOrd="0" destOrd="0" presId="urn:microsoft.com/office/officeart/2018/2/layout/IconVerticalSolidList"/>
    <dgm:cxn modelId="{7DE21767-60BE-4FF8-BF78-6945C50B5EE7}" type="presParOf" srcId="{5367AB21-A664-488C-A823-AA0507EF89A4}" destId="{E5D8A7C5-15D3-4A72-AF6E-E5EAE1E5C6DC}" srcOrd="1" destOrd="0" presId="urn:microsoft.com/office/officeart/2018/2/layout/IconVerticalSolidList"/>
    <dgm:cxn modelId="{D064D3AA-E03A-4E98-A8D7-2A92B2C3CCCD}" type="presParOf" srcId="{5367AB21-A664-488C-A823-AA0507EF89A4}" destId="{0CAF5532-A95B-465E-9CE3-47A0DFF9F1C7}" srcOrd="2" destOrd="0" presId="urn:microsoft.com/office/officeart/2018/2/layout/IconVerticalSolidList"/>
    <dgm:cxn modelId="{6CF0740D-20A9-401A-ADE0-16AB266AE2FD}" type="presParOf" srcId="{5367AB21-A664-488C-A823-AA0507EF89A4}" destId="{43D1726E-B0BF-4EEA-90A7-CBE919986A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4F474F-7C1D-47D3-A45C-9A11FC12961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AD6F3E6-857F-49D4-B573-1F1D497029C9}">
      <dgm:prSet/>
      <dgm:spPr/>
      <dgm:t>
        <a:bodyPr/>
        <a:lstStyle/>
        <a:p>
          <a:r>
            <a:rPr lang="en-US" u="sng" dirty="0"/>
            <a:t>Kindergarteners</a:t>
          </a:r>
          <a:r>
            <a:rPr lang="en-US" dirty="0"/>
            <a:t> – initial screening should occur no later than Jan. 31</a:t>
          </a:r>
        </a:p>
      </dgm:t>
    </dgm:pt>
    <dgm:pt modelId="{54740BB1-A349-43DB-AE17-42954B5B69BF}" type="parTrans" cxnId="{3E171F9B-306C-40B3-BC63-A821D1E78558}">
      <dgm:prSet/>
      <dgm:spPr/>
      <dgm:t>
        <a:bodyPr/>
        <a:lstStyle/>
        <a:p>
          <a:endParaRPr lang="en-US"/>
        </a:p>
      </dgm:t>
    </dgm:pt>
    <dgm:pt modelId="{35645B50-BDEF-41E4-AA44-A4C08F495B31}" type="sibTrans" cxnId="{3E171F9B-306C-40B3-BC63-A821D1E78558}">
      <dgm:prSet/>
      <dgm:spPr/>
      <dgm:t>
        <a:bodyPr/>
        <a:lstStyle/>
        <a:p>
          <a:endParaRPr lang="en-US"/>
        </a:p>
      </dgm:t>
    </dgm:pt>
    <dgm:pt modelId="{167A4AE3-4EF4-4580-B25B-431C30C0BC01}">
      <dgm:prSet/>
      <dgm:spPr/>
      <dgm:t>
        <a:bodyPr/>
        <a:lstStyle/>
        <a:p>
          <a:r>
            <a:rPr lang="en-US" u="sng" dirty="0"/>
            <a:t>Grades 1-3 </a:t>
          </a:r>
          <a:r>
            <a:rPr lang="en-US" dirty="0"/>
            <a:t>– within first 30 days of school year</a:t>
          </a:r>
        </a:p>
      </dgm:t>
    </dgm:pt>
    <dgm:pt modelId="{2D258DD5-6849-4082-ADE6-57800FD53C36}" type="parTrans" cxnId="{2208B14F-85B9-4B9C-B544-CE668329AA15}">
      <dgm:prSet/>
      <dgm:spPr/>
      <dgm:t>
        <a:bodyPr/>
        <a:lstStyle/>
        <a:p>
          <a:endParaRPr lang="en-US"/>
        </a:p>
      </dgm:t>
    </dgm:pt>
    <dgm:pt modelId="{3419A38D-1067-40B1-A322-0BF262520583}" type="sibTrans" cxnId="{2208B14F-85B9-4B9C-B544-CE668329AA15}">
      <dgm:prSet/>
      <dgm:spPr/>
      <dgm:t>
        <a:bodyPr/>
        <a:lstStyle/>
        <a:p>
          <a:endParaRPr lang="en-US"/>
        </a:p>
      </dgm:t>
    </dgm:pt>
    <dgm:pt modelId="{BFDFA4BE-7EFA-44A5-AC75-C799B0A211D6}">
      <dgm:prSet/>
      <dgm:spPr/>
      <dgm:t>
        <a:bodyPr/>
        <a:lstStyle/>
        <a:p>
          <a:r>
            <a:rPr lang="en-US" u="sng" dirty="0"/>
            <a:t>Exemptions</a:t>
          </a:r>
          <a:r>
            <a:rPr lang="en-US" dirty="0"/>
            <a:t> – dyslexia, sensory impairment, severe intellectual disability, ELL students (in certain situations)</a:t>
          </a:r>
        </a:p>
      </dgm:t>
    </dgm:pt>
    <dgm:pt modelId="{AEB23EB6-957B-4FFF-AD7B-920D323CB476}" type="parTrans" cxnId="{E269D37B-0D42-4F29-B7EA-E6F19274DA8E}">
      <dgm:prSet/>
      <dgm:spPr/>
      <dgm:t>
        <a:bodyPr/>
        <a:lstStyle/>
        <a:p>
          <a:endParaRPr lang="en-US"/>
        </a:p>
      </dgm:t>
    </dgm:pt>
    <dgm:pt modelId="{F094E5E6-9942-46B2-AF45-3AA9108F261F}" type="sibTrans" cxnId="{E269D37B-0D42-4F29-B7EA-E6F19274DA8E}">
      <dgm:prSet/>
      <dgm:spPr/>
      <dgm:t>
        <a:bodyPr/>
        <a:lstStyle/>
        <a:p>
          <a:endParaRPr lang="en-US"/>
        </a:p>
      </dgm:t>
    </dgm:pt>
    <dgm:pt modelId="{31BDC300-D011-44F3-B007-DD36F85948E7}" type="pres">
      <dgm:prSet presAssocID="{9D4F474F-7C1D-47D3-A45C-9A11FC129617}" presName="root" presStyleCnt="0">
        <dgm:presLayoutVars>
          <dgm:dir/>
          <dgm:resizeHandles val="exact"/>
        </dgm:presLayoutVars>
      </dgm:prSet>
      <dgm:spPr/>
    </dgm:pt>
    <dgm:pt modelId="{96764854-62A5-484D-B774-EDF078949BE0}" type="pres">
      <dgm:prSet presAssocID="{0AD6F3E6-857F-49D4-B573-1F1D497029C9}" presName="compNode" presStyleCnt="0"/>
      <dgm:spPr/>
    </dgm:pt>
    <dgm:pt modelId="{9D091494-398F-4CF8-AD98-64FDC4C34B45}" type="pres">
      <dgm:prSet presAssocID="{0AD6F3E6-857F-49D4-B573-1F1D497029C9}" presName="bgRect" presStyleLbl="bgShp" presStyleIdx="0" presStyleCnt="3"/>
      <dgm:spPr/>
    </dgm:pt>
    <dgm:pt modelId="{DEC0A3FE-8D14-4B63-9B38-DCCE0A439631}" type="pres">
      <dgm:prSet presAssocID="{0AD6F3E6-857F-49D4-B573-1F1D497029C9}"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hild with balloon"/>
        </a:ext>
      </dgm:extLst>
    </dgm:pt>
    <dgm:pt modelId="{2DF2214D-D78B-423E-A2B9-9383647DFBEC}" type="pres">
      <dgm:prSet presAssocID="{0AD6F3E6-857F-49D4-B573-1F1D497029C9}" presName="spaceRect" presStyleCnt="0"/>
      <dgm:spPr/>
    </dgm:pt>
    <dgm:pt modelId="{72E51169-A94D-4A19-9721-D8D79A1CCB4C}" type="pres">
      <dgm:prSet presAssocID="{0AD6F3E6-857F-49D4-B573-1F1D497029C9}" presName="parTx" presStyleLbl="revTx" presStyleIdx="0" presStyleCnt="3">
        <dgm:presLayoutVars>
          <dgm:chMax val="0"/>
          <dgm:chPref val="0"/>
        </dgm:presLayoutVars>
      </dgm:prSet>
      <dgm:spPr/>
    </dgm:pt>
    <dgm:pt modelId="{EC8958E0-1B31-49F3-B46F-ABF0B1FC0EDF}" type="pres">
      <dgm:prSet presAssocID="{35645B50-BDEF-41E4-AA44-A4C08F495B31}" presName="sibTrans" presStyleCnt="0"/>
      <dgm:spPr/>
    </dgm:pt>
    <dgm:pt modelId="{6051DC79-0965-49CC-9145-1B1628014FEA}" type="pres">
      <dgm:prSet presAssocID="{167A4AE3-4EF4-4580-B25B-431C30C0BC01}" presName="compNode" presStyleCnt="0"/>
      <dgm:spPr/>
    </dgm:pt>
    <dgm:pt modelId="{561C67C0-E7A4-492E-8385-7A04D0F30744}" type="pres">
      <dgm:prSet presAssocID="{167A4AE3-4EF4-4580-B25B-431C30C0BC01}" presName="bgRect" presStyleLbl="bgShp" presStyleIdx="1" presStyleCnt="3"/>
      <dgm:spPr/>
    </dgm:pt>
    <dgm:pt modelId="{6AAD0F0A-F8D3-4939-9206-43B906EDA254}" type="pres">
      <dgm:prSet presAssocID="{167A4AE3-4EF4-4580-B25B-431C30C0BC0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440E6DD5-C3C9-4ADC-A292-20FBBC19CB48}" type="pres">
      <dgm:prSet presAssocID="{167A4AE3-4EF4-4580-B25B-431C30C0BC01}" presName="spaceRect" presStyleCnt="0"/>
      <dgm:spPr/>
    </dgm:pt>
    <dgm:pt modelId="{D839EFCB-1A1C-45EC-9AD8-8FD12A60B531}" type="pres">
      <dgm:prSet presAssocID="{167A4AE3-4EF4-4580-B25B-431C30C0BC01}" presName="parTx" presStyleLbl="revTx" presStyleIdx="1" presStyleCnt="3">
        <dgm:presLayoutVars>
          <dgm:chMax val="0"/>
          <dgm:chPref val="0"/>
        </dgm:presLayoutVars>
      </dgm:prSet>
      <dgm:spPr/>
    </dgm:pt>
    <dgm:pt modelId="{A9E8C316-5F2D-4541-9038-12DA22AA70B7}" type="pres">
      <dgm:prSet presAssocID="{3419A38D-1067-40B1-A322-0BF262520583}" presName="sibTrans" presStyleCnt="0"/>
      <dgm:spPr/>
    </dgm:pt>
    <dgm:pt modelId="{6B1ED6E6-5DD8-469B-846C-0AB29AF6078D}" type="pres">
      <dgm:prSet presAssocID="{BFDFA4BE-7EFA-44A5-AC75-C799B0A211D6}" presName="compNode" presStyleCnt="0"/>
      <dgm:spPr/>
    </dgm:pt>
    <dgm:pt modelId="{756CE467-5976-4FA9-86BD-753FE33B6156}" type="pres">
      <dgm:prSet presAssocID="{BFDFA4BE-7EFA-44A5-AC75-C799B0A211D6}" presName="bgRect" presStyleLbl="bgShp" presStyleIdx="2" presStyleCnt="3"/>
      <dgm:spPr/>
    </dgm:pt>
    <dgm:pt modelId="{3A1CE10F-1FD1-421D-9050-2C6F22EC44E5}" type="pres">
      <dgm:prSet presAssocID="{BFDFA4BE-7EFA-44A5-AC75-C799B0A211D6}"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lassroom"/>
        </a:ext>
      </dgm:extLst>
    </dgm:pt>
    <dgm:pt modelId="{3D613511-3DE6-4292-A579-CDF5250878E9}" type="pres">
      <dgm:prSet presAssocID="{BFDFA4BE-7EFA-44A5-AC75-C799B0A211D6}" presName="spaceRect" presStyleCnt="0"/>
      <dgm:spPr/>
    </dgm:pt>
    <dgm:pt modelId="{99920420-8A0E-40A2-8BF5-5DECB732E755}" type="pres">
      <dgm:prSet presAssocID="{BFDFA4BE-7EFA-44A5-AC75-C799B0A211D6}" presName="parTx" presStyleLbl="revTx" presStyleIdx="2" presStyleCnt="3">
        <dgm:presLayoutVars>
          <dgm:chMax val="0"/>
          <dgm:chPref val="0"/>
        </dgm:presLayoutVars>
      </dgm:prSet>
      <dgm:spPr/>
    </dgm:pt>
  </dgm:ptLst>
  <dgm:cxnLst>
    <dgm:cxn modelId="{2208B14F-85B9-4B9C-B544-CE668329AA15}" srcId="{9D4F474F-7C1D-47D3-A45C-9A11FC129617}" destId="{167A4AE3-4EF4-4580-B25B-431C30C0BC01}" srcOrd="1" destOrd="0" parTransId="{2D258DD5-6849-4082-ADE6-57800FD53C36}" sibTransId="{3419A38D-1067-40B1-A322-0BF262520583}"/>
    <dgm:cxn modelId="{E269D37B-0D42-4F29-B7EA-E6F19274DA8E}" srcId="{9D4F474F-7C1D-47D3-A45C-9A11FC129617}" destId="{BFDFA4BE-7EFA-44A5-AC75-C799B0A211D6}" srcOrd="2" destOrd="0" parTransId="{AEB23EB6-957B-4FFF-AD7B-920D323CB476}" sibTransId="{F094E5E6-9942-46B2-AF45-3AA9108F261F}"/>
    <dgm:cxn modelId="{3E171F9B-306C-40B3-BC63-A821D1E78558}" srcId="{9D4F474F-7C1D-47D3-A45C-9A11FC129617}" destId="{0AD6F3E6-857F-49D4-B573-1F1D497029C9}" srcOrd="0" destOrd="0" parTransId="{54740BB1-A349-43DB-AE17-42954B5B69BF}" sibTransId="{35645B50-BDEF-41E4-AA44-A4C08F495B31}"/>
    <dgm:cxn modelId="{BD7053CF-C182-44C7-A772-348212260D07}" type="presOf" srcId="{0AD6F3E6-857F-49D4-B573-1F1D497029C9}" destId="{72E51169-A94D-4A19-9721-D8D79A1CCB4C}" srcOrd="0" destOrd="0" presId="urn:microsoft.com/office/officeart/2018/2/layout/IconVerticalSolidList"/>
    <dgm:cxn modelId="{929E34EA-042B-4BC7-B337-78C4392DED61}" type="presOf" srcId="{9D4F474F-7C1D-47D3-A45C-9A11FC129617}" destId="{31BDC300-D011-44F3-B007-DD36F85948E7}" srcOrd="0" destOrd="0" presId="urn:microsoft.com/office/officeart/2018/2/layout/IconVerticalSolidList"/>
    <dgm:cxn modelId="{4C2005EC-1145-4FF8-81FA-0F302CA94C81}" type="presOf" srcId="{167A4AE3-4EF4-4580-B25B-431C30C0BC01}" destId="{D839EFCB-1A1C-45EC-9AD8-8FD12A60B531}" srcOrd="0" destOrd="0" presId="urn:microsoft.com/office/officeart/2018/2/layout/IconVerticalSolidList"/>
    <dgm:cxn modelId="{DCFED2F8-97C0-46F6-B61F-406CE3F696AF}" type="presOf" srcId="{BFDFA4BE-7EFA-44A5-AC75-C799B0A211D6}" destId="{99920420-8A0E-40A2-8BF5-5DECB732E755}" srcOrd="0" destOrd="0" presId="urn:microsoft.com/office/officeart/2018/2/layout/IconVerticalSolidList"/>
    <dgm:cxn modelId="{FFA9AA4E-0A36-49EE-8178-222D9E151094}" type="presParOf" srcId="{31BDC300-D011-44F3-B007-DD36F85948E7}" destId="{96764854-62A5-484D-B774-EDF078949BE0}" srcOrd="0" destOrd="0" presId="urn:microsoft.com/office/officeart/2018/2/layout/IconVerticalSolidList"/>
    <dgm:cxn modelId="{89430AA9-22C4-4D01-9DD7-039E57356AAB}" type="presParOf" srcId="{96764854-62A5-484D-B774-EDF078949BE0}" destId="{9D091494-398F-4CF8-AD98-64FDC4C34B45}" srcOrd="0" destOrd="0" presId="urn:microsoft.com/office/officeart/2018/2/layout/IconVerticalSolidList"/>
    <dgm:cxn modelId="{43E5A957-E2E1-4869-AB29-C8D019C62F4E}" type="presParOf" srcId="{96764854-62A5-484D-B774-EDF078949BE0}" destId="{DEC0A3FE-8D14-4B63-9B38-DCCE0A439631}" srcOrd="1" destOrd="0" presId="urn:microsoft.com/office/officeart/2018/2/layout/IconVerticalSolidList"/>
    <dgm:cxn modelId="{38CAB5DE-CFAC-468F-B5D4-7D4BA19B97BF}" type="presParOf" srcId="{96764854-62A5-484D-B774-EDF078949BE0}" destId="{2DF2214D-D78B-423E-A2B9-9383647DFBEC}" srcOrd="2" destOrd="0" presId="urn:microsoft.com/office/officeart/2018/2/layout/IconVerticalSolidList"/>
    <dgm:cxn modelId="{1D2BA7D8-69A6-4682-80C2-8302573DE42A}" type="presParOf" srcId="{96764854-62A5-484D-B774-EDF078949BE0}" destId="{72E51169-A94D-4A19-9721-D8D79A1CCB4C}" srcOrd="3" destOrd="0" presId="urn:microsoft.com/office/officeart/2018/2/layout/IconVerticalSolidList"/>
    <dgm:cxn modelId="{89EFC6F2-EE62-4F16-9E8F-AAD42CD21BFC}" type="presParOf" srcId="{31BDC300-D011-44F3-B007-DD36F85948E7}" destId="{EC8958E0-1B31-49F3-B46F-ABF0B1FC0EDF}" srcOrd="1" destOrd="0" presId="urn:microsoft.com/office/officeart/2018/2/layout/IconVerticalSolidList"/>
    <dgm:cxn modelId="{C1AACF82-56ED-4CE5-BC99-6E66449B4168}" type="presParOf" srcId="{31BDC300-D011-44F3-B007-DD36F85948E7}" destId="{6051DC79-0965-49CC-9145-1B1628014FEA}" srcOrd="2" destOrd="0" presId="urn:microsoft.com/office/officeart/2018/2/layout/IconVerticalSolidList"/>
    <dgm:cxn modelId="{6D1655E5-38F3-48BA-9AFF-573AF0F8291C}" type="presParOf" srcId="{6051DC79-0965-49CC-9145-1B1628014FEA}" destId="{561C67C0-E7A4-492E-8385-7A04D0F30744}" srcOrd="0" destOrd="0" presId="urn:microsoft.com/office/officeart/2018/2/layout/IconVerticalSolidList"/>
    <dgm:cxn modelId="{C04B672D-F23C-4C38-BE1C-15118E17DCD8}" type="presParOf" srcId="{6051DC79-0965-49CC-9145-1B1628014FEA}" destId="{6AAD0F0A-F8D3-4939-9206-43B906EDA254}" srcOrd="1" destOrd="0" presId="urn:microsoft.com/office/officeart/2018/2/layout/IconVerticalSolidList"/>
    <dgm:cxn modelId="{B6F03F10-852A-47CA-B4F8-04F26B52E56A}" type="presParOf" srcId="{6051DC79-0965-49CC-9145-1B1628014FEA}" destId="{440E6DD5-C3C9-4ADC-A292-20FBBC19CB48}" srcOrd="2" destOrd="0" presId="urn:microsoft.com/office/officeart/2018/2/layout/IconVerticalSolidList"/>
    <dgm:cxn modelId="{10E086DB-CA57-45F9-98AB-CE945C10D68C}" type="presParOf" srcId="{6051DC79-0965-49CC-9145-1B1628014FEA}" destId="{D839EFCB-1A1C-45EC-9AD8-8FD12A60B531}" srcOrd="3" destOrd="0" presId="urn:microsoft.com/office/officeart/2018/2/layout/IconVerticalSolidList"/>
    <dgm:cxn modelId="{E465862C-5471-4BA6-9F7C-E70F2A30D6EE}" type="presParOf" srcId="{31BDC300-D011-44F3-B007-DD36F85948E7}" destId="{A9E8C316-5F2D-4541-9038-12DA22AA70B7}" srcOrd="3" destOrd="0" presId="urn:microsoft.com/office/officeart/2018/2/layout/IconVerticalSolidList"/>
    <dgm:cxn modelId="{1E0B5A80-E075-4A6E-B471-B9709BE24FAF}" type="presParOf" srcId="{31BDC300-D011-44F3-B007-DD36F85948E7}" destId="{6B1ED6E6-5DD8-469B-846C-0AB29AF6078D}" srcOrd="4" destOrd="0" presId="urn:microsoft.com/office/officeart/2018/2/layout/IconVerticalSolidList"/>
    <dgm:cxn modelId="{4BF8B4F1-5C82-4B22-AA1C-E3D996AEF122}" type="presParOf" srcId="{6B1ED6E6-5DD8-469B-846C-0AB29AF6078D}" destId="{756CE467-5976-4FA9-86BD-753FE33B6156}" srcOrd="0" destOrd="0" presId="urn:microsoft.com/office/officeart/2018/2/layout/IconVerticalSolidList"/>
    <dgm:cxn modelId="{AD45AD39-4A5C-4B27-BD78-FEA69A38CF75}" type="presParOf" srcId="{6B1ED6E6-5DD8-469B-846C-0AB29AF6078D}" destId="{3A1CE10F-1FD1-421D-9050-2C6F22EC44E5}" srcOrd="1" destOrd="0" presId="urn:microsoft.com/office/officeart/2018/2/layout/IconVerticalSolidList"/>
    <dgm:cxn modelId="{9EA30AAA-C055-414D-B90E-E1E20D170E5D}" type="presParOf" srcId="{6B1ED6E6-5DD8-469B-846C-0AB29AF6078D}" destId="{3D613511-3DE6-4292-A579-CDF5250878E9}" srcOrd="2" destOrd="0" presId="urn:microsoft.com/office/officeart/2018/2/layout/IconVerticalSolidList"/>
    <dgm:cxn modelId="{DBC86B8B-567A-4243-ACD3-FDA5C337D3DD}" type="presParOf" srcId="{6B1ED6E6-5DD8-469B-846C-0AB29AF6078D}" destId="{99920420-8A0E-40A2-8BF5-5DECB732E75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17D300-D301-4D7D-AFC7-BDADC2A24B5A}"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BEB6FA9D-F4BD-4196-9A41-7B258982F7C7}">
      <dgm:prSet custT="1"/>
      <dgm:spPr/>
      <dgm:t>
        <a:bodyPr/>
        <a:lstStyle/>
        <a:p>
          <a:r>
            <a:rPr lang="en-US" sz="2200" dirty="0"/>
            <a:t>Waiting too long for a referral </a:t>
          </a:r>
          <a:r>
            <a:rPr lang="en-US" sz="2200" u="sng" dirty="0"/>
            <a:t>or</a:t>
          </a:r>
          <a:r>
            <a:rPr lang="en-US" sz="2200" dirty="0"/>
            <a:t> treating dyslexia as a </a:t>
          </a:r>
          <a:r>
            <a:rPr lang="en-US" sz="2200" i="1" dirty="0"/>
            <a:t>per se </a:t>
          </a:r>
          <a:r>
            <a:rPr lang="en-US" sz="2200" dirty="0"/>
            <a:t>disability</a:t>
          </a:r>
        </a:p>
      </dgm:t>
    </dgm:pt>
    <dgm:pt modelId="{D32E138B-923C-4FC7-B081-339F508A0E4A}" type="parTrans" cxnId="{F14F7A6E-EC61-437B-B0A5-161B2DE8AEA6}">
      <dgm:prSet/>
      <dgm:spPr/>
      <dgm:t>
        <a:bodyPr/>
        <a:lstStyle/>
        <a:p>
          <a:endParaRPr lang="en-US"/>
        </a:p>
      </dgm:t>
    </dgm:pt>
    <dgm:pt modelId="{D6D70F44-28C4-4EC3-8A5A-B68BAC0F0CD6}" type="sibTrans" cxnId="{F14F7A6E-EC61-437B-B0A5-161B2DE8AEA6}">
      <dgm:prSet/>
      <dgm:spPr/>
      <dgm:t>
        <a:bodyPr/>
        <a:lstStyle/>
        <a:p>
          <a:endParaRPr lang="en-US"/>
        </a:p>
      </dgm:t>
    </dgm:pt>
    <dgm:pt modelId="{24DCF1C8-D5C7-4D68-B3C4-424E559F9F19}">
      <dgm:prSet custT="1"/>
      <dgm:spPr/>
      <dgm:t>
        <a:bodyPr/>
        <a:lstStyle/>
        <a:p>
          <a:r>
            <a:rPr lang="en-US" sz="2200" dirty="0"/>
            <a:t>Failing to discuss methodology</a:t>
          </a:r>
        </a:p>
      </dgm:t>
    </dgm:pt>
    <dgm:pt modelId="{534D8D57-CD91-448D-B140-123AD5ACEB85}" type="parTrans" cxnId="{A49EFF6F-394B-4C53-9926-AFC4082D758E}">
      <dgm:prSet/>
      <dgm:spPr/>
      <dgm:t>
        <a:bodyPr/>
        <a:lstStyle/>
        <a:p>
          <a:endParaRPr lang="en-US"/>
        </a:p>
      </dgm:t>
    </dgm:pt>
    <dgm:pt modelId="{4432B3AE-084D-432F-864F-CF2B0B242FA4}" type="sibTrans" cxnId="{A49EFF6F-394B-4C53-9926-AFC4082D758E}">
      <dgm:prSet/>
      <dgm:spPr/>
      <dgm:t>
        <a:bodyPr/>
        <a:lstStyle/>
        <a:p>
          <a:endParaRPr lang="en-US"/>
        </a:p>
      </dgm:t>
    </dgm:pt>
    <dgm:pt modelId="{C6C83A83-1332-4C65-A55F-5A954E36CB73}">
      <dgm:prSet custT="1"/>
      <dgm:spPr/>
      <dgm:t>
        <a:bodyPr/>
        <a:lstStyle/>
        <a:p>
          <a:r>
            <a:rPr lang="en-US" sz="2200" dirty="0"/>
            <a:t>Failing to create robust &amp; flexible literacy program (variety of approaches)</a:t>
          </a:r>
        </a:p>
      </dgm:t>
    </dgm:pt>
    <dgm:pt modelId="{BF4CF14A-D208-484D-B568-D95E9BF2FECB}" type="parTrans" cxnId="{E20ECBD8-B1CB-45C7-9BF4-201C95E44C58}">
      <dgm:prSet/>
      <dgm:spPr/>
      <dgm:t>
        <a:bodyPr/>
        <a:lstStyle/>
        <a:p>
          <a:endParaRPr lang="en-US"/>
        </a:p>
      </dgm:t>
    </dgm:pt>
    <dgm:pt modelId="{5408AA6C-0609-4B15-8561-5D3C942FB534}" type="sibTrans" cxnId="{E20ECBD8-B1CB-45C7-9BF4-201C95E44C58}">
      <dgm:prSet/>
      <dgm:spPr/>
      <dgm:t>
        <a:bodyPr/>
        <a:lstStyle/>
        <a:p>
          <a:endParaRPr lang="en-US"/>
        </a:p>
      </dgm:t>
    </dgm:pt>
    <dgm:pt modelId="{F60FD151-F31A-4B49-B691-E8DC95E84FD1}">
      <dgm:prSet custT="1"/>
      <dgm:spPr/>
      <dgm:t>
        <a:bodyPr/>
        <a:lstStyle/>
        <a:p>
          <a:r>
            <a:rPr lang="en-US" sz="2200" dirty="0"/>
            <a:t>Failure to offer proper training for staff</a:t>
          </a:r>
        </a:p>
      </dgm:t>
    </dgm:pt>
    <dgm:pt modelId="{ABB98562-3A3D-4282-A525-2E60F7CEC2A2}" type="parTrans" cxnId="{67A8AD7E-540E-4630-8BDF-6AEEAD5C8094}">
      <dgm:prSet/>
      <dgm:spPr/>
      <dgm:t>
        <a:bodyPr/>
        <a:lstStyle/>
        <a:p>
          <a:endParaRPr lang="en-US"/>
        </a:p>
      </dgm:t>
    </dgm:pt>
    <dgm:pt modelId="{DCC4F8BE-6FC8-4149-AA21-8ECAAD504F1F}" type="sibTrans" cxnId="{67A8AD7E-540E-4630-8BDF-6AEEAD5C8094}">
      <dgm:prSet/>
      <dgm:spPr/>
      <dgm:t>
        <a:bodyPr/>
        <a:lstStyle/>
        <a:p>
          <a:endParaRPr lang="en-US"/>
        </a:p>
      </dgm:t>
    </dgm:pt>
    <dgm:pt modelId="{36E85C20-3084-48B2-ADD7-1C4F73452B9C}" type="pres">
      <dgm:prSet presAssocID="{B517D300-D301-4D7D-AFC7-BDADC2A24B5A}" presName="root" presStyleCnt="0">
        <dgm:presLayoutVars>
          <dgm:dir/>
          <dgm:resizeHandles val="exact"/>
        </dgm:presLayoutVars>
      </dgm:prSet>
      <dgm:spPr/>
    </dgm:pt>
    <dgm:pt modelId="{2B49F765-857D-4867-99F8-D0D276E5E4B0}" type="pres">
      <dgm:prSet presAssocID="{BEB6FA9D-F4BD-4196-9A41-7B258982F7C7}" presName="compNode" presStyleCnt="0"/>
      <dgm:spPr/>
    </dgm:pt>
    <dgm:pt modelId="{5419A18B-4472-4F86-8FC0-9A233C5C8EFB}" type="pres">
      <dgm:prSet presAssocID="{BEB6FA9D-F4BD-4196-9A41-7B258982F7C7}" presName="iconRect" presStyleLbl="node1" presStyleIdx="0" presStyleCnt="4" custScaleX="202296" custScaleY="18747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lock"/>
        </a:ext>
      </dgm:extLst>
    </dgm:pt>
    <dgm:pt modelId="{03D94784-49E5-4959-875A-0F8D60982F8B}" type="pres">
      <dgm:prSet presAssocID="{BEB6FA9D-F4BD-4196-9A41-7B258982F7C7}" presName="spaceRect" presStyleCnt="0"/>
      <dgm:spPr/>
    </dgm:pt>
    <dgm:pt modelId="{2891D6F9-4964-499F-8808-BC2BAD2DB1C5}" type="pres">
      <dgm:prSet presAssocID="{BEB6FA9D-F4BD-4196-9A41-7B258982F7C7}" presName="textRect" presStyleLbl="revTx" presStyleIdx="0" presStyleCnt="4" custLinFactNeighborY="14030">
        <dgm:presLayoutVars>
          <dgm:chMax val="1"/>
          <dgm:chPref val="1"/>
        </dgm:presLayoutVars>
      </dgm:prSet>
      <dgm:spPr/>
    </dgm:pt>
    <dgm:pt modelId="{42EBBDFC-164E-4C1D-B34F-084432CC8886}" type="pres">
      <dgm:prSet presAssocID="{D6D70F44-28C4-4EC3-8A5A-B68BAC0F0CD6}" presName="sibTrans" presStyleCnt="0"/>
      <dgm:spPr/>
    </dgm:pt>
    <dgm:pt modelId="{17704681-4700-4A8E-A0A9-72E52087FE72}" type="pres">
      <dgm:prSet presAssocID="{24DCF1C8-D5C7-4D68-B3C4-424E559F9F19}" presName="compNode" presStyleCnt="0"/>
      <dgm:spPr/>
    </dgm:pt>
    <dgm:pt modelId="{30162E40-919A-41E6-8A74-94D554A8201A}" type="pres">
      <dgm:prSet presAssocID="{24DCF1C8-D5C7-4D68-B3C4-424E559F9F19}" presName="iconRect" presStyleLbl="node1" presStyleIdx="1" presStyleCnt="4" custScaleX="207477" custScaleY="19969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top sign"/>
        </a:ext>
      </dgm:extLst>
    </dgm:pt>
    <dgm:pt modelId="{A779C70B-1B7F-4018-B674-B074D96F3845}" type="pres">
      <dgm:prSet presAssocID="{24DCF1C8-D5C7-4D68-B3C4-424E559F9F19}" presName="spaceRect" presStyleCnt="0"/>
      <dgm:spPr/>
    </dgm:pt>
    <dgm:pt modelId="{8652EE2A-07A6-48ED-B9C4-9D7F5260C641}" type="pres">
      <dgm:prSet presAssocID="{24DCF1C8-D5C7-4D68-B3C4-424E559F9F19}" presName="textRect" presStyleLbl="revTx" presStyleIdx="1" presStyleCnt="4" custLinFactNeighborY="13128">
        <dgm:presLayoutVars>
          <dgm:chMax val="1"/>
          <dgm:chPref val="1"/>
        </dgm:presLayoutVars>
      </dgm:prSet>
      <dgm:spPr/>
    </dgm:pt>
    <dgm:pt modelId="{D4B3B2EB-F52B-4F86-80ED-066F3A3DAD94}" type="pres">
      <dgm:prSet presAssocID="{4432B3AE-084D-432F-864F-CF2B0B242FA4}" presName="sibTrans" presStyleCnt="0"/>
      <dgm:spPr/>
    </dgm:pt>
    <dgm:pt modelId="{02756C5E-8C79-4952-962F-22E466AD4946}" type="pres">
      <dgm:prSet presAssocID="{C6C83A83-1332-4C65-A55F-5A954E36CB73}" presName="compNode" presStyleCnt="0"/>
      <dgm:spPr/>
    </dgm:pt>
    <dgm:pt modelId="{98BCD11B-36E8-47AA-9594-12199998A444}" type="pres">
      <dgm:prSet presAssocID="{C6C83A83-1332-4C65-A55F-5A954E36CB73}" presName="iconRect" presStyleLbl="node1" presStyleIdx="2" presStyleCnt="4" custScaleX="200363" custScaleY="204052"/>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Open book"/>
        </a:ext>
      </dgm:extLst>
    </dgm:pt>
    <dgm:pt modelId="{65D4B7ED-FCA2-4E44-B5BB-CDF93517D470}" type="pres">
      <dgm:prSet presAssocID="{C6C83A83-1332-4C65-A55F-5A954E36CB73}" presName="spaceRect" presStyleCnt="0"/>
      <dgm:spPr/>
    </dgm:pt>
    <dgm:pt modelId="{724BAFFF-EB24-4D07-9432-AE37B29D64A2}" type="pres">
      <dgm:prSet presAssocID="{C6C83A83-1332-4C65-A55F-5A954E36CB73}" presName="textRect" presStyleLbl="revTx" presStyleIdx="2" presStyleCnt="4" custLinFactNeighborX="1059" custLinFactNeighborY="8119">
        <dgm:presLayoutVars>
          <dgm:chMax val="1"/>
          <dgm:chPref val="1"/>
        </dgm:presLayoutVars>
      </dgm:prSet>
      <dgm:spPr/>
    </dgm:pt>
    <dgm:pt modelId="{B363A70A-F48F-4E52-8328-7B754816FED1}" type="pres">
      <dgm:prSet presAssocID="{5408AA6C-0609-4B15-8561-5D3C942FB534}" presName="sibTrans" presStyleCnt="0"/>
      <dgm:spPr/>
    </dgm:pt>
    <dgm:pt modelId="{702CC30A-1CF1-4971-A646-E9637BCA7919}" type="pres">
      <dgm:prSet presAssocID="{F60FD151-F31A-4B49-B691-E8DC95E84FD1}" presName="compNode" presStyleCnt="0"/>
      <dgm:spPr/>
    </dgm:pt>
    <dgm:pt modelId="{B97D88EE-32A7-4CC6-9336-DC8AACB39EBB}" type="pres">
      <dgm:prSet presAssocID="{F60FD151-F31A-4B49-B691-E8DC95E84FD1}" presName="iconRect" presStyleLbl="node1" presStyleIdx="3" presStyleCnt="4" custScaleX="198192" custScaleY="199136"/>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Head with gears"/>
        </a:ext>
      </dgm:extLst>
    </dgm:pt>
    <dgm:pt modelId="{D95E1F1F-9014-4CFC-AA06-08E17B56C099}" type="pres">
      <dgm:prSet presAssocID="{F60FD151-F31A-4B49-B691-E8DC95E84FD1}" presName="spaceRect" presStyleCnt="0"/>
      <dgm:spPr/>
    </dgm:pt>
    <dgm:pt modelId="{29990255-02F4-40C8-84DF-B74228535E57}" type="pres">
      <dgm:prSet presAssocID="{F60FD151-F31A-4B49-B691-E8DC95E84FD1}" presName="textRect" presStyleLbl="revTx" presStyleIdx="3" presStyleCnt="4" custLinFactNeighborY="10826">
        <dgm:presLayoutVars>
          <dgm:chMax val="1"/>
          <dgm:chPref val="1"/>
        </dgm:presLayoutVars>
      </dgm:prSet>
      <dgm:spPr/>
    </dgm:pt>
  </dgm:ptLst>
  <dgm:cxnLst>
    <dgm:cxn modelId="{89094E09-3383-4150-AB19-31E00A7903A1}" type="presOf" srcId="{C6C83A83-1332-4C65-A55F-5A954E36CB73}" destId="{724BAFFF-EB24-4D07-9432-AE37B29D64A2}" srcOrd="0" destOrd="0" presId="urn:microsoft.com/office/officeart/2018/2/layout/IconLabelList"/>
    <dgm:cxn modelId="{7DA10A3C-65EE-455C-9A6B-97651E6E24B2}" type="presOf" srcId="{F60FD151-F31A-4B49-B691-E8DC95E84FD1}" destId="{29990255-02F4-40C8-84DF-B74228535E57}" srcOrd="0" destOrd="0" presId="urn:microsoft.com/office/officeart/2018/2/layout/IconLabelList"/>
    <dgm:cxn modelId="{21CC1367-FDAE-46FA-906C-A55F25B26E93}" type="presOf" srcId="{B517D300-D301-4D7D-AFC7-BDADC2A24B5A}" destId="{36E85C20-3084-48B2-ADD7-1C4F73452B9C}" srcOrd="0" destOrd="0" presId="urn:microsoft.com/office/officeart/2018/2/layout/IconLabelList"/>
    <dgm:cxn modelId="{4DC45267-198D-43AB-AF05-4AC117308300}" type="presOf" srcId="{BEB6FA9D-F4BD-4196-9A41-7B258982F7C7}" destId="{2891D6F9-4964-499F-8808-BC2BAD2DB1C5}" srcOrd="0" destOrd="0" presId="urn:microsoft.com/office/officeart/2018/2/layout/IconLabelList"/>
    <dgm:cxn modelId="{F14F7A6E-EC61-437B-B0A5-161B2DE8AEA6}" srcId="{B517D300-D301-4D7D-AFC7-BDADC2A24B5A}" destId="{BEB6FA9D-F4BD-4196-9A41-7B258982F7C7}" srcOrd="0" destOrd="0" parTransId="{D32E138B-923C-4FC7-B081-339F508A0E4A}" sibTransId="{D6D70F44-28C4-4EC3-8A5A-B68BAC0F0CD6}"/>
    <dgm:cxn modelId="{A49EFF6F-394B-4C53-9926-AFC4082D758E}" srcId="{B517D300-D301-4D7D-AFC7-BDADC2A24B5A}" destId="{24DCF1C8-D5C7-4D68-B3C4-424E559F9F19}" srcOrd="1" destOrd="0" parTransId="{534D8D57-CD91-448D-B140-123AD5ACEB85}" sibTransId="{4432B3AE-084D-432F-864F-CF2B0B242FA4}"/>
    <dgm:cxn modelId="{67A8AD7E-540E-4630-8BDF-6AEEAD5C8094}" srcId="{B517D300-D301-4D7D-AFC7-BDADC2A24B5A}" destId="{F60FD151-F31A-4B49-B691-E8DC95E84FD1}" srcOrd="3" destOrd="0" parTransId="{ABB98562-3A3D-4282-A525-2E60F7CEC2A2}" sibTransId="{DCC4F8BE-6FC8-4149-AA21-8ECAAD504F1F}"/>
    <dgm:cxn modelId="{83C609AF-1444-46A5-BAD9-E4CDA24F49E1}" type="presOf" srcId="{24DCF1C8-D5C7-4D68-B3C4-424E559F9F19}" destId="{8652EE2A-07A6-48ED-B9C4-9D7F5260C641}" srcOrd="0" destOrd="0" presId="urn:microsoft.com/office/officeart/2018/2/layout/IconLabelList"/>
    <dgm:cxn modelId="{E20ECBD8-B1CB-45C7-9BF4-201C95E44C58}" srcId="{B517D300-D301-4D7D-AFC7-BDADC2A24B5A}" destId="{C6C83A83-1332-4C65-A55F-5A954E36CB73}" srcOrd="2" destOrd="0" parTransId="{BF4CF14A-D208-484D-B568-D95E9BF2FECB}" sibTransId="{5408AA6C-0609-4B15-8561-5D3C942FB534}"/>
    <dgm:cxn modelId="{FEF7D292-5061-4F45-AA79-7A020C5ED0E5}" type="presParOf" srcId="{36E85C20-3084-48B2-ADD7-1C4F73452B9C}" destId="{2B49F765-857D-4867-99F8-D0D276E5E4B0}" srcOrd="0" destOrd="0" presId="urn:microsoft.com/office/officeart/2018/2/layout/IconLabelList"/>
    <dgm:cxn modelId="{3BBCF960-80B2-4E8A-B0F0-F90C7019AED0}" type="presParOf" srcId="{2B49F765-857D-4867-99F8-D0D276E5E4B0}" destId="{5419A18B-4472-4F86-8FC0-9A233C5C8EFB}" srcOrd="0" destOrd="0" presId="urn:microsoft.com/office/officeart/2018/2/layout/IconLabelList"/>
    <dgm:cxn modelId="{B26B229A-754A-43A9-9355-837C216D4354}" type="presParOf" srcId="{2B49F765-857D-4867-99F8-D0D276E5E4B0}" destId="{03D94784-49E5-4959-875A-0F8D60982F8B}" srcOrd="1" destOrd="0" presId="urn:microsoft.com/office/officeart/2018/2/layout/IconLabelList"/>
    <dgm:cxn modelId="{595A60D9-E0FC-48C0-B68B-16C0514AE524}" type="presParOf" srcId="{2B49F765-857D-4867-99F8-D0D276E5E4B0}" destId="{2891D6F9-4964-499F-8808-BC2BAD2DB1C5}" srcOrd="2" destOrd="0" presId="urn:microsoft.com/office/officeart/2018/2/layout/IconLabelList"/>
    <dgm:cxn modelId="{EF1B2663-3B8D-491C-BD8B-D77615DBA271}" type="presParOf" srcId="{36E85C20-3084-48B2-ADD7-1C4F73452B9C}" destId="{42EBBDFC-164E-4C1D-B34F-084432CC8886}" srcOrd="1" destOrd="0" presId="urn:microsoft.com/office/officeart/2018/2/layout/IconLabelList"/>
    <dgm:cxn modelId="{CCACB0FC-5E2A-4FA0-AFCA-6E35BF460849}" type="presParOf" srcId="{36E85C20-3084-48B2-ADD7-1C4F73452B9C}" destId="{17704681-4700-4A8E-A0A9-72E52087FE72}" srcOrd="2" destOrd="0" presId="urn:microsoft.com/office/officeart/2018/2/layout/IconLabelList"/>
    <dgm:cxn modelId="{B0D42E16-F5D0-4729-B2C4-7F01FC75ADD8}" type="presParOf" srcId="{17704681-4700-4A8E-A0A9-72E52087FE72}" destId="{30162E40-919A-41E6-8A74-94D554A8201A}" srcOrd="0" destOrd="0" presId="urn:microsoft.com/office/officeart/2018/2/layout/IconLabelList"/>
    <dgm:cxn modelId="{6A83421A-C393-4AEB-8954-814C74FFEB0F}" type="presParOf" srcId="{17704681-4700-4A8E-A0A9-72E52087FE72}" destId="{A779C70B-1B7F-4018-B674-B074D96F3845}" srcOrd="1" destOrd="0" presId="urn:microsoft.com/office/officeart/2018/2/layout/IconLabelList"/>
    <dgm:cxn modelId="{13B0CFD5-32EB-4988-BF61-6BC8B2A98AA0}" type="presParOf" srcId="{17704681-4700-4A8E-A0A9-72E52087FE72}" destId="{8652EE2A-07A6-48ED-B9C4-9D7F5260C641}" srcOrd="2" destOrd="0" presId="urn:microsoft.com/office/officeart/2018/2/layout/IconLabelList"/>
    <dgm:cxn modelId="{91973437-8637-4B20-8AEF-6F4F84D843DA}" type="presParOf" srcId="{36E85C20-3084-48B2-ADD7-1C4F73452B9C}" destId="{D4B3B2EB-F52B-4F86-80ED-066F3A3DAD94}" srcOrd="3" destOrd="0" presId="urn:microsoft.com/office/officeart/2018/2/layout/IconLabelList"/>
    <dgm:cxn modelId="{C0D221C8-D60D-48F1-951C-58AF408F82FF}" type="presParOf" srcId="{36E85C20-3084-48B2-ADD7-1C4F73452B9C}" destId="{02756C5E-8C79-4952-962F-22E466AD4946}" srcOrd="4" destOrd="0" presId="urn:microsoft.com/office/officeart/2018/2/layout/IconLabelList"/>
    <dgm:cxn modelId="{769F2B3E-2021-46B0-9560-67BA263BBABB}" type="presParOf" srcId="{02756C5E-8C79-4952-962F-22E466AD4946}" destId="{98BCD11B-36E8-47AA-9594-12199998A444}" srcOrd="0" destOrd="0" presId="urn:microsoft.com/office/officeart/2018/2/layout/IconLabelList"/>
    <dgm:cxn modelId="{D7DF1AEC-3526-4DBE-8644-43271BD6CAD4}" type="presParOf" srcId="{02756C5E-8C79-4952-962F-22E466AD4946}" destId="{65D4B7ED-FCA2-4E44-B5BB-CDF93517D470}" srcOrd="1" destOrd="0" presId="urn:microsoft.com/office/officeart/2018/2/layout/IconLabelList"/>
    <dgm:cxn modelId="{51F32942-5CBE-459D-A444-81680828A696}" type="presParOf" srcId="{02756C5E-8C79-4952-962F-22E466AD4946}" destId="{724BAFFF-EB24-4D07-9432-AE37B29D64A2}" srcOrd="2" destOrd="0" presId="urn:microsoft.com/office/officeart/2018/2/layout/IconLabelList"/>
    <dgm:cxn modelId="{F598617B-7947-40B8-947D-5DF739389696}" type="presParOf" srcId="{36E85C20-3084-48B2-ADD7-1C4F73452B9C}" destId="{B363A70A-F48F-4E52-8328-7B754816FED1}" srcOrd="5" destOrd="0" presId="urn:microsoft.com/office/officeart/2018/2/layout/IconLabelList"/>
    <dgm:cxn modelId="{57E84D67-6780-425D-B02D-443D5E1F233C}" type="presParOf" srcId="{36E85C20-3084-48B2-ADD7-1C4F73452B9C}" destId="{702CC30A-1CF1-4971-A646-E9637BCA7919}" srcOrd="6" destOrd="0" presId="urn:microsoft.com/office/officeart/2018/2/layout/IconLabelList"/>
    <dgm:cxn modelId="{028F9396-4484-4305-B252-76A857745B09}" type="presParOf" srcId="{702CC30A-1CF1-4971-A646-E9637BCA7919}" destId="{B97D88EE-32A7-4CC6-9336-DC8AACB39EBB}" srcOrd="0" destOrd="0" presId="urn:microsoft.com/office/officeart/2018/2/layout/IconLabelList"/>
    <dgm:cxn modelId="{D4500E27-B4F5-4961-8365-164F2690209B}" type="presParOf" srcId="{702CC30A-1CF1-4971-A646-E9637BCA7919}" destId="{D95E1F1F-9014-4CFC-AA06-08E17B56C099}" srcOrd="1" destOrd="0" presId="urn:microsoft.com/office/officeart/2018/2/layout/IconLabelList"/>
    <dgm:cxn modelId="{EDB83A5E-029B-4A90-A083-163D3D96DEDB}" type="presParOf" srcId="{702CC30A-1CF1-4971-A646-E9637BCA7919}" destId="{29990255-02F4-40C8-84DF-B74228535E5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6B174F-C948-44EC-A928-E6ED56C9BB52}"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5DE47EBB-0C69-407B-AA75-988BA92BDAD2}">
      <dgm:prSet/>
      <dgm:spPr/>
      <dgm:t>
        <a:bodyPr/>
        <a:lstStyle/>
        <a:p>
          <a:pPr>
            <a:defRPr b="1"/>
          </a:pPr>
          <a:r>
            <a:rPr lang="en-US"/>
            <a:t>How many are using MTSS in your buildings?  </a:t>
          </a:r>
        </a:p>
      </dgm:t>
    </dgm:pt>
    <dgm:pt modelId="{E4472E44-FF90-4A64-A47C-36F25F5BC0F2}" type="parTrans" cxnId="{0A2948A8-EFF7-4E3E-A8BA-98F539B3BE18}">
      <dgm:prSet/>
      <dgm:spPr/>
      <dgm:t>
        <a:bodyPr/>
        <a:lstStyle/>
        <a:p>
          <a:endParaRPr lang="en-US"/>
        </a:p>
      </dgm:t>
    </dgm:pt>
    <dgm:pt modelId="{3F77ABDD-347D-483E-B193-78A6D437534D}" type="sibTrans" cxnId="{0A2948A8-EFF7-4E3E-A8BA-98F539B3BE18}">
      <dgm:prSet/>
      <dgm:spPr/>
      <dgm:t>
        <a:bodyPr/>
        <a:lstStyle/>
        <a:p>
          <a:endParaRPr lang="en-US"/>
        </a:p>
      </dgm:t>
    </dgm:pt>
    <dgm:pt modelId="{56F80BC1-09FD-4358-8C4D-2D96A9858539}">
      <dgm:prSet/>
      <dgm:spPr/>
      <dgm:t>
        <a:bodyPr/>
        <a:lstStyle/>
        <a:p>
          <a:pPr>
            <a:defRPr b="1"/>
          </a:pPr>
          <a:r>
            <a:rPr lang="en-US"/>
            <a:t>How many are using RtI as a method for child find purposes? </a:t>
          </a:r>
        </a:p>
      </dgm:t>
    </dgm:pt>
    <dgm:pt modelId="{4FC25DE3-A039-4B6C-BABA-090644C06A90}" type="parTrans" cxnId="{A858FC45-5C35-4616-80D2-8D3ABDB1568F}">
      <dgm:prSet/>
      <dgm:spPr/>
      <dgm:t>
        <a:bodyPr/>
        <a:lstStyle/>
        <a:p>
          <a:endParaRPr lang="en-US"/>
        </a:p>
      </dgm:t>
    </dgm:pt>
    <dgm:pt modelId="{2E0A594C-01F7-45FB-8E87-860B9C2A1905}" type="sibTrans" cxnId="{A858FC45-5C35-4616-80D2-8D3ABDB1568F}">
      <dgm:prSet/>
      <dgm:spPr/>
      <dgm:t>
        <a:bodyPr/>
        <a:lstStyle/>
        <a:p>
          <a:endParaRPr lang="en-US"/>
        </a:p>
      </dgm:t>
    </dgm:pt>
    <dgm:pt modelId="{E07220B5-A3D8-4E53-A852-4BD8C4451699}">
      <dgm:prSet/>
      <dgm:spPr/>
      <dgm:t>
        <a:bodyPr/>
        <a:lstStyle/>
        <a:p>
          <a:r>
            <a:rPr lang="en-US"/>
            <a:t>Are your procedures for identification mapped; followed with fidelity; and did you send parents a notification including the State’s policies regarding the amount and nature of student performance data would be collected, gen ed services that would be provided, strategies to be employed geared toward increasing the child’s rate of learning, and the parent’s right to request a sped evaluation? </a:t>
          </a:r>
        </a:p>
      </dgm:t>
    </dgm:pt>
    <dgm:pt modelId="{6A24BD97-BB7E-4083-9493-B15C89EF3B6D}" type="parTrans" cxnId="{1292F23D-E512-48E2-B115-5BEDBBDDE710}">
      <dgm:prSet/>
      <dgm:spPr/>
      <dgm:t>
        <a:bodyPr/>
        <a:lstStyle/>
        <a:p>
          <a:endParaRPr lang="en-US"/>
        </a:p>
      </dgm:t>
    </dgm:pt>
    <dgm:pt modelId="{9FE371C7-8355-45D3-95F3-D0A86EB5C594}" type="sibTrans" cxnId="{1292F23D-E512-48E2-B115-5BEDBBDDE710}">
      <dgm:prSet/>
      <dgm:spPr/>
      <dgm:t>
        <a:bodyPr/>
        <a:lstStyle/>
        <a:p>
          <a:endParaRPr lang="en-US"/>
        </a:p>
      </dgm:t>
    </dgm:pt>
    <dgm:pt modelId="{350A3FE4-27BC-4176-AAD3-BA329D4A559D}">
      <dgm:prSet/>
      <dgm:spPr/>
      <dgm:t>
        <a:bodyPr/>
        <a:lstStyle/>
        <a:p>
          <a:pPr>
            <a:defRPr b="1"/>
          </a:pPr>
          <a:r>
            <a:rPr lang="en-US"/>
            <a:t>How many are using the discrepancy method? </a:t>
          </a:r>
        </a:p>
      </dgm:t>
    </dgm:pt>
    <dgm:pt modelId="{1AF516A9-22B1-427B-A88A-0A39FADEB3D0}" type="parTrans" cxnId="{CE2A8FE9-E18E-4221-B61F-1B44230AF3BA}">
      <dgm:prSet/>
      <dgm:spPr/>
      <dgm:t>
        <a:bodyPr/>
        <a:lstStyle/>
        <a:p>
          <a:endParaRPr lang="en-US"/>
        </a:p>
      </dgm:t>
    </dgm:pt>
    <dgm:pt modelId="{B559B13A-7168-4BF7-ACDA-C6676F1BED3F}" type="sibTrans" cxnId="{CE2A8FE9-E18E-4221-B61F-1B44230AF3BA}">
      <dgm:prSet/>
      <dgm:spPr/>
      <dgm:t>
        <a:bodyPr/>
        <a:lstStyle/>
        <a:p>
          <a:endParaRPr lang="en-US"/>
        </a:p>
      </dgm:t>
    </dgm:pt>
    <dgm:pt modelId="{8A9E38B9-0D40-42B8-9036-B41FB5C91857}">
      <dgm:prSet/>
      <dgm:spPr/>
      <dgm:t>
        <a:bodyPr/>
        <a:lstStyle/>
        <a:p>
          <a:r>
            <a:rPr lang="en-US" dirty="0"/>
            <a:t>Evidence of pattern of strengths &amp; weaknesses AND discrepancy of at least 1.5 standard deviations between achievement and intellectual ability OR professional judgment</a:t>
          </a:r>
        </a:p>
      </dgm:t>
    </dgm:pt>
    <dgm:pt modelId="{D95D0D03-5703-482D-AF1D-910EF35A8B34}" type="parTrans" cxnId="{A2E88EB3-05FC-4AD8-A426-6D215A74A381}">
      <dgm:prSet/>
      <dgm:spPr/>
      <dgm:t>
        <a:bodyPr/>
        <a:lstStyle/>
        <a:p>
          <a:endParaRPr lang="en-US"/>
        </a:p>
      </dgm:t>
    </dgm:pt>
    <dgm:pt modelId="{8E97488C-6FC3-4551-A7DD-84BF4EC25BF7}" type="sibTrans" cxnId="{A2E88EB3-05FC-4AD8-A426-6D215A74A381}">
      <dgm:prSet/>
      <dgm:spPr/>
      <dgm:t>
        <a:bodyPr/>
        <a:lstStyle/>
        <a:p>
          <a:endParaRPr lang="en-US"/>
        </a:p>
      </dgm:t>
    </dgm:pt>
    <dgm:pt modelId="{109F4FE7-0808-49AD-AF6E-72D843338FC6}" type="pres">
      <dgm:prSet presAssocID="{F36B174F-C948-44EC-A928-E6ED56C9BB52}" presName="root" presStyleCnt="0">
        <dgm:presLayoutVars>
          <dgm:dir/>
          <dgm:resizeHandles val="exact"/>
        </dgm:presLayoutVars>
      </dgm:prSet>
      <dgm:spPr/>
    </dgm:pt>
    <dgm:pt modelId="{0FE3502C-E828-4E47-BBB2-8701D07EF8E7}" type="pres">
      <dgm:prSet presAssocID="{5DE47EBB-0C69-407B-AA75-988BA92BDAD2}" presName="compNode" presStyleCnt="0"/>
      <dgm:spPr/>
    </dgm:pt>
    <dgm:pt modelId="{6ABA6081-4A3B-486D-BAEA-56AD13EFDB29}" type="pres">
      <dgm:prSet presAssocID="{5DE47EBB-0C69-407B-AA75-988BA92BDAD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ity"/>
        </a:ext>
      </dgm:extLst>
    </dgm:pt>
    <dgm:pt modelId="{9ABC3906-7029-43D8-A757-F06E5BD23332}" type="pres">
      <dgm:prSet presAssocID="{5DE47EBB-0C69-407B-AA75-988BA92BDAD2}" presName="iconSpace" presStyleCnt="0"/>
      <dgm:spPr/>
    </dgm:pt>
    <dgm:pt modelId="{AF1B6407-49B1-4FDE-B201-69AFB6EEF6F3}" type="pres">
      <dgm:prSet presAssocID="{5DE47EBB-0C69-407B-AA75-988BA92BDAD2}" presName="parTx" presStyleLbl="revTx" presStyleIdx="0" presStyleCnt="6">
        <dgm:presLayoutVars>
          <dgm:chMax val="0"/>
          <dgm:chPref val="0"/>
        </dgm:presLayoutVars>
      </dgm:prSet>
      <dgm:spPr/>
    </dgm:pt>
    <dgm:pt modelId="{5C9E1427-FAA7-4291-A90B-AD3DD4223CA7}" type="pres">
      <dgm:prSet presAssocID="{5DE47EBB-0C69-407B-AA75-988BA92BDAD2}" presName="txSpace" presStyleCnt="0"/>
      <dgm:spPr/>
    </dgm:pt>
    <dgm:pt modelId="{F8AAA10A-73CD-42BC-BB10-E05CC44669F3}" type="pres">
      <dgm:prSet presAssocID="{5DE47EBB-0C69-407B-AA75-988BA92BDAD2}" presName="desTx" presStyleLbl="revTx" presStyleIdx="1" presStyleCnt="6">
        <dgm:presLayoutVars/>
      </dgm:prSet>
      <dgm:spPr/>
    </dgm:pt>
    <dgm:pt modelId="{6DA65AFD-417F-43ED-930E-F96B63D93C72}" type="pres">
      <dgm:prSet presAssocID="{3F77ABDD-347D-483E-B193-78A6D437534D}" presName="sibTrans" presStyleCnt="0"/>
      <dgm:spPr/>
    </dgm:pt>
    <dgm:pt modelId="{756D91A5-D955-4ED1-B809-D67C757F933E}" type="pres">
      <dgm:prSet presAssocID="{56F80BC1-09FD-4358-8C4D-2D96A9858539}" presName="compNode" presStyleCnt="0"/>
      <dgm:spPr/>
    </dgm:pt>
    <dgm:pt modelId="{AEAB8B88-4D62-427D-A624-CD4E7C784344}" type="pres">
      <dgm:prSet presAssocID="{56F80BC1-09FD-4358-8C4D-2D96A9858539}"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a:ln>
          <a:noFill/>
        </a:ln>
      </dgm:spPr>
      <dgm:extLst>
        <a:ext uri="{E40237B7-FDA0-4F09-8148-C483321AD2D9}">
          <dgm14:cNvPr xmlns:dgm14="http://schemas.microsoft.com/office/drawing/2010/diagram" id="0" name="" descr="Eyes"/>
        </a:ext>
      </dgm:extLst>
    </dgm:pt>
    <dgm:pt modelId="{586C2ADB-1C48-43EE-B653-D63B2A752719}" type="pres">
      <dgm:prSet presAssocID="{56F80BC1-09FD-4358-8C4D-2D96A9858539}" presName="iconSpace" presStyleCnt="0"/>
      <dgm:spPr/>
    </dgm:pt>
    <dgm:pt modelId="{A84251AB-98AA-4DCD-B353-207B24C6819B}" type="pres">
      <dgm:prSet presAssocID="{56F80BC1-09FD-4358-8C4D-2D96A9858539}" presName="parTx" presStyleLbl="revTx" presStyleIdx="2" presStyleCnt="6">
        <dgm:presLayoutVars>
          <dgm:chMax val="0"/>
          <dgm:chPref val="0"/>
        </dgm:presLayoutVars>
      </dgm:prSet>
      <dgm:spPr/>
    </dgm:pt>
    <dgm:pt modelId="{14E56947-3027-468D-B434-0BD85EB53CBF}" type="pres">
      <dgm:prSet presAssocID="{56F80BC1-09FD-4358-8C4D-2D96A9858539}" presName="txSpace" presStyleCnt="0"/>
      <dgm:spPr/>
    </dgm:pt>
    <dgm:pt modelId="{D6835460-B3C0-4F8E-BA32-29F33DEB1F01}" type="pres">
      <dgm:prSet presAssocID="{56F80BC1-09FD-4358-8C4D-2D96A9858539}" presName="desTx" presStyleLbl="revTx" presStyleIdx="3" presStyleCnt="6">
        <dgm:presLayoutVars/>
      </dgm:prSet>
      <dgm:spPr/>
    </dgm:pt>
    <dgm:pt modelId="{4F9F00D6-0634-4D5C-8FAD-7278CA8464CE}" type="pres">
      <dgm:prSet presAssocID="{2E0A594C-01F7-45FB-8E87-860B9C2A1905}" presName="sibTrans" presStyleCnt="0"/>
      <dgm:spPr/>
    </dgm:pt>
    <dgm:pt modelId="{78900593-225F-4903-9C18-32C58CD438F9}" type="pres">
      <dgm:prSet presAssocID="{350A3FE4-27BC-4176-AAD3-BA329D4A559D}" presName="compNode" presStyleCnt="0"/>
      <dgm:spPr/>
    </dgm:pt>
    <dgm:pt modelId="{B6082205-94EB-446A-9A07-EA42F2F74853}" type="pres">
      <dgm:prSet presAssocID="{350A3FE4-27BC-4176-AAD3-BA329D4A559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6000" b="-6000"/>
          </a:stretch>
        </a:blipFill>
        <a:ln>
          <a:noFill/>
        </a:ln>
      </dgm:spPr>
      <dgm:extLst>
        <a:ext uri="{E40237B7-FDA0-4F09-8148-C483321AD2D9}">
          <dgm14:cNvPr xmlns:dgm14="http://schemas.microsoft.com/office/drawing/2010/diagram" id="0" name="" descr="Bar graph with downward trend"/>
        </a:ext>
      </dgm:extLst>
    </dgm:pt>
    <dgm:pt modelId="{98EB75DA-3DC6-46EE-B4EF-C9973C8E7DE0}" type="pres">
      <dgm:prSet presAssocID="{350A3FE4-27BC-4176-AAD3-BA329D4A559D}" presName="iconSpace" presStyleCnt="0"/>
      <dgm:spPr/>
    </dgm:pt>
    <dgm:pt modelId="{2D42A1E4-79CB-4C34-BC3F-1A02F812E2AF}" type="pres">
      <dgm:prSet presAssocID="{350A3FE4-27BC-4176-AAD3-BA329D4A559D}" presName="parTx" presStyleLbl="revTx" presStyleIdx="4" presStyleCnt="6">
        <dgm:presLayoutVars>
          <dgm:chMax val="0"/>
          <dgm:chPref val="0"/>
        </dgm:presLayoutVars>
      </dgm:prSet>
      <dgm:spPr/>
    </dgm:pt>
    <dgm:pt modelId="{2058D42F-98ED-4250-A3D3-840C6CACCAC7}" type="pres">
      <dgm:prSet presAssocID="{350A3FE4-27BC-4176-AAD3-BA329D4A559D}" presName="txSpace" presStyleCnt="0"/>
      <dgm:spPr/>
    </dgm:pt>
    <dgm:pt modelId="{00EC25DF-7057-4D3F-8F31-212D9BCD3D35}" type="pres">
      <dgm:prSet presAssocID="{350A3FE4-27BC-4176-AAD3-BA329D4A559D}" presName="desTx" presStyleLbl="revTx" presStyleIdx="5" presStyleCnt="6">
        <dgm:presLayoutVars/>
      </dgm:prSet>
      <dgm:spPr/>
    </dgm:pt>
  </dgm:ptLst>
  <dgm:cxnLst>
    <dgm:cxn modelId="{1292F23D-E512-48E2-B115-5BEDBBDDE710}" srcId="{56F80BC1-09FD-4358-8C4D-2D96A9858539}" destId="{E07220B5-A3D8-4E53-A852-4BD8C4451699}" srcOrd="0" destOrd="0" parTransId="{6A24BD97-BB7E-4083-9493-B15C89EF3B6D}" sibTransId="{9FE371C7-8355-45D3-95F3-D0A86EB5C594}"/>
    <dgm:cxn modelId="{A858FC45-5C35-4616-80D2-8D3ABDB1568F}" srcId="{F36B174F-C948-44EC-A928-E6ED56C9BB52}" destId="{56F80BC1-09FD-4358-8C4D-2D96A9858539}" srcOrd="1" destOrd="0" parTransId="{4FC25DE3-A039-4B6C-BABA-090644C06A90}" sibTransId="{2E0A594C-01F7-45FB-8E87-860B9C2A1905}"/>
    <dgm:cxn modelId="{AA62E955-0940-4A4E-81AA-F3D093978306}" type="presOf" srcId="{F36B174F-C948-44EC-A928-E6ED56C9BB52}" destId="{109F4FE7-0808-49AD-AF6E-72D843338FC6}" srcOrd="0" destOrd="0" presId="urn:microsoft.com/office/officeart/2018/2/layout/IconLabelDescriptionList"/>
    <dgm:cxn modelId="{1DCF8085-BFD3-47EC-A96E-C234897893D4}" type="presOf" srcId="{56F80BC1-09FD-4358-8C4D-2D96A9858539}" destId="{A84251AB-98AA-4DCD-B353-207B24C6819B}" srcOrd="0" destOrd="0" presId="urn:microsoft.com/office/officeart/2018/2/layout/IconLabelDescriptionList"/>
    <dgm:cxn modelId="{421D939A-5A5D-4F2C-88CC-E7FA660358C1}" type="presOf" srcId="{8A9E38B9-0D40-42B8-9036-B41FB5C91857}" destId="{00EC25DF-7057-4D3F-8F31-212D9BCD3D35}" srcOrd="0" destOrd="0" presId="urn:microsoft.com/office/officeart/2018/2/layout/IconLabelDescriptionList"/>
    <dgm:cxn modelId="{56F9DEA5-7569-45F8-B1C4-2B6EA6B543FB}" type="presOf" srcId="{350A3FE4-27BC-4176-AAD3-BA329D4A559D}" destId="{2D42A1E4-79CB-4C34-BC3F-1A02F812E2AF}" srcOrd="0" destOrd="0" presId="urn:microsoft.com/office/officeart/2018/2/layout/IconLabelDescriptionList"/>
    <dgm:cxn modelId="{0A2948A8-EFF7-4E3E-A8BA-98F539B3BE18}" srcId="{F36B174F-C948-44EC-A928-E6ED56C9BB52}" destId="{5DE47EBB-0C69-407B-AA75-988BA92BDAD2}" srcOrd="0" destOrd="0" parTransId="{E4472E44-FF90-4A64-A47C-36F25F5BC0F2}" sibTransId="{3F77ABDD-347D-483E-B193-78A6D437534D}"/>
    <dgm:cxn modelId="{A2E88EB3-05FC-4AD8-A426-6D215A74A381}" srcId="{350A3FE4-27BC-4176-AAD3-BA329D4A559D}" destId="{8A9E38B9-0D40-42B8-9036-B41FB5C91857}" srcOrd="0" destOrd="0" parTransId="{D95D0D03-5703-482D-AF1D-910EF35A8B34}" sibTransId="{8E97488C-6FC3-4551-A7DD-84BF4EC25BF7}"/>
    <dgm:cxn modelId="{0C5BA7DE-1CBC-4586-9ED7-4928DF190D07}" type="presOf" srcId="{5DE47EBB-0C69-407B-AA75-988BA92BDAD2}" destId="{AF1B6407-49B1-4FDE-B201-69AFB6EEF6F3}" srcOrd="0" destOrd="0" presId="urn:microsoft.com/office/officeart/2018/2/layout/IconLabelDescriptionList"/>
    <dgm:cxn modelId="{B1171FE8-6AC2-4CA5-9260-2C76E8F1157D}" type="presOf" srcId="{E07220B5-A3D8-4E53-A852-4BD8C4451699}" destId="{D6835460-B3C0-4F8E-BA32-29F33DEB1F01}" srcOrd="0" destOrd="0" presId="urn:microsoft.com/office/officeart/2018/2/layout/IconLabelDescriptionList"/>
    <dgm:cxn modelId="{CE2A8FE9-E18E-4221-B61F-1B44230AF3BA}" srcId="{F36B174F-C948-44EC-A928-E6ED56C9BB52}" destId="{350A3FE4-27BC-4176-AAD3-BA329D4A559D}" srcOrd="2" destOrd="0" parTransId="{1AF516A9-22B1-427B-A88A-0A39FADEB3D0}" sibTransId="{B559B13A-7168-4BF7-ACDA-C6676F1BED3F}"/>
    <dgm:cxn modelId="{0356480C-1348-414B-9458-6D81D3A92FAC}" type="presParOf" srcId="{109F4FE7-0808-49AD-AF6E-72D843338FC6}" destId="{0FE3502C-E828-4E47-BBB2-8701D07EF8E7}" srcOrd="0" destOrd="0" presId="urn:microsoft.com/office/officeart/2018/2/layout/IconLabelDescriptionList"/>
    <dgm:cxn modelId="{093734E4-F88E-4ECE-BCD6-16AFCB248AD0}" type="presParOf" srcId="{0FE3502C-E828-4E47-BBB2-8701D07EF8E7}" destId="{6ABA6081-4A3B-486D-BAEA-56AD13EFDB29}" srcOrd="0" destOrd="0" presId="urn:microsoft.com/office/officeart/2018/2/layout/IconLabelDescriptionList"/>
    <dgm:cxn modelId="{77DA4B39-7B0F-4D97-ADDB-5FBA5909F29A}" type="presParOf" srcId="{0FE3502C-E828-4E47-BBB2-8701D07EF8E7}" destId="{9ABC3906-7029-43D8-A757-F06E5BD23332}" srcOrd="1" destOrd="0" presId="urn:microsoft.com/office/officeart/2018/2/layout/IconLabelDescriptionList"/>
    <dgm:cxn modelId="{8341E138-A456-4019-88C1-5BB0167591F1}" type="presParOf" srcId="{0FE3502C-E828-4E47-BBB2-8701D07EF8E7}" destId="{AF1B6407-49B1-4FDE-B201-69AFB6EEF6F3}" srcOrd="2" destOrd="0" presId="urn:microsoft.com/office/officeart/2018/2/layout/IconLabelDescriptionList"/>
    <dgm:cxn modelId="{69C537D2-D1A4-486B-8F9C-ADEE098FC6EB}" type="presParOf" srcId="{0FE3502C-E828-4E47-BBB2-8701D07EF8E7}" destId="{5C9E1427-FAA7-4291-A90B-AD3DD4223CA7}" srcOrd="3" destOrd="0" presId="urn:microsoft.com/office/officeart/2018/2/layout/IconLabelDescriptionList"/>
    <dgm:cxn modelId="{6E8CF086-1A6D-4FD5-873A-6F9C21CF3D09}" type="presParOf" srcId="{0FE3502C-E828-4E47-BBB2-8701D07EF8E7}" destId="{F8AAA10A-73CD-42BC-BB10-E05CC44669F3}" srcOrd="4" destOrd="0" presId="urn:microsoft.com/office/officeart/2018/2/layout/IconLabelDescriptionList"/>
    <dgm:cxn modelId="{3D7C0E65-CFEE-4EC9-B8DC-5D4BE3582E3A}" type="presParOf" srcId="{109F4FE7-0808-49AD-AF6E-72D843338FC6}" destId="{6DA65AFD-417F-43ED-930E-F96B63D93C72}" srcOrd="1" destOrd="0" presId="urn:microsoft.com/office/officeart/2018/2/layout/IconLabelDescriptionList"/>
    <dgm:cxn modelId="{29D4CC46-A4AA-4B91-A760-FFCBB9F5F5E0}" type="presParOf" srcId="{109F4FE7-0808-49AD-AF6E-72D843338FC6}" destId="{756D91A5-D955-4ED1-B809-D67C757F933E}" srcOrd="2" destOrd="0" presId="urn:microsoft.com/office/officeart/2018/2/layout/IconLabelDescriptionList"/>
    <dgm:cxn modelId="{7F4D7B2F-3E48-4079-9285-40AAD7036034}" type="presParOf" srcId="{756D91A5-D955-4ED1-B809-D67C757F933E}" destId="{AEAB8B88-4D62-427D-A624-CD4E7C784344}" srcOrd="0" destOrd="0" presId="urn:microsoft.com/office/officeart/2018/2/layout/IconLabelDescriptionList"/>
    <dgm:cxn modelId="{8D656C19-CD81-4403-920B-AD74EC2413D0}" type="presParOf" srcId="{756D91A5-D955-4ED1-B809-D67C757F933E}" destId="{586C2ADB-1C48-43EE-B653-D63B2A752719}" srcOrd="1" destOrd="0" presId="urn:microsoft.com/office/officeart/2018/2/layout/IconLabelDescriptionList"/>
    <dgm:cxn modelId="{4459E025-040E-4D21-ADF5-0EC8917A17FF}" type="presParOf" srcId="{756D91A5-D955-4ED1-B809-D67C757F933E}" destId="{A84251AB-98AA-4DCD-B353-207B24C6819B}" srcOrd="2" destOrd="0" presId="urn:microsoft.com/office/officeart/2018/2/layout/IconLabelDescriptionList"/>
    <dgm:cxn modelId="{8E95D093-C693-4047-8F61-27C1F088FC9F}" type="presParOf" srcId="{756D91A5-D955-4ED1-B809-D67C757F933E}" destId="{14E56947-3027-468D-B434-0BD85EB53CBF}" srcOrd="3" destOrd="0" presId="urn:microsoft.com/office/officeart/2018/2/layout/IconLabelDescriptionList"/>
    <dgm:cxn modelId="{78414413-3FED-4C9D-9D5D-56676DDD718F}" type="presParOf" srcId="{756D91A5-D955-4ED1-B809-D67C757F933E}" destId="{D6835460-B3C0-4F8E-BA32-29F33DEB1F01}" srcOrd="4" destOrd="0" presId="urn:microsoft.com/office/officeart/2018/2/layout/IconLabelDescriptionList"/>
    <dgm:cxn modelId="{D75CCAB5-A2A1-4C7C-985B-03F1F475E264}" type="presParOf" srcId="{109F4FE7-0808-49AD-AF6E-72D843338FC6}" destId="{4F9F00D6-0634-4D5C-8FAD-7278CA8464CE}" srcOrd="3" destOrd="0" presId="urn:microsoft.com/office/officeart/2018/2/layout/IconLabelDescriptionList"/>
    <dgm:cxn modelId="{6DDE0285-46E9-409A-96E4-1E10D6DF27AF}" type="presParOf" srcId="{109F4FE7-0808-49AD-AF6E-72D843338FC6}" destId="{78900593-225F-4903-9C18-32C58CD438F9}" srcOrd="4" destOrd="0" presId="urn:microsoft.com/office/officeart/2018/2/layout/IconLabelDescriptionList"/>
    <dgm:cxn modelId="{7E93922F-10D3-43D3-9053-CB95BB846D8E}" type="presParOf" srcId="{78900593-225F-4903-9C18-32C58CD438F9}" destId="{B6082205-94EB-446A-9A07-EA42F2F74853}" srcOrd="0" destOrd="0" presId="urn:microsoft.com/office/officeart/2018/2/layout/IconLabelDescriptionList"/>
    <dgm:cxn modelId="{6B28CAB5-4632-424A-B60B-D99CB8C43693}" type="presParOf" srcId="{78900593-225F-4903-9C18-32C58CD438F9}" destId="{98EB75DA-3DC6-46EE-B4EF-C9973C8E7DE0}" srcOrd="1" destOrd="0" presId="urn:microsoft.com/office/officeart/2018/2/layout/IconLabelDescriptionList"/>
    <dgm:cxn modelId="{3DDE7FFD-30D1-45E7-BCCC-E595A75E188D}" type="presParOf" srcId="{78900593-225F-4903-9C18-32C58CD438F9}" destId="{2D42A1E4-79CB-4C34-BC3F-1A02F812E2AF}" srcOrd="2" destOrd="0" presId="urn:microsoft.com/office/officeart/2018/2/layout/IconLabelDescriptionList"/>
    <dgm:cxn modelId="{BAA3AA5F-7728-42C1-8728-998845F4BB76}" type="presParOf" srcId="{78900593-225F-4903-9C18-32C58CD438F9}" destId="{2058D42F-98ED-4250-A3D3-840C6CACCAC7}" srcOrd="3" destOrd="0" presId="urn:microsoft.com/office/officeart/2018/2/layout/IconLabelDescriptionList"/>
    <dgm:cxn modelId="{2B740ED4-DB64-436F-95FC-5B29E73E15CF}" type="presParOf" srcId="{78900593-225F-4903-9C18-32C58CD438F9}" destId="{00EC25DF-7057-4D3F-8F31-212D9BCD3D35}"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0BBC2-50AA-43CC-9DD6-29B33C7FF831}">
      <dsp:nvSpPr>
        <dsp:cNvPr id="0" name=""/>
        <dsp:cNvSpPr/>
      </dsp:nvSpPr>
      <dsp:spPr>
        <a:xfrm>
          <a:off x="0" y="1591"/>
          <a:ext cx="5641974" cy="678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5C3FD2-A8CF-4551-867D-4696A9786EAF}">
      <dsp:nvSpPr>
        <dsp:cNvPr id="0" name=""/>
        <dsp:cNvSpPr/>
      </dsp:nvSpPr>
      <dsp:spPr>
        <a:xfrm>
          <a:off x="205202" y="154221"/>
          <a:ext cx="373094" cy="3730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238B35-968C-46D6-A994-A4FE0C76B098}">
      <dsp:nvSpPr>
        <dsp:cNvPr id="0" name=""/>
        <dsp:cNvSpPr/>
      </dsp:nvSpPr>
      <dsp:spPr>
        <a:xfrm>
          <a:off x="783498" y="1591"/>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en-US" sz="1900" kern="1200"/>
            <a:t>Does my child have “dyslexia?” </a:t>
          </a:r>
        </a:p>
      </dsp:txBody>
      <dsp:txXfrm>
        <a:off x="783498" y="1591"/>
        <a:ext cx="4858476" cy="678353"/>
      </dsp:txXfrm>
    </dsp:sp>
    <dsp:sp modelId="{904F87BD-D589-4C24-9D23-5971DC9473A9}">
      <dsp:nvSpPr>
        <dsp:cNvPr id="0" name=""/>
        <dsp:cNvSpPr/>
      </dsp:nvSpPr>
      <dsp:spPr>
        <a:xfrm>
          <a:off x="0" y="849534"/>
          <a:ext cx="5641974" cy="678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375547-F567-44CD-ACC3-5127BBA241CB}">
      <dsp:nvSpPr>
        <dsp:cNvPr id="0" name=""/>
        <dsp:cNvSpPr/>
      </dsp:nvSpPr>
      <dsp:spPr>
        <a:xfrm>
          <a:off x="205202" y="1002164"/>
          <a:ext cx="373094" cy="3730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71D505-CADE-4126-9B42-E673602D29C0}">
      <dsp:nvSpPr>
        <dsp:cNvPr id="0" name=""/>
        <dsp:cNvSpPr/>
      </dsp:nvSpPr>
      <dsp:spPr>
        <a:xfrm>
          <a:off x="783498" y="849534"/>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en-US" sz="1900" kern="1200"/>
            <a:t>Does it fit within an IDEA disability?  Is it a 504 disability?  </a:t>
          </a:r>
        </a:p>
      </dsp:txBody>
      <dsp:txXfrm>
        <a:off x="783498" y="849534"/>
        <a:ext cx="4858476" cy="678353"/>
      </dsp:txXfrm>
    </dsp:sp>
    <dsp:sp modelId="{9353049B-2098-4C9E-AFAC-2EECAD2AB0A6}">
      <dsp:nvSpPr>
        <dsp:cNvPr id="0" name=""/>
        <dsp:cNvSpPr/>
      </dsp:nvSpPr>
      <dsp:spPr>
        <a:xfrm>
          <a:off x="0" y="1697476"/>
          <a:ext cx="5641974" cy="678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6AED17-8572-4677-8D22-7B6850BF64D0}">
      <dsp:nvSpPr>
        <dsp:cNvPr id="0" name=""/>
        <dsp:cNvSpPr/>
      </dsp:nvSpPr>
      <dsp:spPr>
        <a:xfrm>
          <a:off x="205202" y="1850106"/>
          <a:ext cx="373094" cy="3730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50BE739-4AB8-4EB2-99E8-CEA75EE23C62}">
      <dsp:nvSpPr>
        <dsp:cNvPr id="0" name=""/>
        <dsp:cNvSpPr/>
      </dsp:nvSpPr>
      <dsp:spPr>
        <a:xfrm>
          <a:off x="783498" y="1697476"/>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en-US" sz="1900" kern="1200"/>
            <a:t>If my child doesn’t qualify, then what? </a:t>
          </a:r>
        </a:p>
      </dsp:txBody>
      <dsp:txXfrm>
        <a:off x="783498" y="1697476"/>
        <a:ext cx="4858476" cy="678353"/>
      </dsp:txXfrm>
    </dsp:sp>
    <dsp:sp modelId="{12A65746-FE5C-4212-A23E-A4E992E680D9}">
      <dsp:nvSpPr>
        <dsp:cNvPr id="0" name=""/>
        <dsp:cNvSpPr/>
      </dsp:nvSpPr>
      <dsp:spPr>
        <a:xfrm>
          <a:off x="0" y="2545419"/>
          <a:ext cx="5641974" cy="678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A56A6B-9D8C-4553-A4AC-A9CD299456F6}">
      <dsp:nvSpPr>
        <dsp:cNvPr id="0" name=""/>
        <dsp:cNvSpPr/>
      </dsp:nvSpPr>
      <dsp:spPr>
        <a:xfrm>
          <a:off x="205202" y="2698048"/>
          <a:ext cx="373094" cy="3730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DE654C-EB6D-4C3E-BD6A-A229A52F2465}">
      <dsp:nvSpPr>
        <dsp:cNvPr id="0" name=""/>
        <dsp:cNvSpPr/>
      </dsp:nvSpPr>
      <dsp:spPr>
        <a:xfrm>
          <a:off x="783498" y="2545419"/>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en-US" sz="1900" kern="1200"/>
            <a:t>If my child qualifies, then what?  </a:t>
          </a:r>
        </a:p>
      </dsp:txBody>
      <dsp:txXfrm>
        <a:off x="783498" y="2545419"/>
        <a:ext cx="4858476" cy="678353"/>
      </dsp:txXfrm>
    </dsp:sp>
    <dsp:sp modelId="{5CE7F1DD-DB41-4E74-83B8-4585628CE6B5}">
      <dsp:nvSpPr>
        <dsp:cNvPr id="0" name=""/>
        <dsp:cNvSpPr/>
      </dsp:nvSpPr>
      <dsp:spPr>
        <a:xfrm>
          <a:off x="0" y="3393361"/>
          <a:ext cx="5641974" cy="678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2A492E-598F-4396-9EB5-D2C19C1388D3}">
      <dsp:nvSpPr>
        <dsp:cNvPr id="0" name=""/>
        <dsp:cNvSpPr/>
      </dsp:nvSpPr>
      <dsp:spPr>
        <a:xfrm>
          <a:off x="205202" y="3545991"/>
          <a:ext cx="373094" cy="3730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6F12372-018E-4B2F-9F7C-E59BDB9F68E0}">
      <dsp:nvSpPr>
        <dsp:cNvPr id="0" name=""/>
        <dsp:cNvSpPr/>
      </dsp:nvSpPr>
      <dsp:spPr>
        <a:xfrm>
          <a:off x="783498" y="3393361"/>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en-US" sz="1900" kern="1200" dirty="0"/>
            <a:t>How does your existing reading program work with students with dyslexia?  </a:t>
          </a:r>
        </a:p>
      </dsp:txBody>
      <dsp:txXfrm>
        <a:off x="783498" y="3393361"/>
        <a:ext cx="4858476" cy="678353"/>
      </dsp:txXfrm>
    </dsp:sp>
    <dsp:sp modelId="{66C500ED-CF2A-4131-AB92-A379D67CE585}">
      <dsp:nvSpPr>
        <dsp:cNvPr id="0" name=""/>
        <dsp:cNvSpPr/>
      </dsp:nvSpPr>
      <dsp:spPr>
        <a:xfrm>
          <a:off x="0" y="4241304"/>
          <a:ext cx="5641974" cy="678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D8A7C5-15D3-4A72-AF6E-E5EAE1E5C6DC}">
      <dsp:nvSpPr>
        <dsp:cNvPr id="0" name=""/>
        <dsp:cNvSpPr/>
      </dsp:nvSpPr>
      <dsp:spPr>
        <a:xfrm>
          <a:off x="205202" y="4393933"/>
          <a:ext cx="373094" cy="37309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D1726E-B0BF-4EEA-90A7-CBE919986AAB}">
      <dsp:nvSpPr>
        <dsp:cNvPr id="0" name=""/>
        <dsp:cNvSpPr/>
      </dsp:nvSpPr>
      <dsp:spPr>
        <a:xfrm>
          <a:off x="783498" y="4241304"/>
          <a:ext cx="4858476" cy="678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792" tIns="71792" rIns="71792" bIns="71792" numCol="1" spcCol="1270" anchor="ctr" anchorCtr="0">
          <a:noAutofit/>
        </a:bodyPr>
        <a:lstStyle/>
        <a:p>
          <a:pPr marL="0" lvl="0" indent="0" algn="l" defTabSz="844550">
            <a:lnSpc>
              <a:spcPct val="90000"/>
            </a:lnSpc>
            <a:spcBef>
              <a:spcPct val="0"/>
            </a:spcBef>
            <a:spcAft>
              <a:spcPct val="35000"/>
            </a:spcAft>
            <a:buNone/>
          </a:pPr>
          <a:r>
            <a:rPr lang="en-US" sz="1900" kern="1200"/>
            <a:t>Do your teachers use the Orton Gillingham method?  </a:t>
          </a:r>
        </a:p>
      </dsp:txBody>
      <dsp:txXfrm>
        <a:off x="783498" y="4241304"/>
        <a:ext cx="4858476" cy="6783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91494-398F-4CF8-AD98-64FDC4C34B45}">
      <dsp:nvSpPr>
        <dsp:cNvPr id="0" name=""/>
        <dsp:cNvSpPr/>
      </dsp:nvSpPr>
      <dsp:spPr>
        <a:xfrm>
          <a:off x="0" y="711"/>
          <a:ext cx="6273898" cy="166474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C0A3FE-8D14-4B63-9B38-DCCE0A439631}">
      <dsp:nvSpPr>
        <dsp:cNvPr id="0" name=""/>
        <dsp:cNvSpPr/>
      </dsp:nvSpPr>
      <dsp:spPr>
        <a:xfrm>
          <a:off x="503585" y="375279"/>
          <a:ext cx="915610" cy="91561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E51169-A94D-4A19-9721-D8D79A1CCB4C}">
      <dsp:nvSpPr>
        <dsp:cNvPr id="0" name=""/>
        <dsp:cNvSpPr/>
      </dsp:nvSpPr>
      <dsp:spPr>
        <a:xfrm>
          <a:off x="1922781" y="711"/>
          <a:ext cx="4351116" cy="1664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186" tIns="176186" rIns="176186" bIns="176186" numCol="1" spcCol="1270" anchor="ctr" anchorCtr="0">
          <a:noAutofit/>
        </a:bodyPr>
        <a:lstStyle/>
        <a:p>
          <a:pPr marL="0" lvl="0" indent="0" algn="l" defTabSz="1111250">
            <a:lnSpc>
              <a:spcPct val="90000"/>
            </a:lnSpc>
            <a:spcBef>
              <a:spcPct val="0"/>
            </a:spcBef>
            <a:spcAft>
              <a:spcPct val="35000"/>
            </a:spcAft>
            <a:buNone/>
          </a:pPr>
          <a:r>
            <a:rPr lang="en-US" sz="2500" u="sng" kern="1200" dirty="0"/>
            <a:t>Kindergarteners</a:t>
          </a:r>
          <a:r>
            <a:rPr lang="en-US" sz="2500" kern="1200" dirty="0"/>
            <a:t> – initial screening should occur no later than Jan. 31</a:t>
          </a:r>
        </a:p>
      </dsp:txBody>
      <dsp:txXfrm>
        <a:off x="1922781" y="711"/>
        <a:ext cx="4351116" cy="1664746"/>
      </dsp:txXfrm>
    </dsp:sp>
    <dsp:sp modelId="{561C67C0-E7A4-492E-8385-7A04D0F30744}">
      <dsp:nvSpPr>
        <dsp:cNvPr id="0" name=""/>
        <dsp:cNvSpPr/>
      </dsp:nvSpPr>
      <dsp:spPr>
        <a:xfrm>
          <a:off x="0" y="2081643"/>
          <a:ext cx="6273898" cy="166474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AD0F0A-F8D3-4939-9206-43B906EDA254}">
      <dsp:nvSpPr>
        <dsp:cNvPr id="0" name=""/>
        <dsp:cNvSpPr/>
      </dsp:nvSpPr>
      <dsp:spPr>
        <a:xfrm>
          <a:off x="503585" y="2456211"/>
          <a:ext cx="915610" cy="9156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39EFCB-1A1C-45EC-9AD8-8FD12A60B531}">
      <dsp:nvSpPr>
        <dsp:cNvPr id="0" name=""/>
        <dsp:cNvSpPr/>
      </dsp:nvSpPr>
      <dsp:spPr>
        <a:xfrm>
          <a:off x="1922781" y="2081643"/>
          <a:ext cx="4351116" cy="1664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186" tIns="176186" rIns="176186" bIns="176186" numCol="1" spcCol="1270" anchor="ctr" anchorCtr="0">
          <a:noAutofit/>
        </a:bodyPr>
        <a:lstStyle/>
        <a:p>
          <a:pPr marL="0" lvl="0" indent="0" algn="l" defTabSz="1111250">
            <a:lnSpc>
              <a:spcPct val="90000"/>
            </a:lnSpc>
            <a:spcBef>
              <a:spcPct val="0"/>
            </a:spcBef>
            <a:spcAft>
              <a:spcPct val="35000"/>
            </a:spcAft>
            <a:buNone/>
          </a:pPr>
          <a:r>
            <a:rPr lang="en-US" sz="2500" u="sng" kern="1200" dirty="0"/>
            <a:t>Grades 1-3 </a:t>
          </a:r>
          <a:r>
            <a:rPr lang="en-US" sz="2500" kern="1200" dirty="0"/>
            <a:t>– within first 30 days of school year</a:t>
          </a:r>
        </a:p>
      </dsp:txBody>
      <dsp:txXfrm>
        <a:off x="1922781" y="2081643"/>
        <a:ext cx="4351116" cy="1664746"/>
      </dsp:txXfrm>
    </dsp:sp>
    <dsp:sp modelId="{756CE467-5976-4FA9-86BD-753FE33B6156}">
      <dsp:nvSpPr>
        <dsp:cNvPr id="0" name=""/>
        <dsp:cNvSpPr/>
      </dsp:nvSpPr>
      <dsp:spPr>
        <a:xfrm>
          <a:off x="0" y="4162576"/>
          <a:ext cx="6273898" cy="166474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1CE10F-1FD1-421D-9050-2C6F22EC44E5}">
      <dsp:nvSpPr>
        <dsp:cNvPr id="0" name=""/>
        <dsp:cNvSpPr/>
      </dsp:nvSpPr>
      <dsp:spPr>
        <a:xfrm>
          <a:off x="503585" y="4537144"/>
          <a:ext cx="915610" cy="91561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920420-8A0E-40A2-8BF5-5DECB732E755}">
      <dsp:nvSpPr>
        <dsp:cNvPr id="0" name=""/>
        <dsp:cNvSpPr/>
      </dsp:nvSpPr>
      <dsp:spPr>
        <a:xfrm>
          <a:off x="1922781" y="4162576"/>
          <a:ext cx="4351116" cy="1664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186" tIns="176186" rIns="176186" bIns="176186" numCol="1" spcCol="1270" anchor="ctr" anchorCtr="0">
          <a:noAutofit/>
        </a:bodyPr>
        <a:lstStyle/>
        <a:p>
          <a:pPr marL="0" lvl="0" indent="0" algn="l" defTabSz="1111250">
            <a:lnSpc>
              <a:spcPct val="90000"/>
            </a:lnSpc>
            <a:spcBef>
              <a:spcPct val="0"/>
            </a:spcBef>
            <a:spcAft>
              <a:spcPct val="35000"/>
            </a:spcAft>
            <a:buNone/>
          </a:pPr>
          <a:r>
            <a:rPr lang="en-US" sz="2500" u="sng" kern="1200" dirty="0"/>
            <a:t>Exemptions</a:t>
          </a:r>
          <a:r>
            <a:rPr lang="en-US" sz="2500" kern="1200" dirty="0"/>
            <a:t> – dyslexia, sensory impairment, severe intellectual disability, ELL students (in certain situations)</a:t>
          </a:r>
        </a:p>
      </dsp:txBody>
      <dsp:txXfrm>
        <a:off x="1922781" y="4162576"/>
        <a:ext cx="4351116" cy="16647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9A18B-4472-4F86-8FC0-9A233C5C8EFB}">
      <dsp:nvSpPr>
        <dsp:cNvPr id="0" name=""/>
        <dsp:cNvSpPr/>
      </dsp:nvSpPr>
      <dsp:spPr>
        <a:xfrm>
          <a:off x="319441" y="460459"/>
          <a:ext cx="1863912" cy="17273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91D6F9-4964-499F-8808-BC2BAD2DB1C5}">
      <dsp:nvSpPr>
        <dsp:cNvPr id="0" name=""/>
        <dsp:cNvSpPr/>
      </dsp:nvSpPr>
      <dsp:spPr>
        <a:xfrm>
          <a:off x="227643" y="2382327"/>
          <a:ext cx="2047508" cy="137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pPr>
          <a:r>
            <a:rPr lang="en-US" sz="2200" kern="1200" dirty="0"/>
            <a:t>Waiting too long for a referral </a:t>
          </a:r>
          <a:r>
            <a:rPr lang="en-US" sz="2200" u="sng" kern="1200" dirty="0"/>
            <a:t>or</a:t>
          </a:r>
          <a:r>
            <a:rPr lang="en-US" sz="2200" kern="1200" dirty="0"/>
            <a:t> treating dyslexia as a </a:t>
          </a:r>
          <a:r>
            <a:rPr lang="en-US" sz="2200" i="1" kern="1200" dirty="0"/>
            <a:t>per se </a:t>
          </a:r>
          <a:r>
            <a:rPr lang="en-US" sz="2200" kern="1200" dirty="0"/>
            <a:t>disability</a:t>
          </a:r>
        </a:p>
      </dsp:txBody>
      <dsp:txXfrm>
        <a:off x="227643" y="2382327"/>
        <a:ext cx="2047508" cy="1372500"/>
      </dsp:txXfrm>
    </dsp:sp>
    <dsp:sp modelId="{30162E40-919A-41E6-8A74-94D554A8201A}">
      <dsp:nvSpPr>
        <dsp:cNvPr id="0" name=""/>
        <dsp:cNvSpPr/>
      </dsp:nvSpPr>
      <dsp:spPr>
        <a:xfrm>
          <a:off x="2701395" y="432309"/>
          <a:ext cx="1911648" cy="18399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652EE2A-07A6-48ED-B9C4-9D7F5260C641}">
      <dsp:nvSpPr>
        <dsp:cNvPr id="0" name=""/>
        <dsp:cNvSpPr/>
      </dsp:nvSpPr>
      <dsp:spPr>
        <a:xfrm>
          <a:off x="2633465" y="2398097"/>
          <a:ext cx="2047508" cy="137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pPr>
          <a:r>
            <a:rPr lang="en-US" sz="2200" kern="1200" dirty="0"/>
            <a:t>Failing to discuss methodology</a:t>
          </a:r>
        </a:p>
      </dsp:txBody>
      <dsp:txXfrm>
        <a:off x="2633465" y="2398097"/>
        <a:ext cx="2047508" cy="1372500"/>
      </dsp:txXfrm>
    </dsp:sp>
    <dsp:sp modelId="{98BCD11B-36E8-47AA-9594-12199998A444}">
      <dsp:nvSpPr>
        <dsp:cNvPr id="0" name=""/>
        <dsp:cNvSpPr/>
      </dsp:nvSpPr>
      <dsp:spPr>
        <a:xfrm>
          <a:off x="5139991" y="422273"/>
          <a:ext cx="1846101" cy="1880091"/>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4BAFFF-EB24-4D07-9432-AE37B29D64A2}">
      <dsp:nvSpPr>
        <dsp:cNvPr id="0" name=""/>
        <dsp:cNvSpPr/>
      </dsp:nvSpPr>
      <dsp:spPr>
        <a:xfrm>
          <a:off x="5060971" y="2339385"/>
          <a:ext cx="2047508" cy="137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pPr>
          <a:r>
            <a:rPr lang="en-US" sz="2200" kern="1200" dirty="0"/>
            <a:t>Failing to create robust &amp; flexible literacy program (variety of approaches)</a:t>
          </a:r>
        </a:p>
      </dsp:txBody>
      <dsp:txXfrm>
        <a:off x="5060971" y="2339385"/>
        <a:ext cx="2047508" cy="1372500"/>
      </dsp:txXfrm>
    </dsp:sp>
    <dsp:sp modelId="{B97D88EE-32A7-4CC6-9336-DC8AACB39EBB}">
      <dsp:nvSpPr>
        <dsp:cNvPr id="0" name=""/>
        <dsp:cNvSpPr/>
      </dsp:nvSpPr>
      <dsp:spPr>
        <a:xfrm>
          <a:off x="7555814" y="433596"/>
          <a:ext cx="1826098" cy="1834796"/>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990255-02F4-40C8-84DF-B74228535E57}">
      <dsp:nvSpPr>
        <dsp:cNvPr id="0" name=""/>
        <dsp:cNvSpPr/>
      </dsp:nvSpPr>
      <dsp:spPr>
        <a:xfrm>
          <a:off x="7445110" y="2365215"/>
          <a:ext cx="2047508" cy="137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pPr>
          <a:r>
            <a:rPr lang="en-US" sz="2200" kern="1200" dirty="0"/>
            <a:t>Failure to offer proper training for staff</a:t>
          </a:r>
        </a:p>
      </dsp:txBody>
      <dsp:txXfrm>
        <a:off x="7445110" y="2365215"/>
        <a:ext cx="2047508" cy="1372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A6081-4A3B-486D-BAEA-56AD13EFDB29}">
      <dsp:nvSpPr>
        <dsp:cNvPr id="0" name=""/>
        <dsp:cNvSpPr/>
      </dsp:nvSpPr>
      <dsp:spPr>
        <a:xfrm>
          <a:off x="5421" y="111178"/>
          <a:ext cx="1137317" cy="10216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1B6407-49B1-4FDE-B201-69AFB6EEF6F3}">
      <dsp:nvSpPr>
        <dsp:cNvPr id="0" name=""/>
        <dsp:cNvSpPr/>
      </dsp:nvSpPr>
      <dsp:spPr>
        <a:xfrm>
          <a:off x="5421" y="1262457"/>
          <a:ext cx="3249479" cy="437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defRPr b="1"/>
          </a:pPr>
          <a:r>
            <a:rPr lang="en-US" sz="1700" kern="1200"/>
            <a:t>How many are using MTSS in your buildings?  </a:t>
          </a:r>
        </a:p>
      </dsp:txBody>
      <dsp:txXfrm>
        <a:off x="5421" y="1262457"/>
        <a:ext cx="3249479" cy="437862"/>
      </dsp:txXfrm>
    </dsp:sp>
    <dsp:sp modelId="{F8AAA10A-73CD-42BC-BB10-E05CC44669F3}">
      <dsp:nvSpPr>
        <dsp:cNvPr id="0" name=""/>
        <dsp:cNvSpPr/>
      </dsp:nvSpPr>
      <dsp:spPr>
        <a:xfrm>
          <a:off x="5421" y="1760599"/>
          <a:ext cx="3249479" cy="1483352"/>
        </a:xfrm>
        <a:prstGeom prst="rect">
          <a:avLst/>
        </a:prstGeom>
        <a:noFill/>
        <a:ln>
          <a:noFill/>
        </a:ln>
        <a:effectLst/>
      </dsp:spPr>
      <dsp:style>
        <a:lnRef idx="0">
          <a:scrgbClr r="0" g="0" b="0"/>
        </a:lnRef>
        <a:fillRef idx="0">
          <a:scrgbClr r="0" g="0" b="0"/>
        </a:fillRef>
        <a:effectRef idx="0">
          <a:scrgbClr r="0" g="0" b="0"/>
        </a:effectRef>
        <a:fontRef idx="minor"/>
      </dsp:style>
    </dsp:sp>
    <dsp:sp modelId="{AEAB8B88-4D62-427D-A624-CD4E7C784344}">
      <dsp:nvSpPr>
        <dsp:cNvPr id="0" name=""/>
        <dsp:cNvSpPr/>
      </dsp:nvSpPr>
      <dsp:spPr>
        <a:xfrm>
          <a:off x="3823560" y="111178"/>
          <a:ext cx="1137317" cy="102167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84251AB-98AA-4DCD-B353-207B24C6819B}">
      <dsp:nvSpPr>
        <dsp:cNvPr id="0" name=""/>
        <dsp:cNvSpPr/>
      </dsp:nvSpPr>
      <dsp:spPr>
        <a:xfrm>
          <a:off x="3823560" y="1262457"/>
          <a:ext cx="3249479" cy="437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defRPr b="1"/>
          </a:pPr>
          <a:r>
            <a:rPr lang="en-US" sz="1700" kern="1200"/>
            <a:t>How many are using RtI as a method for child find purposes? </a:t>
          </a:r>
        </a:p>
      </dsp:txBody>
      <dsp:txXfrm>
        <a:off x="3823560" y="1262457"/>
        <a:ext cx="3249479" cy="437862"/>
      </dsp:txXfrm>
    </dsp:sp>
    <dsp:sp modelId="{D6835460-B3C0-4F8E-BA32-29F33DEB1F01}">
      <dsp:nvSpPr>
        <dsp:cNvPr id="0" name=""/>
        <dsp:cNvSpPr/>
      </dsp:nvSpPr>
      <dsp:spPr>
        <a:xfrm>
          <a:off x="3823560" y="1760599"/>
          <a:ext cx="3249479" cy="148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en-US" sz="1300" kern="1200"/>
            <a:t>Are your procedures for identification mapped; followed with fidelity; and did you send parents a notification including the State’s policies regarding the amount and nature of student performance data would be collected, gen ed services that would be provided, strategies to be employed geared toward increasing the child’s rate of learning, and the parent’s right to request a sped evaluation? </a:t>
          </a:r>
        </a:p>
      </dsp:txBody>
      <dsp:txXfrm>
        <a:off x="3823560" y="1760599"/>
        <a:ext cx="3249479" cy="1483352"/>
      </dsp:txXfrm>
    </dsp:sp>
    <dsp:sp modelId="{B6082205-94EB-446A-9A07-EA42F2F74853}">
      <dsp:nvSpPr>
        <dsp:cNvPr id="0" name=""/>
        <dsp:cNvSpPr/>
      </dsp:nvSpPr>
      <dsp:spPr>
        <a:xfrm>
          <a:off x="7641698" y="111178"/>
          <a:ext cx="1137317" cy="10216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6000" b="-6000"/>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42A1E4-79CB-4C34-BC3F-1A02F812E2AF}">
      <dsp:nvSpPr>
        <dsp:cNvPr id="0" name=""/>
        <dsp:cNvSpPr/>
      </dsp:nvSpPr>
      <dsp:spPr>
        <a:xfrm>
          <a:off x="7641698" y="1262457"/>
          <a:ext cx="3249479" cy="437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defRPr b="1"/>
          </a:pPr>
          <a:r>
            <a:rPr lang="en-US" sz="1700" kern="1200"/>
            <a:t>How many are using the discrepancy method? </a:t>
          </a:r>
        </a:p>
      </dsp:txBody>
      <dsp:txXfrm>
        <a:off x="7641698" y="1262457"/>
        <a:ext cx="3249479" cy="437862"/>
      </dsp:txXfrm>
    </dsp:sp>
    <dsp:sp modelId="{00EC25DF-7057-4D3F-8F31-212D9BCD3D35}">
      <dsp:nvSpPr>
        <dsp:cNvPr id="0" name=""/>
        <dsp:cNvSpPr/>
      </dsp:nvSpPr>
      <dsp:spPr>
        <a:xfrm>
          <a:off x="7641698" y="1760599"/>
          <a:ext cx="3249479" cy="148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en-US" sz="1300" kern="1200" dirty="0"/>
            <a:t>Evidence of pattern of strengths &amp; weaknesses AND discrepancy of at least 1.5 standard deviations between achievement and intellectual ability OR professional judgment</a:t>
          </a:r>
        </a:p>
      </dsp:txBody>
      <dsp:txXfrm>
        <a:off x="7641698" y="1760599"/>
        <a:ext cx="3249479" cy="148335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704F17-773B-4327-B9DE-65C59057A7E8}" type="datetimeFigureOut">
              <a:rPr lang="en-US" smtClean="0"/>
              <a:t>9/13/2019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4215B-437C-418A-8C0B-652C4B877625}" type="slidenum">
              <a:rPr lang="en-US" smtClean="0"/>
              <a:t>‹#›</a:t>
            </a:fld>
            <a:endParaRPr lang="en-US"/>
          </a:p>
        </p:txBody>
      </p:sp>
    </p:spTree>
    <p:extLst>
      <p:ext uri="{BB962C8B-B14F-4D97-AF65-F5344CB8AC3E}">
        <p14:creationId xmlns:p14="http://schemas.microsoft.com/office/powerpoint/2010/main" val="510195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Grades 1-3 </a:t>
            </a:r>
            <a:r>
              <a:rPr lang="en-US" dirty="0"/>
              <a:t>– within first 30 days of school year (with follow up at the middle and end of the year for systematic documentation and progress monitoring)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Exemptions</a:t>
            </a:r>
            <a:r>
              <a:rPr lang="en-US" dirty="0"/>
              <a:t> –existing Rx of dyslexia, sensory impairment (visual/auditory), severe intellectual disabilities, ELL students where native language assessments and properly trained bilingual staff related to administration and interpretation of results is unavailable.  </a:t>
            </a:r>
          </a:p>
          <a:p>
            <a:endParaRPr lang="en-US" dirty="0"/>
          </a:p>
        </p:txBody>
      </p:sp>
      <p:sp>
        <p:nvSpPr>
          <p:cNvPr id="4" name="Slide Number Placeholder 3"/>
          <p:cNvSpPr>
            <a:spLocks noGrp="1"/>
          </p:cNvSpPr>
          <p:nvPr>
            <p:ph type="sldNum" sz="quarter" idx="5"/>
          </p:nvPr>
        </p:nvSpPr>
        <p:spPr/>
        <p:txBody>
          <a:bodyPr/>
          <a:lstStyle/>
          <a:p>
            <a:fld id="{2DA4215B-437C-418A-8C0B-652C4B877625}" type="slidenum">
              <a:rPr lang="en-US" smtClean="0"/>
              <a:t>15</a:t>
            </a:fld>
            <a:endParaRPr lang="en-US"/>
          </a:p>
        </p:txBody>
      </p:sp>
    </p:spTree>
    <p:extLst>
      <p:ext uri="{BB962C8B-B14F-4D97-AF65-F5344CB8AC3E}">
        <p14:creationId xmlns:p14="http://schemas.microsoft.com/office/powerpoint/2010/main" val="3603508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707AEDF-A659-4735-A609-2805997A8F39}"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741C6-9E54-446C-B91B-0E7A153ECEC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577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7AEDF-A659-4735-A609-2805997A8F39}"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741C6-9E54-446C-B91B-0E7A153ECEC1}" type="slidenum">
              <a:rPr lang="en-US" smtClean="0"/>
              <a:t>‹#›</a:t>
            </a:fld>
            <a:endParaRPr lang="en-US"/>
          </a:p>
        </p:txBody>
      </p:sp>
    </p:spTree>
    <p:extLst>
      <p:ext uri="{BB962C8B-B14F-4D97-AF65-F5344CB8AC3E}">
        <p14:creationId xmlns:p14="http://schemas.microsoft.com/office/powerpoint/2010/main" val="3218950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7AEDF-A659-4735-A609-2805997A8F39}"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741C6-9E54-446C-B91B-0E7A153ECEC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30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7AEDF-A659-4735-A609-2805997A8F39}"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741C6-9E54-446C-B91B-0E7A153ECEC1}" type="slidenum">
              <a:rPr lang="en-US" smtClean="0"/>
              <a:t>‹#›</a:t>
            </a:fld>
            <a:endParaRPr lang="en-US"/>
          </a:p>
        </p:txBody>
      </p:sp>
    </p:spTree>
    <p:extLst>
      <p:ext uri="{BB962C8B-B14F-4D97-AF65-F5344CB8AC3E}">
        <p14:creationId xmlns:p14="http://schemas.microsoft.com/office/powerpoint/2010/main" val="3230620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07AEDF-A659-4735-A609-2805997A8F39}"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741C6-9E54-446C-B91B-0E7A153ECEC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82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07AEDF-A659-4735-A609-2805997A8F39}"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741C6-9E54-446C-B91B-0E7A153ECEC1}" type="slidenum">
              <a:rPr lang="en-US" smtClean="0"/>
              <a:t>‹#›</a:t>
            </a:fld>
            <a:endParaRPr lang="en-US"/>
          </a:p>
        </p:txBody>
      </p:sp>
    </p:spTree>
    <p:extLst>
      <p:ext uri="{BB962C8B-B14F-4D97-AF65-F5344CB8AC3E}">
        <p14:creationId xmlns:p14="http://schemas.microsoft.com/office/powerpoint/2010/main" val="142049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07AEDF-A659-4735-A609-2805997A8F39}" type="datetimeFigureOut">
              <a:rPr lang="en-US" smtClean="0"/>
              <a:t>9/13/2019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741C6-9E54-446C-B91B-0E7A153ECEC1}" type="slidenum">
              <a:rPr lang="en-US" smtClean="0"/>
              <a:t>‹#›</a:t>
            </a:fld>
            <a:endParaRPr lang="en-US"/>
          </a:p>
        </p:txBody>
      </p:sp>
    </p:spTree>
    <p:extLst>
      <p:ext uri="{BB962C8B-B14F-4D97-AF65-F5344CB8AC3E}">
        <p14:creationId xmlns:p14="http://schemas.microsoft.com/office/powerpoint/2010/main" val="311507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07AEDF-A659-4735-A609-2805997A8F39}" type="datetimeFigureOut">
              <a:rPr lang="en-US" smtClean="0"/>
              <a:t>9/13/2019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741C6-9E54-446C-B91B-0E7A153ECEC1}" type="slidenum">
              <a:rPr lang="en-US" smtClean="0"/>
              <a:t>‹#›</a:t>
            </a:fld>
            <a:endParaRPr lang="en-US"/>
          </a:p>
        </p:txBody>
      </p:sp>
    </p:spTree>
    <p:extLst>
      <p:ext uri="{BB962C8B-B14F-4D97-AF65-F5344CB8AC3E}">
        <p14:creationId xmlns:p14="http://schemas.microsoft.com/office/powerpoint/2010/main" val="2593774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7AEDF-A659-4735-A609-2805997A8F39}" type="datetimeFigureOut">
              <a:rPr lang="en-US" smtClean="0"/>
              <a:t>9/13/2019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741C6-9E54-446C-B91B-0E7A153ECEC1}" type="slidenum">
              <a:rPr lang="en-US" smtClean="0"/>
              <a:t>‹#›</a:t>
            </a:fld>
            <a:endParaRPr lang="en-US"/>
          </a:p>
        </p:txBody>
      </p:sp>
    </p:spTree>
    <p:extLst>
      <p:ext uri="{BB962C8B-B14F-4D97-AF65-F5344CB8AC3E}">
        <p14:creationId xmlns:p14="http://schemas.microsoft.com/office/powerpoint/2010/main" val="16861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07AEDF-A659-4735-A609-2805997A8F39}"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741C6-9E54-446C-B91B-0E7A153ECEC1}" type="slidenum">
              <a:rPr lang="en-US" smtClean="0"/>
              <a:t>‹#›</a:t>
            </a:fld>
            <a:endParaRPr lang="en-US"/>
          </a:p>
        </p:txBody>
      </p:sp>
    </p:spTree>
    <p:extLst>
      <p:ext uri="{BB962C8B-B14F-4D97-AF65-F5344CB8AC3E}">
        <p14:creationId xmlns:p14="http://schemas.microsoft.com/office/powerpoint/2010/main" val="54295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7AEDF-A659-4735-A609-2805997A8F39}"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741C6-9E54-446C-B91B-0E7A153ECEC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74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707AEDF-A659-4735-A609-2805997A8F39}" type="datetimeFigureOut">
              <a:rPr lang="en-US" smtClean="0"/>
              <a:t>9/13/2019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6B741C6-9E54-446C-B91B-0E7A153ECEC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702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hodge@tuethkee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ese.mo.gov/sites/default/files/curr-dyslexia-serving-students-at-risk-lea-guidance.pdf" TargetMode="External"/><Relationship Id="rId2" Type="http://schemas.openxmlformats.org/officeDocument/2006/relationships/hyperlink" Target="https://dese.mo.gov/sites/default/files/DyslexiaTaskForceOctober2017.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2.ed.gov/policy/speced/guid/idea/memosdcltrs/guidance-on-dyslexia-10-2015.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6.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mailto:mhodge@tuethkeeney.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1F03F-CFAF-4737-BC48-FDAE125B32E8}"/>
              </a:ext>
            </a:extLst>
          </p:cNvPr>
          <p:cNvSpPr>
            <a:spLocks noGrp="1"/>
          </p:cNvSpPr>
          <p:nvPr>
            <p:ph type="ctrTitle"/>
          </p:nvPr>
        </p:nvSpPr>
        <p:spPr/>
        <p:txBody>
          <a:bodyPr>
            <a:normAutofit fontScale="90000"/>
          </a:bodyPr>
          <a:lstStyle/>
          <a:p>
            <a:r>
              <a:rPr lang="en-US" sz="7000" dirty="0"/>
              <a:t>Dyslexia &amp; </a:t>
            </a:r>
            <a:r>
              <a:rPr lang="en-US" sz="7000" dirty="0" err="1"/>
              <a:t>Ieps</a:t>
            </a:r>
            <a:r>
              <a:rPr lang="en-US" sz="7000" dirty="0"/>
              <a:t>: </a:t>
            </a:r>
            <a:br>
              <a:rPr lang="en-US" sz="7000" dirty="0"/>
            </a:br>
            <a:r>
              <a:rPr lang="en-US" sz="7000" dirty="0"/>
              <a:t>avoiding legal pitfalls</a:t>
            </a:r>
          </a:p>
        </p:txBody>
      </p:sp>
      <p:sp>
        <p:nvSpPr>
          <p:cNvPr id="3" name="Subtitle 2">
            <a:extLst>
              <a:ext uri="{FF2B5EF4-FFF2-40B4-BE49-F238E27FC236}">
                <a16:creationId xmlns:a16="http://schemas.microsoft.com/office/drawing/2014/main" id="{EED6E666-D0B2-41DA-829E-40193043D6EA}"/>
              </a:ext>
            </a:extLst>
          </p:cNvPr>
          <p:cNvSpPr>
            <a:spLocks noGrp="1"/>
          </p:cNvSpPr>
          <p:nvPr>
            <p:ph type="subTitle" idx="1"/>
          </p:nvPr>
        </p:nvSpPr>
        <p:spPr/>
        <p:txBody>
          <a:bodyPr>
            <a:noAutofit/>
          </a:bodyPr>
          <a:lstStyle/>
          <a:p>
            <a:r>
              <a:rPr lang="en-US" sz="2000" b="1" dirty="0">
                <a:latin typeface="Garamond" panose="02020404030301010803" pitchFamily="18" charset="0"/>
              </a:rPr>
              <a:t>Presenter: Mike Hodge</a:t>
            </a:r>
          </a:p>
          <a:p>
            <a:r>
              <a:rPr lang="en-US" dirty="0" err="1">
                <a:latin typeface="Garamond" panose="02020404030301010803" pitchFamily="18" charset="0"/>
              </a:rPr>
              <a:t>Tueth</a:t>
            </a:r>
            <a:r>
              <a:rPr lang="en-US" dirty="0">
                <a:latin typeface="Garamond" panose="02020404030301010803" pitchFamily="18" charset="0"/>
              </a:rPr>
              <a:t> Keeney, P.C.</a:t>
            </a:r>
          </a:p>
          <a:p>
            <a:r>
              <a:rPr lang="en-US" dirty="0">
                <a:latin typeface="Garamond" panose="02020404030301010803" pitchFamily="18" charset="0"/>
                <a:hlinkClick r:id="rId2"/>
              </a:rPr>
              <a:t>mhodge@tuethkeeney.com</a:t>
            </a:r>
            <a:endParaRPr lang="en-US" dirty="0">
              <a:latin typeface="Garamond" panose="02020404030301010803" pitchFamily="18" charset="0"/>
            </a:endParaRPr>
          </a:p>
          <a:p>
            <a:r>
              <a:rPr lang="en-US" dirty="0">
                <a:latin typeface="Garamond" panose="02020404030301010803" pitchFamily="18" charset="0"/>
              </a:rPr>
              <a:t>Office: 314-880-3546</a:t>
            </a:r>
          </a:p>
          <a:p>
            <a:r>
              <a:rPr lang="en-US" dirty="0">
                <a:latin typeface="Garamond" panose="02020404030301010803" pitchFamily="18" charset="0"/>
              </a:rPr>
              <a:t>Mobile: 314-363-8582</a:t>
            </a:r>
          </a:p>
        </p:txBody>
      </p:sp>
    </p:spTree>
    <p:extLst>
      <p:ext uri="{BB962C8B-B14F-4D97-AF65-F5344CB8AC3E}">
        <p14:creationId xmlns:p14="http://schemas.microsoft.com/office/powerpoint/2010/main" val="3335074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6B190B-F2FE-445C-9E0B-82E66C29E07E}"/>
              </a:ext>
            </a:extLst>
          </p:cNvPr>
          <p:cNvSpPr>
            <a:spLocks noGrp="1"/>
          </p:cNvSpPr>
          <p:nvPr>
            <p:ph type="title"/>
          </p:nvPr>
        </p:nvSpPr>
        <p:spPr/>
        <p:txBody>
          <a:bodyPr/>
          <a:lstStyle/>
          <a:p>
            <a:r>
              <a:rPr lang="en-US" sz="5400" dirty="0"/>
              <a:t>Legalizing DYSLEXIA </a:t>
            </a:r>
            <a:endParaRPr lang="en-US" dirty="0"/>
          </a:p>
        </p:txBody>
      </p:sp>
      <p:sp>
        <p:nvSpPr>
          <p:cNvPr id="5" name="Text Placeholder 4">
            <a:extLst>
              <a:ext uri="{FF2B5EF4-FFF2-40B4-BE49-F238E27FC236}">
                <a16:creationId xmlns:a16="http://schemas.microsoft.com/office/drawing/2014/main" id="{C64476A1-5BA1-4D91-981D-ACA1AE3ED9F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8801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B060D2-8AAD-409E-962D-B0F44622DE10}"/>
              </a:ext>
            </a:extLst>
          </p:cNvPr>
          <p:cNvSpPr>
            <a:spLocks noGrp="1"/>
          </p:cNvSpPr>
          <p:nvPr>
            <p:ph type="title"/>
          </p:nvPr>
        </p:nvSpPr>
        <p:spPr>
          <a:xfrm>
            <a:off x="613187" y="804333"/>
            <a:ext cx="3129459" cy="5249334"/>
          </a:xfrm>
        </p:spPr>
        <p:txBody>
          <a:bodyPr>
            <a:normAutofit/>
          </a:bodyPr>
          <a:lstStyle/>
          <a:p>
            <a:pPr algn="r"/>
            <a:r>
              <a:rPr lang="en-US" dirty="0"/>
              <a:t>Legalizing dyslexia:  Missouri law</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0EDE0C5-44F3-47E2-8A0B-604F420B66C2}"/>
              </a:ext>
            </a:extLst>
          </p:cNvPr>
          <p:cNvSpPr>
            <a:spLocks noGrp="1"/>
          </p:cNvSpPr>
          <p:nvPr>
            <p:ph idx="1"/>
          </p:nvPr>
        </p:nvSpPr>
        <p:spPr>
          <a:xfrm>
            <a:off x="4999330" y="804333"/>
            <a:ext cx="6257721" cy="5249334"/>
          </a:xfrm>
        </p:spPr>
        <p:txBody>
          <a:bodyPr anchor="ctr">
            <a:normAutofit/>
          </a:bodyPr>
          <a:lstStyle/>
          <a:p>
            <a:r>
              <a:rPr lang="en-US" b="1" dirty="0">
                <a:latin typeface="Garamond" panose="02020404030301010803" pitchFamily="18" charset="0"/>
              </a:rPr>
              <a:t>House Bill 2379 – Enacted in 2016 </a:t>
            </a:r>
          </a:p>
          <a:p>
            <a:pPr lvl="1"/>
            <a:endParaRPr lang="en-US" dirty="0">
              <a:latin typeface="Garamond" panose="02020404030301010803" pitchFamily="18" charset="0"/>
            </a:endParaRPr>
          </a:p>
          <a:p>
            <a:pPr lvl="1"/>
            <a:r>
              <a:rPr lang="en-US" sz="2200" b="1" dirty="0">
                <a:latin typeface="Garamond" panose="02020404030301010803" pitchFamily="18" charset="0"/>
              </a:rPr>
              <a:t>Section 167.950, </a:t>
            </a:r>
            <a:r>
              <a:rPr lang="en-US" sz="2200" b="1" dirty="0" err="1">
                <a:latin typeface="Garamond" panose="02020404030301010803" pitchFamily="18" charset="0"/>
              </a:rPr>
              <a:t>RSMo</a:t>
            </a:r>
            <a:r>
              <a:rPr lang="en-US" sz="2200" b="1" dirty="0">
                <a:latin typeface="Garamond" panose="02020404030301010803" pitchFamily="18" charset="0"/>
              </a:rPr>
              <a:t>., which requires:</a:t>
            </a:r>
          </a:p>
          <a:p>
            <a:pPr marL="128016" lvl="1" indent="0">
              <a:buNone/>
            </a:pPr>
            <a:endParaRPr lang="en-US" sz="2200" b="1" dirty="0">
              <a:latin typeface="Garamond" panose="02020404030301010803" pitchFamily="18" charset="0"/>
            </a:endParaRPr>
          </a:p>
          <a:p>
            <a:pPr lvl="2"/>
            <a:r>
              <a:rPr lang="en-US" sz="2000" dirty="0">
                <a:latin typeface="Garamond" panose="02020404030301010803" pitchFamily="18" charset="0"/>
              </a:rPr>
              <a:t>DESE to create guidelines for dyslexia screening and classroom supports</a:t>
            </a:r>
          </a:p>
          <a:p>
            <a:pPr lvl="2"/>
            <a:r>
              <a:rPr lang="en-US" sz="2000" dirty="0">
                <a:latin typeface="Garamond" panose="02020404030301010803" pitchFamily="18" charset="0"/>
              </a:rPr>
              <a:t>Guidelines to be created consistent with a task force (created pursuant to section 633.420, </a:t>
            </a:r>
            <a:r>
              <a:rPr lang="en-US" sz="2000" dirty="0" err="1">
                <a:latin typeface="Garamond" panose="02020404030301010803" pitchFamily="18" charset="0"/>
              </a:rPr>
              <a:t>RSMo</a:t>
            </a:r>
            <a:r>
              <a:rPr lang="en-US" sz="2000" dirty="0">
                <a:latin typeface="Garamond" panose="02020404030301010803" pitchFamily="18" charset="0"/>
              </a:rPr>
              <a:t>.) recommendations</a:t>
            </a:r>
          </a:p>
          <a:p>
            <a:pPr lvl="2"/>
            <a:r>
              <a:rPr lang="en-US" sz="2000" dirty="0">
                <a:latin typeface="Garamond" panose="02020404030301010803" pitchFamily="18" charset="0"/>
              </a:rPr>
              <a:t>Starting in 2018-19, dyslexia screenings for all students in kindergarten through third grade</a:t>
            </a:r>
            <a:endParaRPr lang="en-US" sz="2000" dirty="0">
              <a:highlight>
                <a:srgbClr val="FFFF00"/>
              </a:highlight>
              <a:latin typeface="Garamond" panose="02020404030301010803" pitchFamily="18" charset="0"/>
            </a:endParaRPr>
          </a:p>
          <a:p>
            <a:pPr lvl="2"/>
            <a:r>
              <a:rPr lang="en-US" sz="2000" dirty="0">
                <a:latin typeface="Garamond" panose="02020404030301010803" pitchFamily="18" charset="0"/>
              </a:rPr>
              <a:t>Starting in 2018-19, requires 2-hours of in-service regarding dyslexia and related disorders</a:t>
            </a:r>
          </a:p>
          <a:p>
            <a:pPr lvl="2"/>
            <a:r>
              <a:rPr lang="en-US" sz="2000" dirty="0">
                <a:latin typeface="Garamond" panose="02020404030301010803" pitchFamily="18" charset="0"/>
              </a:rPr>
              <a:t>Offers a definition of “dyslexia”</a:t>
            </a:r>
          </a:p>
          <a:p>
            <a:pPr lvl="2"/>
            <a:endParaRPr lang="en-US" dirty="0">
              <a:latin typeface="Garamond" panose="02020404030301010803" pitchFamily="18" charset="0"/>
            </a:endParaRPr>
          </a:p>
          <a:p>
            <a:pPr lvl="2"/>
            <a:endParaRPr lang="en-US" dirty="0"/>
          </a:p>
        </p:txBody>
      </p:sp>
    </p:spTree>
    <p:extLst>
      <p:ext uri="{BB962C8B-B14F-4D97-AF65-F5344CB8AC3E}">
        <p14:creationId xmlns:p14="http://schemas.microsoft.com/office/powerpoint/2010/main" val="610919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F1DF0-A44B-44F6-ACE4-06992B4A5B3A}"/>
              </a:ext>
            </a:extLst>
          </p:cNvPr>
          <p:cNvSpPr>
            <a:spLocks noGrp="1"/>
          </p:cNvSpPr>
          <p:nvPr>
            <p:ph type="title"/>
          </p:nvPr>
        </p:nvSpPr>
        <p:spPr>
          <a:xfrm>
            <a:off x="964788" y="804333"/>
            <a:ext cx="3391900" cy="5249334"/>
          </a:xfrm>
        </p:spPr>
        <p:txBody>
          <a:bodyPr>
            <a:normAutofit/>
          </a:bodyPr>
          <a:lstStyle/>
          <a:p>
            <a:pPr algn="r"/>
            <a:r>
              <a:rPr lang="en-US">
                <a:solidFill>
                  <a:srgbClr val="FFFFFF"/>
                </a:solidFill>
              </a:rPr>
              <a:t>Legalizing dyslexia:  Missouri law</a:t>
            </a:r>
          </a:p>
        </p:txBody>
      </p:sp>
      <p:sp>
        <p:nvSpPr>
          <p:cNvPr id="3" name="Content Placeholder 2">
            <a:extLst>
              <a:ext uri="{FF2B5EF4-FFF2-40B4-BE49-F238E27FC236}">
                <a16:creationId xmlns:a16="http://schemas.microsoft.com/office/drawing/2014/main" id="{4E9EF017-5D97-4459-A915-ABE3168C8407}"/>
              </a:ext>
            </a:extLst>
          </p:cNvPr>
          <p:cNvSpPr>
            <a:spLocks noGrp="1"/>
          </p:cNvSpPr>
          <p:nvPr>
            <p:ph idx="1"/>
          </p:nvPr>
        </p:nvSpPr>
        <p:spPr>
          <a:xfrm>
            <a:off x="4951048" y="804333"/>
            <a:ext cx="6306003" cy="5249334"/>
          </a:xfrm>
        </p:spPr>
        <p:txBody>
          <a:bodyPr anchor="ctr">
            <a:normAutofit fontScale="92500" lnSpcReduction="10000"/>
          </a:bodyPr>
          <a:lstStyle/>
          <a:p>
            <a:pPr lvl="1"/>
            <a:r>
              <a:rPr lang="en-US" sz="2200" b="1" dirty="0"/>
              <a:t>Section 167.950, </a:t>
            </a:r>
            <a:r>
              <a:rPr lang="en-US" sz="2200" b="1" dirty="0" err="1"/>
              <a:t>RSMo</a:t>
            </a:r>
            <a:r>
              <a:rPr lang="en-US" sz="2200" b="1" dirty="0"/>
              <a:t>. includes these definitions</a:t>
            </a:r>
            <a:r>
              <a:rPr lang="en-US" sz="2200" dirty="0"/>
              <a:t>:</a:t>
            </a:r>
          </a:p>
          <a:p>
            <a:pPr lvl="1"/>
            <a:endParaRPr lang="en-US" sz="2200" dirty="0"/>
          </a:p>
          <a:p>
            <a:pPr lvl="2"/>
            <a:r>
              <a:rPr lang="en-US" sz="2200" dirty="0"/>
              <a:t>“Screening” defined as “a short test conducted by a teacher or school counselor to determine whether a student likely has dyslexia or a related disorder in which a positive result does not represent a medical diagnosis but indicates the student could benefit from approved support.”</a:t>
            </a:r>
          </a:p>
          <a:p>
            <a:pPr lvl="2"/>
            <a:endParaRPr lang="en-US" sz="2200" dirty="0"/>
          </a:p>
          <a:p>
            <a:pPr lvl="2"/>
            <a:r>
              <a:rPr lang="en-US" sz="2200" dirty="0"/>
              <a:t>“Related disorders” defined as “disorders similar to or related to dyslexia, such as developmental auditory imperception, dysphasia, specific developmental dyslexia, developmental dysgraphia, and developmental spelling disability.” </a:t>
            </a:r>
          </a:p>
          <a:p>
            <a:pPr lvl="2"/>
            <a:endParaRPr lang="en-US" sz="2200" dirty="0"/>
          </a:p>
          <a:p>
            <a:pPr lvl="2"/>
            <a:r>
              <a:rPr lang="en-US" sz="2200" dirty="0"/>
              <a:t>“Support” defined as “low-cost and effective best practices, such as oral examinations and extended test-taking periods, used to support students who have dyslexia or any related disorder. </a:t>
            </a:r>
          </a:p>
          <a:p>
            <a:endParaRPr lang="en-US" dirty="0"/>
          </a:p>
        </p:txBody>
      </p:sp>
    </p:spTree>
    <p:extLst>
      <p:ext uri="{BB962C8B-B14F-4D97-AF65-F5344CB8AC3E}">
        <p14:creationId xmlns:p14="http://schemas.microsoft.com/office/powerpoint/2010/main" val="722770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D428C-3211-4133-8B64-1133AFCABFBC}"/>
              </a:ext>
            </a:extLst>
          </p:cNvPr>
          <p:cNvSpPr>
            <a:spLocks noGrp="1"/>
          </p:cNvSpPr>
          <p:nvPr>
            <p:ph type="title"/>
          </p:nvPr>
        </p:nvSpPr>
        <p:spPr/>
        <p:txBody>
          <a:bodyPr/>
          <a:lstStyle/>
          <a:p>
            <a:r>
              <a:rPr lang="en-US" dirty="0"/>
              <a:t>Legalizing dyslexia:  Missouri law</a:t>
            </a:r>
          </a:p>
        </p:txBody>
      </p:sp>
      <p:sp>
        <p:nvSpPr>
          <p:cNvPr id="3" name="Content Placeholder 2">
            <a:extLst>
              <a:ext uri="{FF2B5EF4-FFF2-40B4-BE49-F238E27FC236}">
                <a16:creationId xmlns:a16="http://schemas.microsoft.com/office/drawing/2014/main" id="{C9889817-5D28-4665-BE23-FE99FCB2C4F3}"/>
              </a:ext>
            </a:extLst>
          </p:cNvPr>
          <p:cNvSpPr>
            <a:spLocks noGrp="1"/>
          </p:cNvSpPr>
          <p:nvPr>
            <p:ph idx="1"/>
          </p:nvPr>
        </p:nvSpPr>
        <p:spPr/>
        <p:txBody>
          <a:bodyPr/>
          <a:lstStyle/>
          <a:p>
            <a:r>
              <a:rPr lang="en-US" b="1" dirty="0"/>
              <a:t>Section 633.420, </a:t>
            </a:r>
            <a:r>
              <a:rPr lang="en-US" b="1" dirty="0" err="1"/>
              <a:t>RSMo</a:t>
            </a:r>
            <a:r>
              <a:rPr lang="en-US" b="1" dirty="0"/>
              <a:t>.</a:t>
            </a:r>
          </a:p>
          <a:p>
            <a:endParaRPr lang="en-US" dirty="0"/>
          </a:p>
          <a:p>
            <a:pPr lvl="1"/>
            <a:r>
              <a:rPr lang="en-US" sz="2200" dirty="0"/>
              <a:t>Offers identical definition of “dyslexia” as section 167.950, </a:t>
            </a:r>
            <a:r>
              <a:rPr lang="en-US" sz="2200" dirty="0" err="1"/>
              <a:t>RSMo</a:t>
            </a:r>
            <a:r>
              <a:rPr lang="en-US" sz="2200" dirty="0"/>
              <a:t>.</a:t>
            </a:r>
          </a:p>
          <a:p>
            <a:pPr lvl="1"/>
            <a:endParaRPr lang="en-US" sz="2200" dirty="0"/>
          </a:p>
          <a:p>
            <a:pPr lvl="1"/>
            <a:r>
              <a:rPr lang="en-US" sz="2200" dirty="0"/>
              <a:t>Clarifies that “[n]</a:t>
            </a:r>
            <a:r>
              <a:rPr lang="en-US" sz="2200" dirty="0" err="1"/>
              <a:t>othing</a:t>
            </a:r>
            <a:r>
              <a:rPr lang="en-US" sz="2200" dirty="0"/>
              <a:t> in this definition shall require a student with dyslexia to obtain an individualized education program (IEP) unless the student has otherwise met the federal conditions necessary.</a:t>
            </a:r>
          </a:p>
          <a:p>
            <a:pPr marL="128016" lvl="1" indent="0">
              <a:buNone/>
            </a:pPr>
            <a:endParaRPr lang="en-US" sz="2200" dirty="0"/>
          </a:p>
          <a:p>
            <a:pPr lvl="1"/>
            <a:r>
              <a:rPr lang="en-US" sz="2200" dirty="0"/>
              <a:t>Creates a 22-member “Legislative Task Force on Dyslexia” outlining the constituency and charged with making recommendations for a “statewide system for identification, intervention, and delivery of supports</a:t>
            </a:r>
          </a:p>
          <a:p>
            <a:pPr marL="128016"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929970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2DDB6-7EF7-4878-BA8F-025AB76F016F}"/>
              </a:ext>
            </a:extLst>
          </p:cNvPr>
          <p:cNvSpPr>
            <a:spLocks noGrp="1"/>
          </p:cNvSpPr>
          <p:nvPr>
            <p:ph type="title"/>
          </p:nvPr>
        </p:nvSpPr>
        <p:spPr/>
        <p:txBody>
          <a:bodyPr/>
          <a:lstStyle/>
          <a:p>
            <a:r>
              <a:rPr lang="en-US" dirty="0"/>
              <a:t>Legalizing dyslexia: </a:t>
            </a:r>
            <a:br>
              <a:rPr lang="en-US" dirty="0"/>
            </a:br>
            <a:r>
              <a:rPr lang="en-US" dirty="0"/>
              <a:t>TASK FORCE &amp; DESE Guidance</a:t>
            </a:r>
          </a:p>
        </p:txBody>
      </p:sp>
      <p:sp>
        <p:nvSpPr>
          <p:cNvPr id="3" name="Content Placeholder 2">
            <a:extLst>
              <a:ext uri="{FF2B5EF4-FFF2-40B4-BE49-F238E27FC236}">
                <a16:creationId xmlns:a16="http://schemas.microsoft.com/office/drawing/2014/main" id="{5151FDF2-62DB-4465-A5FD-EE8E693CFDC2}"/>
              </a:ext>
            </a:extLst>
          </p:cNvPr>
          <p:cNvSpPr>
            <a:spLocks noGrp="1"/>
          </p:cNvSpPr>
          <p:nvPr>
            <p:ph idx="1"/>
          </p:nvPr>
        </p:nvSpPr>
        <p:spPr/>
        <p:txBody>
          <a:bodyPr/>
          <a:lstStyle/>
          <a:p>
            <a:endParaRPr lang="en-US" dirty="0"/>
          </a:p>
          <a:p>
            <a:r>
              <a:rPr lang="en-US" dirty="0"/>
              <a:t>Missouri Task Force on Dyslexia Report:</a:t>
            </a:r>
          </a:p>
          <a:p>
            <a:r>
              <a:rPr lang="en-US" dirty="0"/>
              <a:t> </a:t>
            </a:r>
            <a:r>
              <a:rPr lang="en-US" dirty="0">
                <a:hlinkClick r:id="rId2"/>
              </a:rPr>
              <a:t>https://dese.mo.gov/sites/default/files/DyslexiaTaskForceOctober2017.pdf</a:t>
            </a:r>
            <a:endParaRPr lang="en-US" dirty="0"/>
          </a:p>
          <a:p>
            <a:endParaRPr lang="en-US" dirty="0"/>
          </a:p>
          <a:p>
            <a:r>
              <a:rPr lang="en-US" dirty="0"/>
              <a:t>DESE Guidance:</a:t>
            </a:r>
          </a:p>
          <a:p>
            <a:r>
              <a:rPr lang="en-US" dirty="0">
                <a:hlinkClick r:id="rId3"/>
              </a:rPr>
              <a:t>https://dese.mo.gov/sites/default/files/curr-dyslexia-serving-students-at-risk-lea-guidance.pdf</a:t>
            </a:r>
            <a:r>
              <a:rPr lang="en-US" dirty="0"/>
              <a:t> </a:t>
            </a:r>
          </a:p>
        </p:txBody>
      </p:sp>
    </p:spTree>
    <p:extLst>
      <p:ext uri="{BB962C8B-B14F-4D97-AF65-F5344CB8AC3E}">
        <p14:creationId xmlns:p14="http://schemas.microsoft.com/office/powerpoint/2010/main" val="2355966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0C9F9A-169A-447A-97EF-C481BF5CCBD8}"/>
              </a:ext>
            </a:extLst>
          </p:cNvPr>
          <p:cNvSpPr>
            <a:spLocks noGrp="1"/>
          </p:cNvSpPr>
          <p:nvPr>
            <p:ph type="title"/>
          </p:nvPr>
        </p:nvSpPr>
        <p:spPr>
          <a:xfrm>
            <a:off x="643468" y="643467"/>
            <a:ext cx="3415612" cy="5571066"/>
          </a:xfrm>
        </p:spPr>
        <p:txBody>
          <a:bodyPr>
            <a:normAutofit/>
          </a:bodyPr>
          <a:lstStyle/>
          <a:p>
            <a:r>
              <a:rPr lang="en-US">
                <a:solidFill>
                  <a:srgbClr val="FFFFFF"/>
                </a:solidFill>
              </a:rPr>
              <a:t>Legalizing dyslexia: </a:t>
            </a:r>
            <a:br>
              <a:rPr lang="en-US">
                <a:solidFill>
                  <a:srgbClr val="FFFFFF"/>
                </a:solidFill>
              </a:rPr>
            </a:br>
            <a:r>
              <a:rPr lang="en-US">
                <a:solidFill>
                  <a:srgbClr val="FFFFFF"/>
                </a:solidFill>
              </a:rPr>
              <a:t>TASK FORCE &amp; DESE Guidance</a:t>
            </a:r>
          </a:p>
        </p:txBody>
      </p:sp>
      <p:graphicFrame>
        <p:nvGraphicFramePr>
          <p:cNvPr id="5" name="Content Placeholder 2">
            <a:extLst>
              <a:ext uri="{FF2B5EF4-FFF2-40B4-BE49-F238E27FC236}">
                <a16:creationId xmlns:a16="http://schemas.microsoft.com/office/drawing/2014/main" id="{697E718D-B6D0-44BD-9C5C-E4905AA78AA9}"/>
              </a:ext>
            </a:extLst>
          </p:cNvPr>
          <p:cNvGraphicFramePr>
            <a:graphicFrameLocks noGrp="1"/>
          </p:cNvGraphicFramePr>
          <p:nvPr>
            <p:ph idx="1"/>
            <p:extLst>
              <p:ext uri="{D42A27DB-BD31-4B8C-83A1-F6EECF244321}">
                <p14:modId xmlns:p14="http://schemas.microsoft.com/office/powerpoint/2010/main" val="4197450718"/>
              </p:ext>
            </p:extLst>
          </p:nvPr>
        </p:nvGraphicFramePr>
        <p:xfrm>
          <a:off x="5603875" y="386499"/>
          <a:ext cx="6273898" cy="58280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5204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B3B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6A5BD0-B00B-4BDD-A653-9482DCD02412}"/>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Quick group discussion</a:t>
            </a:r>
          </a:p>
        </p:txBody>
      </p:sp>
      <p:pic>
        <p:nvPicPr>
          <p:cNvPr id="5" name="Picture 4" descr="A picture containing object, cake&#10;&#10;Description automatically generated">
            <a:extLst>
              <a:ext uri="{FF2B5EF4-FFF2-40B4-BE49-F238E27FC236}">
                <a16:creationId xmlns:a16="http://schemas.microsoft.com/office/drawing/2014/main" id="{60E97B7F-4747-48F1-8930-7DDB445B0A22}"/>
              </a:ext>
            </a:extLst>
          </p:cNvPr>
          <p:cNvPicPr>
            <a:picLocks noChangeAspect="1"/>
          </p:cNvPicPr>
          <p:nvPr/>
        </p:nvPicPr>
        <p:blipFill rotWithShape="1">
          <a:blip r:embed="rId2">
            <a:extLst>
              <a:ext uri="{28A0092B-C50C-407E-A947-70E740481C1C}">
                <a14:useLocalDpi xmlns:a14="http://schemas.microsoft.com/office/drawing/2010/main" val="0"/>
              </a:ext>
            </a:extLst>
          </a:blip>
          <a:srcRect l="3338"/>
          <a:stretch/>
        </p:blipFill>
        <p:spPr>
          <a:xfrm>
            <a:off x="327547" y="321733"/>
            <a:ext cx="7058306" cy="4107392"/>
          </a:xfrm>
          <a:prstGeom prst="rect">
            <a:avLst/>
          </a:prstGeom>
        </p:spPr>
      </p:pic>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5F6B2A-4E89-4753-8CBD-C422FF44E3F9}"/>
              </a:ext>
            </a:extLst>
          </p:cNvPr>
          <p:cNvSpPr>
            <a:spLocks noGrp="1"/>
          </p:cNvSpPr>
          <p:nvPr>
            <p:ph idx="1"/>
          </p:nvPr>
        </p:nvSpPr>
        <p:spPr>
          <a:xfrm>
            <a:off x="8029319" y="917725"/>
            <a:ext cx="3424739" cy="4852362"/>
          </a:xfrm>
        </p:spPr>
        <p:txBody>
          <a:bodyPr anchor="ctr">
            <a:normAutofit/>
          </a:bodyPr>
          <a:lstStyle/>
          <a:p>
            <a:r>
              <a:rPr lang="en-US" u="sng" dirty="0">
                <a:solidFill>
                  <a:srgbClr val="FFFFFF"/>
                </a:solidFill>
              </a:rPr>
              <a:t>Quick Discussion</a:t>
            </a:r>
            <a:r>
              <a:rPr lang="en-US" dirty="0">
                <a:solidFill>
                  <a:srgbClr val="FFFFFF"/>
                </a:solidFill>
              </a:rPr>
              <a:t>:</a:t>
            </a:r>
          </a:p>
          <a:p>
            <a:pPr>
              <a:buFont typeface="Arial" panose="020B0604020202020204" pitchFamily="34" charset="0"/>
              <a:buChar char="•"/>
            </a:pPr>
            <a:r>
              <a:rPr lang="en-US" dirty="0">
                <a:solidFill>
                  <a:srgbClr val="FFFFFF"/>
                </a:solidFill>
              </a:rPr>
              <a:t>How did your screenings go? </a:t>
            </a:r>
          </a:p>
          <a:p>
            <a:pPr>
              <a:buFont typeface="Arial" panose="020B0604020202020204" pitchFamily="34" charset="0"/>
              <a:buChar char="•"/>
            </a:pPr>
            <a:r>
              <a:rPr lang="en-US" dirty="0">
                <a:solidFill>
                  <a:srgbClr val="FFFFFF"/>
                </a:solidFill>
              </a:rPr>
              <a:t>What did you learn from this exercise to share with the group?</a:t>
            </a:r>
          </a:p>
          <a:p>
            <a:pPr>
              <a:buFont typeface="Arial" panose="020B0604020202020204" pitchFamily="34" charset="0"/>
              <a:buChar char="•"/>
            </a:pPr>
            <a:r>
              <a:rPr lang="en-US" dirty="0">
                <a:solidFill>
                  <a:srgbClr val="FFFFFF"/>
                </a:solidFill>
              </a:rPr>
              <a:t>Reasonable classroom supports in place?  Lessons learned? </a:t>
            </a:r>
          </a:p>
          <a:p>
            <a:endParaRPr lang="en-US"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4177099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660EC5-D91B-43B4-93FC-A6CB98CFC842}"/>
              </a:ext>
            </a:extLst>
          </p:cNvPr>
          <p:cNvSpPr>
            <a:spLocks noGrp="1"/>
          </p:cNvSpPr>
          <p:nvPr>
            <p:ph type="title"/>
          </p:nvPr>
        </p:nvSpPr>
        <p:spPr/>
        <p:txBody>
          <a:bodyPr/>
          <a:lstStyle/>
          <a:p>
            <a:r>
              <a:rPr lang="en-US" dirty="0"/>
              <a:t>So mike, what are </a:t>
            </a:r>
            <a:br>
              <a:rPr lang="en-US" dirty="0"/>
            </a:br>
            <a:r>
              <a:rPr lang="en-US" dirty="0"/>
              <a:t>the legal pitfalls? </a:t>
            </a:r>
          </a:p>
        </p:txBody>
      </p:sp>
      <p:sp>
        <p:nvSpPr>
          <p:cNvPr id="5" name="Text Placeholder 4">
            <a:extLst>
              <a:ext uri="{FF2B5EF4-FFF2-40B4-BE49-F238E27FC236}">
                <a16:creationId xmlns:a16="http://schemas.microsoft.com/office/drawing/2014/main" id="{D24805B8-6488-436F-8C1D-7BE7306E382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88775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3F8E6-582E-4C6C-84AC-6CE6C72FF109}"/>
              </a:ext>
            </a:extLst>
          </p:cNvPr>
          <p:cNvSpPr>
            <a:spLocks noGrp="1"/>
          </p:cNvSpPr>
          <p:nvPr>
            <p:ph type="title"/>
          </p:nvPr>
        </p:nvSpPr>
        <p:spPr>
          <a:xfrm>
            <a:off x="1024128" y="585216"/>
            <a:ext cx="9720072" cy="1499616"/>
          </a:xfrm>
        </p:spPr>
        <p:txBody>
          <a:bodyPr>
            <a:normAutofit/>
          </a:bodyPr>
          <a:lstStyle/>
          <a:p>
            <a:r>
              <a:rPr lang="en-US" sz="6500" dirty="0"/>
              <a:t>Legal pitfalls</a:t>
            </a:r>
          </a:p>
        </p:txBody>
      </p:sp>
      <p:graphicFrame>
        <p:nvGraphicFramePr>
          <p:cNvPr id="5" name="Content Placeholder 2">
            <a:extLst>
              <a:ext uri="{FF2B5EF4-FFF2-40B4-BE49-F238E27FC236}">
                <a16:creationId xmlns:a16="http://schemas.microsoft.com/office/drawing/2014/main" id="{41C290C8-4D08-43A3-BD15-07869A146A14}"/>
              </a:ext>
            </a:extLst>
          </p:cNvPr>
          <p:cNvGraphicFramePr>
            <a:graphicFrameLocks noGrp="1"/>
          </p:cNvGraphicFramePr>
          <p:nvPr>
            <p:ph idx="1"/>
            <p:extLst>
              <p:ext uri="{D42A27DB-BD31-4B8C-83A1-F6EECF244321}">
                <p14:modId xmlns:p14="http://schemas.microsoft.com/office/powerpoint/2010/main" val="3023519347"/>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080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394F8-55E2-4926-96CB-707A2ABCFC5E}"/>
              </a:ext>
            </a:extLst>
          </p:cNvPr>
          <p:cNvSpPr>
            <a:spLocks noGrp="1"/>
          </p:cNvSpPr>
          <p:nvPr>
            <p:ph type="title"/>
          </p:nvPr>
        </p:nvSpPr>
        <p:spPr/>
        <p:txBody>
          <a:bodyPr/>
          <a:lstStyle/>
          <a:p>
            <a:r>
              <a:rPr lang="en-US" dirty="0"/>
              <a:t>Legal pitfall #1: Child find</a:t>
            </a:r>
          </a:p>
        </p:txBody>
      </p:sp>
      <p:sp>
        <p:nvSpPr>
          <p:cNvPr id="5" name="Text Placeholder 4">
            <a:extLst>
              <a:ext uri="{FF2B5EF4-FFF2-40B4-BE49-F238E27FC236}">
                <a16:creationId xmlns:a16="http://schemas.microsoft.com/office/drawing/2014/main" id="{D4CF5DF2-CE91-43B3-9B9E-89A11EA55EF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6463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C33426-8500-4185-AFBD-2608E5346615}"/>
              </a:ext>
            </a:extLst>
          </p:cNvPr>
          <p:cNvSpPr>
            <a:spLocks noGrp="1"/>
          </p:cNvSpPr>
          <p:nvPr>
            <p:ph type="title"/>
          </p:nvPr>
        </p:nvSpPr>
        <p:spPr>
          <a:xfrm>
            <a:off x="643468" y="643467"/>
            <a:ext cx="3415612" cy="5571066"/>
          </a:xfrm>
        </p:spPr>
        <p:txBody>
          <a:bodyPr>
            <a:normAutofit/>
          </a:bodyPr>
          <a:lstStyle/>
          <a:p>
            <a:r>
              <a:rPr lang="en-US">
                <a:solidFill>
                  <a:srgbClr val="FFFFFF"/>
                </a:solidFill>
              </a:rPr>
              <a:t>Losing patience</a:t>
            </a:r>
          </a:p>
        </p:txBody>
      </p:sp>
      <p:graphicFrame>
        <p:nvGraphicFramePr>
          <p:cNvPr id="5" name="Content Placeholder 2">
            <a:extLst>
              <a:ext uri="{FF2B5EF4-FFF2-40B4-BE49-F238E27FC236}">
                <a16:creationId xmlns:a16="http://schemas.microsoft.com/office/drawing/2014/main" id="{0892C479-73CF-44B4-975F-131D6858D52E}"/>
              </a:ext>
            </a:extLst>
          </p:cNvPr>
          <p:cNvGraphicFramePr>
            <a:graphicFrameLocks noGrp="1"/>
          </p:cNvGraphicFramePr>
          <p:nvPr>
            <p:ph idx="1"/>
            <p:extLst>
              <p:ext uri="{D42A27DB-BD31-4B8C-83A1-F6EECF244321}">
                <p14:modId xmlns:p14="http://schemas.microsoft.com/office/powerpoint/2010/main" val="3271518337"/>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9611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8610F5-8AB2-4EF9-8678-FFEF903252DB}"/>
              </a:ext>
            </a:extLst>
          </p:cNvPr>
          <p:cNvSpPr>
            <a:spLocks noGrp="1"/>
          </p:cNvSpPr>
          <p:nvPr>
            <p:ph type="title"/>
          </p:nvPr>
        </p:nvSpPr>
        <p:spPr>
          <a:xfrm>
            <a:off x="1024128" y="4971088"/>
            <a:ext cx="9720072" cy="1499616"/>
          </a:xfrm>
        </p:spPr>
        <p:txBody>
          <a:bodyPr>
            <a:normAutofit/>
          </a:bodyPr>
          <a:lstStyle/>
          <a:p>
            <a:r>
              <a:rPr lang="en-US">
                <a:solidFill>
                  <a:srgbClr val="FFFFFF"/>
                </a:solidFill>
              </a:rPr>
              <a:t>Legal pitfall #1: Child find problems</a:t>
            </a:r>
          </a:p>
        </p:txBody>
      </p:sp>
      <p:cxnSp>
        <p:nvCxnSpPr>
          <p:cNvPr id="14" name="Straight Connector 13">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CE224E8-A644-4DBB-AD9C-22D1B263EC0F}"/>
              </a:ext>
            </a:extLst>
          </p:cNvPr>
          <p:cNvGraphicFramePr>
            <a:graphicFrameLocks noGrp="1"/>
          </p:cNvGraphicFramePr>
          <p:nvPr>
            <p:ph idx="1"/>
            <p:extLst>
              <p:ext uri="{D42A27DB-BD31-4B8C-83A1-F6EECF244321}">
                <p14:modId xmlns:p14="http://schemas.microsoft.com/office/powerpoint/2010/main" val="3407347350"/>
              </p:ext>
            </p:extLst>
          </p:nvPr>
        </p:nvGraphicFramePr>
        <p:xfrm>
          <a:off x="642938" y="642938"/>
          <a:ext cx="10896600" cy="3355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342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F184A-D7AA-448F-A490-E85944488436}"/>
              </a:ext>
            </a:extLst>
          </p:cNvPr>
          <p:cNvSpPr>
            <a:spLocks noGrp="1"/>
          </p:cNvSpPr>
          <p:nvPr>
            <p:ph type="title"/>
          </p:nvPr>
        </p:nvSpPr>
        <p:spPr>
          <a:xfrm>
            <a:off x="1024128" y="585216"/>
            <a:ext cx="8018272" cy="1499616"/>
          </a:xfrm>
        </p:spPr>
        <p:txBody>
          <a:bodyPr>
            <a:normAutofit/>
          </a:bodyPr>
          <a:lstStyle/>
          <a:p>
            <a:r>
              <a:rPr lang="en-US" dirty="0"/>
              <a:t>Legal pitfall #1: Child find problems</a:t>
            </a:r>
          </a:p>
        </p:txBody>
      </p:sp>
      <p:sp>
        <p:nvSpPr>
          <p:cNvPr id="3" name="Content Placeholder 2">
            <a:extLst>
              <a:ext uri="{FF2B5EF4-FFF2-40B4-BE49-F238E27FC236}">
                <a16:creationId xmlns:a16="http://schemas.microsoft.com/office/drawing/2014/main" id="{5C4A4762-3E55-4623-B631-1A57E0B52211}"/>
              </a:ext>
            </a:extLst>
          </p:cNvPr>
          <p:cNvSpPr>
            <a:spLocks noGrp="1"/>
          </p:cNvSpPr>
          <p:nvPr>
            <p:ph idx="1"/>
          </p:nvPr>
        </p:nvSpPr>
        <p:spPr>
          <a:xfrm>
            <a:off x="1024128" y="2286000"/>
            <a:ext cx="8018271" cy="4023360"/>
          </a:xfrm>
        </p:spPr>
        <p:txBody>
          <a:bodyPr>
            <a:normAutofit/>
          </a:bodyPr>
          <a:lstStyle/>
          <a:p>
            <a:r>
              <a:rPr lang="en-US" sz="2000"/>
              <a:t>“Reason to Suspect” is both the IDEA and 504 standards for referral</a:t>
            </a:r>
          </a:p>
          <a:p>
            <a:r>
              <a:rPr lang="en-US" sz="2000"/>
              <a:t>Child find is an affirmative obligation – can’t wait for parent referral</a:t>
            </a:r>
          </a:p>
          <a:p>
            <a:r>
              <a:rPr lang="en-US" sz="2000"/>
              <a:t>RtI &amp; MTSS are general education initiatives/ensure you have special education staff involved in this process </a:t>
            </a:r>
          </a:p>
          <a:p>
            <a:r>
              <a:rPr lang="en-US" sz="2000"/>
              <a:t>Caution:  No timelines specified when using RtI as a method for evaluation (OSERS 2007 letter stated several months is likely too long to wait – 47 IDELR 196)</a:t>
            </a:r>
          </a:p>
          <a:p>
            <a:r>
              <a:rPr lang="en-US" sz="2000"/>
              <a:t>Ensure you have a method for determining “lack of instruction” in your evaluation procedures</a:t>
            </a:r>
          </a:p>
          <a:p>
            <a:r>
              <a:rPr lang="en-US" sz="2000"/>
              <a:t>Expensive mistake if result is denial of FAPE tied with private reimbursement (and attorney’s fees)</a:t>
            </a:r>
          </a:p>
          <a:p>
            <a:endParaRPr lang="en-US" sz="200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3729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A9BC19-8C3C-4091-8965-A210769DE44E}"/>
              </a:ext>
            </a:extLst>
          </p:cNvPr>
          <p:cNvSpPr>
            <a:spLocks noGrp="1"/>
          </p:cNvSpPr>
          <p:nvPr>
            <p:ph type="title"/>
          </p:nvPr>
        </p:nvSpPr>
        <p:spPr/>
        <p:txBody>
          <a:bodyPr>
            <a:normAutofit/>
          </a:bodyPr>
          <a:lstStyle/>
          <a:p>
            <a:r>
              <a:rPr lang="en-US" sz="4000" dirty="0"/>
              <a:t>Legal pitfall #2: </a:t>
            </a:r>
            <a:br>
              <a:rPr lang="en-US" sz="4000" dirty="0"/>
            </a:br>
            <a:r>
              <a:rPr lang="en-US" sz="4000" dirty="0"/>
              <a:t>failing to discuss methodologies</a:t>
            </a:r>
          </a:p>
        </p:txBody>
      </p:sp>
      <p:sp>
        <p:nvSpPr>
          <p:cNvPr id="5" name="Text Placeholder 4">
            <a:extLst>
              <a:ext uri="{FF2B5EF4-FFF2-40B4-BE49-F238E27FC236}">
                <a16:creationId xmlns:a16="http://schemas.microsoft.com/office/drawing/2014/main" id="{D286380C-9A6B-4BEF-A391-37F0B444721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23256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300655-2EB8-4922-A066-9D517EE8623C}"/>
              </a:ext>
            </a:extLst>
          </p:cNvPr>
          <p:cNvSpPr>
            <a:spLocks noGrp="1"/>
          </p:cNvSpPr>
          <p:nvPr>
            <p:ph type="title"/>
          </p:nvPr>
        </p:nvSpPr>
        <p:spPr/>
        <p:txBody>
          <a:bodyPr/>
          <a:lstStyle/>
          <a:p>
            <a:r>
              <a:rPr lang="en-US" sz="5400" dirty="0"/>
              <a:t>Legal pitfall #2: </a:t>
            </a:r>
            <a:br>
              <a:rPr lang="en-US" sz="5400" dirty="0"/>
            </a:br>
            <a:r>
              <a:rPr lang="en-US" sz="5400" dirty="0"/>
              <a:t>failing to discuss methodologies</a:t>
            </a:r>
            <a:endParaRPr lang="en-US" dirty="0"/>
          </a:p>
        </p:txBody>
      </p:sp>
      <p:sp>
        <p:nvSpPr>
          <p:cNvPr id="5" name="Content Placeholder 4">
            <a:extLst>
              <a:ext uri="{FF2B5EF4-FFF2-40B4-BE49-F238E27FC236}">
                <a16:creationId xmlns:a16="http://schemas.microsoft.com/office/drawing/2014/main" id="{802AF773-B33B-446B-954C-159189F04E8C}"/>
              </a:ext>
            </a:extLst>
          </p:cNvPr>
          <p:cNvSpPr>
            <a:spLocks noGrp="1"/>
          </p:cNvSpPr>
          <p:nvPr>
            <p:ph idx="1"/>
          </p:nvPr>
        </p:nvSpPr>
        <p:spPr/>
        <p:txBody>
          <a:bodyPr/>
          <a:lstStyle/>
          <a:p>
            <a:r>
              <a:rPr lang="en-US" dirty="0"/>
              <a:t>Truisms Regarding Methodologies:</a:t>
            </a:r>
          </a:p>
          <a:p>
            <a:pPr lvl="1"/>
            <a:r>
              <a:rPr lang="en-US" dirty="0"/>
              <a:t>The IDEA does not require that the IEP identify the specific methodology that the district will use. </a:t>
            </a:r>
          </a:p>
          <a:p>
            <a:pPr lvl="1"/>
            <a:r>
              <a:rPr lang="en-US" dirty="0"/>
              <a:t>The IDEA, hearing officers, and courts generally recognize the choice of a methodology or a collection of methodologies to be used is at the district’s discretion.</a:t>
            </a:r>
          </a:p>
          <a:p>
            <a:endParaRPr lang="en-US" dirty="0"/>
          </a:p>
          <a:p>
            <a:r>
              <a:rPr lang="en-US" dirty="0"/>
              <a:t>Problems Created by these Presumptions:</a:t>
            </a:r>
          </a:p>
          <a:p>
            <a:pPr lvl="1"/>
            <a:r>
              <a:rPr lang="en-US" dirty="0"/>
              <a:t>Districts often tell parents they refuse to discuss methodologies – breeds distrust and may deny the parent a meaningful opportunity to participate</a:t>
            </a:r>
          </a:p>
          <a:p>
            <a:pPr lvl="1"/>
            <a:r>
              <a:rPr lang="en-US" dirty="0"/>
              <a:t>Districts sometimes signal predetermination or utilize only one or a small handful of approaches that may lead to a “predetermination” issue or a “lack of individualization” issue (or both)</a:t>
            </a:r>
          </a:p>
          <a:p>
            <a:pPr lvl="1"/>
            <a:r>
              <a:rPr lang="en-US" dirty="0" err="1"/>
              <a:t>Fialing</a:t>
            </a:r>
            <a:r>
              <a:rPr lang="en-US" dirty="0"/>
              <a:t> to discuss may actually bolster the EDM’s arguments of predetermination, lack of individualization, and/or failure to provide a meaningful opportunity to participate (denial of FAPE) </a:t>
            </a:r>
          </a:p>
          <a:p>
            <a:pPr lvl="1"/>
            <a:endParaRPr lang="en-US" dirty="0"/>
          </a:p>
        </p:txBody>
      </p:sp>
    </p:spTree>
    <p:extLst>
      <p:ext uri="{BB962C8B-B14F-4D97-AF65-F5344CB8AC3E}">
        <p14:creationId xmlns:p14="http://schemas.microsoft.com/office/powerpoint/2010/main" val="2457311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CDC00F-66B8-40A5-95E6-93E97E638E59}"/>
              </a:ext>
            </a:extLst>
          </p:cNvPr>
          <p:cNvSpPr>
            <a:spLocks noGrp="1"/>
          </p:cNvSpPr>
          <p:nvPr>
            <p:ph type="title"/>
          </p:nvPr>
        </p:nvSpPr>
        <p:spPr>
          <a:xfrm>
            <a:off x="3469327" y="788416"/>
            <a:ext cx="7923264" cy="1499616"/>
          </a:xfrm>
        </p:spPr>
        <p:txBody>
          <a:bodyPr>
            <a:normAutofit/>
          </a:bodyPr>
          <a:lstStyle/>
          <a:p>
            <a:r>
              <a:rPr lang="en-US">
                <a:solidFill>
                  <a:srgbClr val="FFFFFF"/>
                </a:solidFill>
              </a:rPr>
              <a:t>Including nomenclature in ieps</a:t>
            </a:r>
          </a:p>
        </p:txBody>
      </p:sp>
      <p:sp>
        <p:nvSpPr>
          <p:cNvPr id="12" name="Rectangle 11">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EAB376-8833-4BB1-B6D6-79172CA7311E}"/>
              </a:ext>
            </a:extLst>
          </p:cNvPr>
          <p:cNvSpPr>
            <a:spLocks noGrp="1"/>
          </p:cNvSpPr>
          <p:nvPr>
            <p:ph idx="1"/>
          </p:nvPr>
        </p:nvSpPr>
        <p:spPr>
          <a:xfrm>
            <a:off x="3469327" y="2489202"/>
            <a:ext cx="7923264" cy="3554614"/>
          </a:xfrm>
        </p:spPr>
        <p:txBody>
          <a:bodyPr>
            <a:normAutofit/>
          </a:bodyPr>
          <a:lstStyle/>
          <a:p>
            <a:r>
              <a:rPr lang="en-US" sz="2000">
                <a:solidFill>
                  <a:srgbClr val="FFFFFF"/>
                </a:solidFill>
              </a:rPr>
              <a:t>OSERS October 23, 2015 Letter</a:t>
            </a:r>
          </a:p>
          <a:p>
            <a:r>
              <a:rPr lang="en-US" sz="2000">
                <a:solidFill>
                  <a:srgbClr val="FFFFFF"/>
                </a:solidFill>
              </a:rPr>
              <a:t>“The purpose of this letter is to clarify that there is nothing in the IDEA that would prohibit the use of the terms dyslexia, dyscalculia, and dysgraphia in IDEA evaluation, eligibility determinations, or IEP documents.” </a:t>
            </a:r>
          </a:p>
          <a:p>
            <a:r>
              <a:rPr lang="en-US" sz="2000">
                <a:solidFill>
                  <a:srgbClr val="FFFFFF"/>
                </a:solidFill>
              </a:rPr>
              <a:t>- </a:t>
            </a:r>
            <a:r>
              <a:rPr lang="en-US" sz="2000">
                <a:solidFill>
                  <a:srgbClr val="FFFFFF"/>
                </a:solidFill>
                <a:hlinkClick r:id="rId2"/>
              </a:rPr>
              <a:t>https://www2.ed.gov/policy/speced/guid/idea/memosdcltrs/guidance-on-dyslexia-10-2015.pdf</a:t>
            </a:r>
            <a:r>
              <a:rPr lang="en-US" sz="2000">
                <a:solidFill>
                  <a:srgbClr val="FFFFFF"/>
                </a:solidFill>
              </a:rPr>
              <a:t> </a:t>
            </a:r>
          </a:p>
          <a:p>
            <a:r>
              <a:rPr lang="en-US" sz="2000">
                <a:solidFill>
                  <a:srgbClr val="FFFFFF"/>
                </a:solidFill>
              </a:rPr>
              <a:t>Legislatively, pro-dyslexia proponents have been very successful at the state level. </a:t>
            </a:r>
          </a:p>
        </p:txBody>
      </p:sp>
    </p:spTree>
    <p:extLst>
      <p:ext uri="{BB962C8B-B14F-4D97-AF65-F5344CB8AC3E}">
        <p14:creationId xmlns:p14="http://schemas.microsoft.com/office/powerpoint/2010/main" val="3266569084"/>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990F25-FC02-4FC7-9F1B-1E16B00B7545}"/>
              </a:ext>
            </a:extLst>
          </p:cNvPr>
          <p:cNvSpPr>
            <a:spLocks noGrp="1"/>
          </p:cNvSpPr>
          <p:nvPr>
            <p:ph type="title"/>
          </p:nvPr>
        </p:nvSpPr>
        <p:spPr/>
        <p:txBody>
          <a:bodyPr>
            <a:normAutofit/>
          </a:bodyPr>
          <a:lstStyle/>
          <a:p>
            <a:r>
              <a:rPr lang="en-US" sz="4000" dirty="0"/>
              <a:t>Legal pitfall #3: failing to create robust &amp; flexible literacy programs</a:t>
            </a:r>
          </a:p>
        </p:txBody>
      </p:sp>
      <p:sp>
        <p:nvSpPr>
          <p:cNvPr id="5" name="Text Placeholder 4">
            <a:extLst>
              <a:ext uri="{FF2B5EF4-FFF2-40B4-BE49-F238E27FC236}">
                <a16:creationId xmlns:a16="http://schemas.microsoft.com/office/drawing/2014/main" id="{100A071B-9277-4AE0-929D-9B47F26F4B9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57522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8038A8E-A7A1-4633-9E63-0FB79CFE9B68}"/>
              </a:ext>
            </a:extLst>
          </p:cNvPr>
          <p:cNvSpPr>
            <a:spLocks noGrp="1"/>
          </p:cNvSpPr>
          <p:nvPr>
            <p:ph type="title"/>
          </p:nvPr>
        </p:nvSpPr>
        <p:spPr>
          <a:xfrm>
            <a:off x="310039" y="640080"/>
            <a:ext cx="3429855" cy="5613236"/>
          </a:xfrm>
        </p:spPr>
        <p:txBody>
          <a:bodyPr anchor="ctr">
            <a:normAutofit/>
          </a:bodyPr>
          <a:lstStyle/>
          <a:p>
            <a:r>
              <a:rPr lang="en-US">
                <a:solidFill>
                  <a:srgbClr val="FFFFFF"/>
                </a:solidFill>
              </a:rPr>
              <a:t>Legal pitfall #3: failing to create robust &amp; flexible literacy programs</a:t>
            </a:r>
          </a:p>
        </p:txBody>
      </p:sp>
      <p:sp>
        <p:nvSpPr>
          <p:cNvPr id="5" name="Content Placeholder 4">
            <a:extLst>
              <a:ext uri="{FF2B5EF4-FFF2-40B4-BE49-F238E27FC236}">
                <a16:creationId xmlns:a16="http://schemas.microsoft.com/office/drawing/2014/main" id="{9216B9C2-E7C2-458B-A992-15007B6EE768}"/>
              </a:ext>
            </a:extLst>
          </p:cNvPr>
          <p:cNvSpPr>
            <a:spLocks noGrp="1"/>
          </p:cNvSpPr>
          <p:nvPr>
            <p:ph idx="1"/>
          </p:nvPr>
        </p:nvSpPr>
        <p:spPr>
          <a:xfrm>
            <a:off x="4699818" y="640080"/>
            <a:ext cx="7172138" cy="4394764"/>
          </a:xfrm>
        </p:spPr>
        <p:txBody>
          <a:bodyPr>
            <a:normAutofit/>
          </a:bodyPr>
          <a:lstStyle/>
          <a:p>
            <a:r>
              <a:rPr lang="en-US" dirty="0"/>
              <a:t>Early intervention is the main thrust of the legislation perhaps with good reason</a:t>
            </a:r>
          </a:p>
          <a:p>
            <a:r>
              <a:rPr lang="en-US" dirty="0"/>
              <a:t>Child brains remain plastic (capable of being molded or modeled and/or capable of adapting to varying conditions; pliable) and benefit from robust literacy programs</a:t>
            </a:r>
          </a:p>
          <a:p>
            <a:r>
              <a:rPr lang="en-US" dirty="0"/>
              <a:t>Programs should be adaptable to each student’s needs</a:t>
            </a:r>
          </a:p>
          <a:p>
            <a:r>
              <a:rPr lang="en-US" dirty="0"/>
              <a:t>Openness to new ideas/methodologies rather than remaining rigid to same approach from year-to-year based upon each student’s literacy needs is critical</a:t>
            </a:r>
          </a:p>
        </p:txBody>
      </p:sp>
      <p:pic>
        <p:nvPicPr>
          <p:cNvPr id="7" name="Picture 6" descr="A screenshot of a cell phone&#10;&#10;Description automatically generated">
            <a:extLst>
              <a:ext uri="{FF2B5EF4-FFF2-40B4-BE49-F238E27FC236}">
                <a16:creationId xmlns:a16="http://schemas.microsoft.com/office/drawing/2014/main" id="{91AD1DB4-4204-48B6-88CB-8F117FA162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3851" y="4109156"/>
            <a:ext cx="5086059" cy="2449688"/>
          </a:xfrm>
          <a:prstGeom prst="rect">
            <a:avLst/>
          </a:prstGeom>
        </p:spPr>
      </p:pic>
    </p:spTree>
    <p:extLst>
      <p:ext uri="{BB962C8B-B14F-4D97-AF65-F5344CB8AC3E}">
        <p14:creationId xmlns:p14="http://schemas.microsoft.com/office/powerpoint/2010/main" val="160949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01793A-B50E-4DD7-8A47-56AC1A7CC52E}"/>
              </a:ext>
            </a:extLst>
          </p:cNvPr>
          <p:cNvSpPr>
            <a:spLocks noGrp="1"/>
          </p:cNvSpPr>
          <p:nvPr>
            <p:ph type="title"/>
          </p:nvPr>
        </p:nvSpPr>
        <p:spPr/>
        <p:txBody>
          <a:bodyPr/>
          <a:lstStyle/>
          <a:p>
            <a:r>
              <a:rPr lang="en-US" dirty="0"/>
              <a:t>Legal pitfall #4: </a:t>
            </a:r>
            <a:br>
              <a:rPr lang="en-US" dirty="0"/>
            </a:br>
            <a:r>
              <a:rPr lang="en-US" dirty="0"/>
              <a:t>Failure to properly train staff</a:t>
            </a:r>
          </a:p>
        </p:txBody>
      </p:sp>
      <p:sp>
        <p:nvSpPr>
          <p:cNvPr id="5" name="Text Placeholder 4">
            <a:extLst>
              <a:ext uri="{FF2B5EF4-FFF2-40B4-BE49-F238E27FC236}">
                <a16:creationId xmlns:a16="http://schemas.microsoft.com/office/drawing/2014/main" id="{A2C9A584-5AC2-419F-8116-4746284137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12281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B5FA9A-6DDA-4CBA-9B45-CD4184C0AF19}"/>
              </a:ext>
            </a:extLst>
          </p:cNvPr>
          <p:cNvSpPr>
            <a:spLocks noGrp="1"/>
          </p:cNvSpPr>
          <p:nvPr>
            <p:ph type="title"/>
          </p:nvPr>
        </p:nvSpPr>
        <p:spPr/>
        <p:txBody>
          <a:bodyPr/>
          <a:lstStyle/>
          <a:p>
            <a:r>
              <a:rPr lang="en-US" dirty="0"/>
              <a:t>Legal pitfall #4: </a:t>
            </a:r>
            <a:br>
              <a:rPr lang="en-US" dirty="0"/>
            </a:br>
            <a:r>
              <a:rPr lang="en-US" dirty="0"/>
              <a:t>Failure to properly train staff</a:t>
            </a:r>
          </a:p>
        </p:txBody>
      </p:sp>
      <p:sp>
        <p:nvSpPr>
          <p:cNvPr id="5" name="Content Placeholder 4">
            <a:extLst>
              <a:ext uri="{FF2B5EF4-FFF2-40B4-BE49-F238E27FC236}">
                <a16:creationId xmlns:a16="http://schemas.microsoft.com/office/drawing/2014/main" id="{DA41AC6D-1A81-4449-9AD0-427CDCD86FCF}"/>
              </a:ext>
            </a:extLst>
          </p:cNvPr>
          <p:cNvSpPr>
            <a:spLocks noGrp="1"/>
          </p:cNvSpPr>
          <p:nvPr>
            <p:ph idx="1"/>
          </p:nvPr>
        </p:nvSpPr>
        <p:spPr/>
        <p:txBody>
          <a:bodyPr/>
          <a:lstStyle/>
          <a:p>
            <a:r>
              <a:rPr lang="en-US" dirty="0"/>
              <a:t>Wake of </a:t>
            </a:r>
            <a:r>
              <a:rPr lang="en-US" u="sng" dirty="0" err="1"/>
              <a:t>Endrew</a:t>
            </a:r>
            <a:r>
              <a:rPr lang="en-US" u="sng" dirty="0"/>
              <a:t> F</a:t>
            </a:r>
            <a:r>
              <a:rPr lang="en-US" dirty="0"/>
              <a:t>. – prior deference to school officials in decision-making denigrated in this case to some degree: </a:t>
            </a:r>
          </a:p>
          <a:p>
            <a:r>
              <a:rPr lang="en-US" dirty="0"/>
              <a:t>“By the time any dispute reaches court, school authorities will have had a complete opportunity to bring their expertise and judgment to bear on areas of disagreement. </a:t>
            </a:r>
            <a:r>
              <a:rPr lang="en-US" i="1" dirty="0">
                <a:highlight>
                  <a:srgbClr val="FFFF00"/>
                </a:highlight>
              </a:rPr>
              <a:t>A reviewing court may fairly expect those authorities to be able to offer a cogent and responsive explanation for their decisions </a:t>
            </a:r>
            <a:r>
              <a:rPr lang="en-US" dirty="0"/>
              <a:t>that shows the IEP is reasonably calculated to enable the child to make progress appropriate in light of his circumstances.” </a:t>
            </a:r>
            <a:r>
              <a:rPr lang="en-US" u="sng" dirty="0" err="1"/>
              <a:t>Endrew</a:t>
            </a:r>
            <a:r>
              <a:rPr lang="en-US" u="sng" dirty="0"/>
              <a:t> F. v. Douglas </a:t>
            </a:r>
            <a:r>
              <a:rPr lang="en-US" u="sng" dirty="0" err="1"/>
              <a:t>Cty</a:t>
            </a:r>
            <a:r>
              <a:rPr lang="en-US" u="sng" dirty="0"/>
              <a:t>. Sch. Dist</a:t>
            </a:r>
            <a:r>
              <a:rPr lang="en-US" dirty="0"/>
              <a:t>., 580 U.S. ___, 16 (2017) (emphasis added). </a:t>
            </a:r>
          </a:p>
        </p:txBody>
      </p:sp>
    </p:spTree>
    <p:extLst>
      <p:ext uri="{BB962C8B-B14F-4D97-AF65-F5344CB8AC3E}">
        <p14:creationId xmlns:p14="http://schemas.microsoft.com/office/powerpoint/2010/main" val="4109233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4D464-0FBF-4C4C-BB52-9B627ADC0B1B}"/>
              </a:ext>
            </a:extLst>
          </p:cNvPr>
          <p:cNvSpPr>
            <a:spLocks noGrp="1"/>
          </p:cNvSpPr>
          <p:nvPr>
            <p:ph type="title"/>
          </p:nvPr>
        </p:nvSpPr>
        <p:spPr/>
        <p:txBody>
          <a:bodyPr/>
          <a:lstStyle/>
          <a:p>
            <a:r>
              <a:rPr lang="en-US" dirty="0"/>
              <a:t>Legal pitfall #4: </a:t>
            </a:r>
            <a:br>
              <a:rPr lang="en-US" dirty="0"/>
            </a:br>
            <a:r>
              <a:rPr lang="en-US" dirty="0"/>
              <a:t>Failure to properly train staff</a:t>
            </a:r>
          </a:p>
        </p:txBody>
      </p:sp>
      <p:sp>
        <p:nvSpPr>
          <p:cNvPr id="3" name="Content Placeholder 2">
            <a:extLst>
              <a:ext uri="{FF2B5EF4-FFF2-40B4-BE49-F238E27FC236}">
                <a16:creationId xmlns:a16="http://schemas.microsoft.com/office/drawing/2014/main" id="{7A4DE1D1-A619-4C3F-A3DC-38F6E374C88F}"/>
              </a:ext>
            </a:extLst>
          </p:cNvPr>
          <p:cNvSpPr>
            <a:spLocks noGrp="1"/>
          </p:cNvSpPr>
          <p:nvPr>
            <p:ph idx="1"/>
          </p:nvPr>
        </p:nvSpPr>
        <p:spPr/>
        <p:txBody>
          <a:bodyPr>
            <a:normAutofit/>
          </a:bodyPr>
          <a:lstStyle/>
          <a:p>
            <a:r>
              <a:rPr lang="en-US" dirty="0"/>
              <a:t>Don’t just do the minimum 2 hours of training annually (per the statute) </a:t>
            </a:r>
          </a:p>
          <a:p>
            <a:r>
              <a:rPr lang="en-US" dirty="0"/>
              <a:t>Log the training title, who attended, and length of training	</a:t>
            </a:r>
          </a:p>
          <a:p>
            <a:r>
              <a:rPr lang="en-US" dirty="0"/>
              <a:t>Map out process for your program and identify relevant SMEs</a:t>
            </a:r>
          </a:p>
          <a:p>
            <a:r>
              <a:rPr lang="en-US" dirty="0"/>
              <a:t>Staff working in your literacy programs, MTSS and/or RtI systems should be well-trained and thus, well-versed in dyslexia, literacy generally, as well as have as deep of an understanding in your district’s overarching philosophy, specific processes, and methodologies currently being used as possible.  </a:t>
            </a:r>
          </a:p>
        </p:txBody>
      </p:sp>
    </p:spTree>
    <p:extLst>
      <p:ext uri="{BB962C8B-B14F-4D97-AF65-F5344CB8AC3E}">
        <p14:creationId xmlns:p14="http://schemas.microsoft.com/office/powerpoint/2010/main" val="244710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D1836-2D6A-4CDE-AF38-B61F8126F4AB}"/>
              </a:ext>
            </a:extLst>
          </p:cNvPr>
          <p:cNvSpPr>
            <a:spLocks noGrp="1"/>
          </p:cNvSpPr>
          <p:nvPr>
            <p:ph type="title"/>
          </p:nvPr>
        </p:nvSpPr>
        <p:spPr>
          <a:xfrm>
            <a:off x="1024128" y="585216"/>
            <a:ext cx="8018272" cy="1499616"/>
          </a:xfrm>
        </p:spPr>
        <p:txBody>
          <a:bodyPr>
            <a:normAutofit/>
          </a:bodyPr>
          <a:lstStyle/>
          <a:p>
            <a:r>
              <a:rPr lang="en-US"/>
              <a:t>WONDERINGS</a:t>
            </a:r>
          </a:p>
        </p:txBody>
      </p:sp>
      <p:sp>
        <p:nvSpPr>
          <p:cNvPr id="3" name="Content Placeholder 2">
            <a:extLst>
              <a:ext uri="{FF2B5EF4-FFF2-40B4-BE49-F238E27FC236}">
                <a16:creationId xmlns:a16="http://schemas.microsoft.com/office/drawing/2014/main" id="{7DFB9F5D-3A5A-40BA-86D9-7D325E0727FA}"/>
              </a:ext>
            </a:extLst>
          </p:cNvPr>
          <p:cNvSpPr>
            <a:spLocks noGrp="1"/>
          </p:cNvSpPr>
          <p:nvPr>
            <p:ph idx="1"/>
          </p:nvPr>
        </p:nvSpPr>
        <p:spPr>
          <a:xfrm>
            <a:off x="1024128" y="2286000"/>
            <a:ext cx="8018271" cy="4023360"/>
          </a:xfrm>
        </p:spPr>
        <p:txBody>
          <a:bodyPr>
            <a:normAutofit/>
          </a:bodyPr>
          <a:lstStyle/>
          <a:p>
            <a:r>
              <a:rPr lang="en-US" dirty="0"/>
              <a:t>Why did the concept of “dyslexia” get legislated (perhaps as opposed to other impairments)? </a:t>
            </a:r>
          </a:p>
          <a:p>
            <a:r>
              <a:rPr lang="en-US" dirty="0"/>
              <a:t>Was the push for dyslexia legislation at the state-level at least in part a reflection of the gradual nature of evolution in special education?  </a:t>
            </a:r>
          </a:p>
          <a:p>
            <a:r>
              <a:rPr lang="en-US" dirty="0"/>
              <a:t>Was it due to the legislative stall (IDEA has not been reauthorized since 2004 and regulations have not been amended since 2006)?  </a:t>
            </a:r>
          </a:p>
          <a:p>
            <a:r>
              <a:rPr lang="en-US" dirty="0"/>
              <a:t>Given the way the legislation is written, this begins as a general education issue and not a special education issue.  With the continual expansion of MTSS/RtI, where does general education end and special education end here?  </a:t>
            </a:r>
          </a:p>
          <a:p>
            <a:endParaRPr lang="en-US" dirty="0"/>
          </a:p>
        </p:txBody>
      </p:sp>
      <p:sp>
        <p:nvSpPr>
          <p:cNvPr id="19" name="Rectangle 18">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3220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A90C-47CC-4531-A886-A9AE65C31924}"/>
              </a:ext>
            </a:extLst>
          </p:cNvPr>
          <p:cNvSpPr>
            <a:spLocks noGrp="1"/>
          </p:cNvSpPr>
          <p:nvPr>
            <p:ph type="title"/>
          </p:nvPr>
        </p:nvSpPr>
        <p:spPr/>
        <p:txBody>
          <a:bodyPr/>
          <a:lstStyle/>
          <a:p>
            <a:r>
              <a:rPr lang="en-US" dirty="0"/>
              <a:t>Legal pitfall #4: </a:t>
            </a:r>
            <a:br>
              <a:rPr lang="en-US" dirty="0"/>
            </a:br>
            <a:r>
              <a:rPr lang="en-US" dirty="0"/>
              <a:t>Failure to properly train staff</a:t>
            </a:r>
          </a:p>
        </p:txBody>
      </p:sp>
      <p:sp>
        <p:nvSpPr>
          <p:cNvPr id="3" name="Content Placeholder 2">
            <a:extLst>
              <a:ext uri="{FF2B5EF4-FFF2-40B4-BE49-F238E27FC236}">
                <a16:creationId xmlns:a16="http://schemas.microsoft.com/office/drawing/2014/main" id="{52E1BF40-42CB-4F77-BF01-E2F31102EF04}"/>
              </a:ext>
            </a:extLst>
          </p:cNvPr>
          <p:cNvSpPr>
            <a:spLocks noGrp="1"/>
          </p:cNvSpPr>
          <p:nvPr>
            <p:ph idx="1"/>
          </p:nvPr>
        </p:nvSpPr>
        <p:spPr/>
        <p:txBody>
          <a:bodyPr/>
          <a:lstStyle/>
          <a:p>
            <a:r>
              <a:rPr lang="en-US" dirty="0"/>
              <a:t>Staff should be trained to have an openness to discussing other methodologies to the point they are not fearful to admit they are unaware of a certain methodology. </a:t>
            </a:r>
          </a:p>
          <a:p>
            <a:r>
              <a:rPr lang="en-US" dirty="0"/>
              <a:t>Staff should be trained to research and learn about new or other methodologies – not necessarily to use them upon each request but rather to be able to compare and contrast programs and/or implement a new one if it makes sense.  </a:t>
            </a:r>
          </a:p>
          <a:p>
            <a:endParaRPr lang="en-US" dirty="0"/>
          </a:p>
          <a:p>
            <a:r>
              <a:rPr lang="en-US" u="sng" dirty="0"/>
              <a:t>Bottom-Line</a:t>
            </a:r>
            <a:r>
              <a:rPr lang="en-US" dirty="0"/>
              <a:t>: </a:t>
            </a:r>
          </a:p>
          <a:p>
            <a:r>
              <a:rPr lang="en-US" dirty="0"/>
              <a:t>Contending with inconsistent messaging and myths about dyslexia create issues of fact in litigation, especially where your program is not well-designed and your folks are not well-trained.</a:t>
            </a:r>
          </a:p>
          <a:p>
            <a:endParaRPr lang="en-US" dirty="0"/>
          </a:p>
        </p:txBody>
      </p:sp>
    </p:spTree>
    <p:extLst>
      <p:ext uri="{BB962C8B-B14F-4D97-AF65-F5344CB8AC3E}">
        <p14:creationId xmlns:p14="http://schemas.microsoft.com/office/powerpoint/2010/main" val="15877740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78EDB-F978-4861-9A39-4C46DAC41975}"/>
              </a:ext>
            </a:extLst>
          </p:cNvPr>
          <p:cNvSpPr>
            <a:spLocks noGrp="1"/>
          </p:cNvSpPr>
          <p:nvPr>
            <p:ph type="title"/>
          </p:nvPr>
        </p:nvSpPr>
        <p:spPr/>
        <p:txBody>
          <a:bodyPr>
            <a:normAutofit fontScale="90000"/>
          </a:bodyPr>
          <a:lstStyle/>
          <a:p>
            <a:r>
              <a:rPr lang="en-US" dirty="0"/>
              <a:t>So, Mike, How do we contend with all of this?  </a:t>
            </a:r>
            <a:br>
              <a:rPr lang="en-US" dirty="0"/>
            </a:br>
            <a:endParaRPr lang="en-US" dirty="0"/>
          </a:p>
        </p:txBody>
      </p:sp>
      <p:sp>
        <p:nvSpPr>
          <p:cNvPr id="3" name="Content Placeholder 2">
            <a:extLst>
              <a:ext uri="{FF2B5EF4-FFF2-40B4-BE49-F238E27FC236}">
                <a16:creationId xmlns:a16="http://schemas.microsoft.com/office/drawing/2014/main" id="{1C9C3B59-56E3-459B-ACCD-C72E34C7AD95}"/>
              </a:ext>
            </a:extLst>
          </p:cNvPr>
          <p:cNvSpPr>
            <a:spLocks noGrp="1"/>
          </p:cNvSpPr>
          <p:nvPr>
            <p:ph idx="1"/>
          </p:nvPr>
        </p:nvSpPr>
        <p:spPr/>
        <p:txBody>
          <a:bodyPr/>
          <a:lstStyle/>
          <a:p>
            <a:r>
              <a:rPr lang="en-US" dirty="0"/>
              <a:t>Learn as much as you can, </a:t>
            </a:r>
          </a:p>
          <a:p>
            <a:r>
              <a:rPr lang="en-US" dirty="0"/>
              <a:t>Accept that this will continue to change and evolve,</a:t>
            </a:r>
          </a:p>
          <a:p>
            <a:r>
              <a:rPr lang="en-US" dirty="0"/>
              <a:t>Train often on the subject, </a:t>
            </a:r>
          </a:p>
          <a:p>
            <a:r>
              <a:rPr lang="en-US" dirty="0"/>
              <a:t>Be open to discussing and considering methodologies, </a:t>
            </a:r>
          </a:p>
          <a:p>
            <a:r>
              <a:rPr lang="en-US" dirty="0"/>
              <a:t>Create and continually improve your literacy programs and intervention systems, </a:t>
            </a:r>
          </a:p>
          <a:p>
            <a:r>
              <a:rPr lang="en-US" dirty="0"/>
              <a:t>Work to affinitive approaches, and </a:t>
            </a:r>
          </a:p>
          <a:p>
            <a:r>
              <a:rPr lang="en-US" dirty="0"/>
              <a:t>Refer when there is a reason to suspect (aka when more individualization may be necessary to address the underlying impairment).</a:t>
            </a:r>
          </a:p>
          <a:p>
            <a:endParaRPr lang="en-US" dirty="0"/>
          </a:p>
        </p:txBody>
      </p:sp>
    </p:spTree>
    <p:extLst>
      <p:ext uri="{BB962C8B-B14F-4D97-AF65-F5344CB8AC3E}">
        <p14:creationId xmlns:p14="http://schemas.microsoft.com/office/powerpoint/2010/main" val="3586191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C69AD-BB00-4C86-9D50-B44E4A46A6AD}"/>
              </a:ext>
            </a:extLst>
          </p:cNvPr>
          <p:cNvSpPr>
            <a:spLocks noGrp="1"/>
          </p:cNvSpPr>
          <p:nvPr>
            <p:ph type="title" idx="4294967295"/>
          </p:nvPr>
        </p:nvSpPr>
        <p:spPr>
          <a:xfrm>
            <a:off x="0" y="4959350"/>
            <a:ext cx="7772400" cy="1463675"/>
          </a:xfrm>
        </p:spPr>
        <p:txBody>
          <a:bodyPr/>
          <a:lstStyle/>
          <a:p>
            <a:r>
              <a:rPr lang="en-US" dirty="0"/>
              <a:t> </a:t>
            </a:r>
          </a:p>
        </p:txBody>
      </p:sp>
      <p:pic>
        <p:nvPicPr>
          <p:cNvPr id="5" name="Picture 4" descr="A close up of a baby&#10;&#10;Description automatically generated">
            <a:extLst>
              <a:ext uri="{FF2B5EF4-FFF2-40B4-BE49-F238E27FC236}">
                <a16:creationId xmlns:a16="http://schemas.microsoft.com/office/drawing/2014/main" id="{DA72B8D7-4B0E-429E-B3A8-3C50645EF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5156" y="959556"/>
            <a:ext cx="7236177" cy="5034844"/>
          </a:xfrm>
          <a:prstGeom prst="rect">
            <a:avLst/>
          </a:prstGeom>
        </p:spPr>
      </p:pic>
    </p:spTree>
    <p:extLst>
      <p:ext uri="{BB962C8B-B14F-4D97-AF65-F5344CB8AC3E}">
        <p14:creationId xmlns:p14="http://schemas.microsoft.com/office/powerpoint/2010/main" val="2333396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1F03F-CFAF-4737-BC48-FDAE125B32E8}"/>
              </a:ext>
            </a:extLst>
          </p:cNvPr>
          <p:cNvSpPr>
            <a:spLocks noGrp="1"/>
          </p:cNvSpPr>
          <p:nvPr>
            <p:ph type="ctrTitle"/>
          </p:nvPr>
        </p:nvSpPr>
        <p:spPr/>
        <p:txBody>
          <a:bodyPr>
            <a:normAutofit fontScale="90000"/>
          </a:bodyPr>
          <a:lstStyle/>
          <a:p>
            <a:r>
              <a:rPr lang="en-US" sz="7000" dirty="0"/>
              <a:t>Dyslexia &amp; </a:t>
            </a:r>
            <a:r>
              <a:rPr lang="en-US" sz="7000" dirty="0" err="1"/>
              <a:t>Ieps</a:t>
            </a:r>
            <a:r>
              <a:rPr lang="en-US" sz="7000" dirty="0"/>
              <a:t>: </a:t>
            </a:r>
            <a:br>
              <a:rPr lang="en-US" sz="7000" dirty="0"/>
            </a:br>
            <a:r>
              <a:rPr lang="en-US" sz="7000" dirty="0"/>
              <a:t>avoiding legal pitfalls</a:t>
            </a:r>
          </a:p>
        </p:txBody>
      </p:sp>
      <p:sp>
        <p:nvSpPr>
          <p:cNvPr id="3" name="Subtitle 2">
            <a:extLst>
              <a:ext uri="{FF2B5EF4-FFF2-40B4-BE49-F238E27FC236}">
                <a16:creationId xmlns:a16="http://schemas.microsoft.com/office/drawing/2014/main" id="{EED6E666-D0B2-41DA-829E-40193043D6EA}"/>
              </a:ext>
            </a:extLst>
          </p:cNvPr>
          <p:cNvSpPr>
            <a:spLocks noGrp="1"/>
          </p:cNvSpPr>
          <p:nvPr>
            <p:ph type="subTitle" idx="1"/>
          </p:nvPr>
        </p:nvSpPr>
        <p:spPr/>
        <p:txBody>
          <a:bodyPr>
            <a:noAutofit/>
          </a:bodyPr>
          <a:lstStyle/>
          <a:p>
            <a:r>
              <a:rPr lang="en-US" sz="2000" b="1" dirty="0">
                <a:latin typeface="Garamond" panose="02020404030301010803" pitchFamily="18" charset="0"/>
              </a:rPr>
              <a:t>Presenter: Mike Hodge</a:t>
            </a:r>
          </a:p>
          <a:p>
            <a:r>
              <a:rPr lang="en-US" dirty="0" err="1">
                <a:latin typeface="Garamond" panose="02020404030301010803" pitchFamily="18" charset="0"/>
              </a:rPr>
              <a:t>Tueth</a:t>
            </a:r>
            <a:r>
              <a:rPr lang="en-US" dirty="0">
                <a:latin typeface="Garamond" panose="02020404030301010803" pitchFamily="18" charset="0"/>
              </a:rPr>
              <a:t> Keeney, P.C.</a:t>
            </a:r>
          </a:p>
          <a:p>
            <a:r>
              <a:rPr lang="en-US" dirty="0">
                <a:latin typeface="Garamond" panose="02020404030301010803" pitchFamily="18" charset="0"/>
                <a:hlinkClick r:id="rId2"/>
              </a:rPr>
              <a:t>mhodge@tuethkeeney.com</a:t>
            </a:r>
            <a:endParaRPr lang="en-US" dirty="0">
              <a:latin typeface="Garamond" panose="02020404030301010803" pitchFamily="18" charset="0"/>
            </a:endParaRPr>
          </a:p>
          <a:p>
            <a:r>
              <a:rPr lang="en-US" dirty="0">
                <a:latin typeface="Garamond" panose="02020404030301010803" pitchFamily="18" charset="0"/>
              </a:rPr>
              <a:t>Office: 314-880-3546</a:t>
            </a:r>
          </a:p>
          <a:p>
            <a:r>
              <a:rPr lang="en-US" dirty="0">
                <a:latin typeface="Garamond" panose="02020404030301010803" pitchFamily="18" charset="0"/>
              </a:rPr>
              <a:t>Mobile: 314-363-8582</a:t>
            </a:r>
          </a:p>
        </p:txBody>
      </p:sp>
    </p:spTree>
    <p:extLst>
      <p:ext uri="{BB962C8B-B14F-4D97-AF65-F5344CB8AC3E}">
        <p14:creationId xmlns:p14="http://schemas.microsoft.com/office/powerpoint/2010/main" val="13837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D8C3-59CD-427D-AE9C-F3786F1DDFEA}"/>
              </a:ext>
            </a:extLst>
          </p:cNvPr>
          <p:cNvSpPr>
            <a:spLocks noGrp="1"/>
          </p:cNvSpPr>
          <p:nvPr>
            <p:ph type="title"/>
          </p:nvPr>
        </p:nvSpPr>
        <p:spPr>
          <a:xfrm>
            <a:off x="964788" y="804333"/>
            <a:ext cx="3391900" cy="5249334"/>
          </a:xfrm>
        </p:spPr>
        <p:txBody>
          <a:bodyPr>
            <a:normAutofit/>
          </a:bodyPr>
          <a:lstStyle/>
          <a:p>
            <a:pPr algn="r"/>
            <a:r>
              <a:rPr lang="en-US" dirty="0"/>
              <a:t>Juxtaposed Provocative Statements</a:t>
            </a:r>
            <a:endParaRPr lang="en-US"/>
          </a:p>
        </p:txBody>
      </p:sp>
      <p:sp>
        <p:nvSpPr>
          <p:cNvPr id="21" name="Content Placeholder 2">
            <a:extLst>
              <a:ext uri="{FF2B5EF4-FFF2-40B4-BE49-F238E27FC236}">
                <a16:creationId xmlns:a16="http://schemas.microsoft.com/office/drawing/2014/main" id="{FA2FC475-4F4B-476D-83A7-437B3ECE274F}"/>
              </a:ext>
            </a:extLst>
          </p:cNvPr>
          <p:cNvSpPr>
            <a:spLocks noGrp="1"/>
          </p:cNvSpPr>
          <p:nvPr>
            <p:ph idx="1"/>
          </p:nvPr>
        </p:nvSpPr>
        <p:spPr>
          <a:xfrm>
            <a:off x="4999330" y="804333"/>
            <a:ext cx="6257721" cy="5249334"/>
          </a:xfrm>
        </p:spPr>
        <p:txBody>
          <a:bodyPr anchor="ctr">
            <a:normAutofit/>
          </a:bodyPr>
          <a:lstStyle/>
          <a:p>
            <a:r>
              <a:rPr lang="en-US" u="sng" dirty="0"/>
              <a:t>Found differing positions in research and also anecdotally through discussions</a:t>
            </a:r>
            <a:r>
              <a:rPr lang="en-US" dirty="0"/>
              <a:t>:</a:t>
            </a:r>
          </a:p>
          <a:p>
            <a:endParaRPr lang="en-US" dirty="0"/>
          </a:p>
          <a:p>
            <a:pPr>
              <a:buFont typeface="Wingdings" panose="05000000000000000000" pitchFamily="2" charset="2"/>
              <a:buChar char="q"/>
            </a:pPr>
            <a:r>
              <a:rPr lang="en-US" dirty="0"/>
              <a:t>      	Dyslexia is/is not a medical condition.  </a:t>
            </a:r>
          </a:p>
          <a:p>
            <a:pPr>
              <a:buFont typeface="Wingdings" panose="05000000000000000000" pitchFamily="2" charset="2"/>
              <a:buChar char="q"/>
            </a:pPr>
            <a:r>
              <a:rPr lang="en-US" dirty="0"/>
              <a:t> 	The prevalence of students with disabilities is 5%/20% of the student population. </a:t>
            </a:r>
          </a:p>
          <a:p>
            <a:pPr>
              <a:buFont typeface="Wingdings" panose="05000000000000000000" pitchFamily="2" charset="2"/>
              <a:buChar char="q"/>
            </a:pPr>
            <a:r>
              <a:rPr lang="en-US" dirty="0"/>
              <a:t>  	Reading itself has been politicized as a labor skill necessary to maintain American hegemony in the global capitalist economy.  Accordingly, medicalizing dyslexia is a misnomer/appropriate and a purposefully misguided/well-informed method to educated the public/push literacy education for the betterment of students/for political purpose. </a:t>
            </a:r>
          </a:p>
          <a:p>
            <a:pPr>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24293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78E1-9160-467B-8A6B-E4BD97BFA244}"/>
              </a:ext>
            </a:extLst>
          </p:cNvPr>
          <p:cNvSpPr>
            <a:spLocks noGrp="1"/>
          </p:cNvSpPr>
          <p:nvPr>
            <p:ph type="title"/>
          </p:nvPr>
        </p:nvSpPr>
        <p:spPr>
          <a:xfrm>
            <a:off x="964788" y="804333"/>
            <a:ext cx="3391900" cy="5249334"/>
          </a:xfrm>
        </p:spPr>
        <p:txBody>
          <a:bodyPr>
            <a:normAutofit/>
          </a:bodyPr>
          <a:lstStyle/>
          <a:p>
            <a:pPr algn="r"/>
            <a:r>
              <a:rPr lang="en-US" dirty="0"/>
              <a:t>Juxtaposed provocative statements</a:t>
            </a:r>
            <a:endParaRPr lang="en-US"/>
          </a:p>
        </p:txBody>
      </p:sp>
      <p:sp>
        <p:nvSpPr>
          <p:cNvPr id="3" name="Content Placeholder 2">
            <a:extLst>
              <a:ext uri="{FF2B5EF4-FFF2-40B4-BE49-F238E27FC236}">
                <a16:creationId xmlns:a16="http://schemas.microsoft.com/office/drawing/2014/main" id="{DDE76DA5-5CBD-428A-AED1-5D430BB1CE93}"/>
              </a:ext>
            </a:extLst>
          </p:cNvPr>
          <p:cNvSpPr>
            <a:spLocks noGrp="1"/>
          </p:cNvSpPr>
          <p:nvPr>
            <p:ph idx="1"/>
          </p:nvPr>
        </p:nvSpPr>
        <p:spPr>
          <a:xfrm>
            <a:off x="4999330" y="804333"/>
            <a:ext cx="6257721" cy="5249334"/>
          </a:xfrm>
        </p:spPr>
        <p:txBody>
          <a:bodyPr anchor="ctr">
            <a:normAutofit/>
          </a:bodyPr>
          <a:lstStyle/>
          <a:p>
            <a:pPr>
              <a:buFont typeface="Wingdings" panose="05000000000000000000" pitchFamily="2" charset="2"/>
              <a:buChar char="q"/>
            </a:pPr>
            <a:r>
              <a:rPr lang="en-US" dirty="0"/>
              <a:t>  	Dyslexia is too narrow/too broad of a term; we should/should not use the term Specific Learning Disability instead.</a:t>
            </a:r>
          </a:p>
          <a:p>
            <a:pPr>
              <a:buFont typeface="Wingdings" panose="05000000000000000000" pitchFamily="2" charset="2"/>
              <a:buChar char="q"/>
            </a:pPr>
            <a:r>
              <a:rPr lang="en-US" dirty="0"/>
              <a:t> 	There are/are no existing screening instruments that can effectively identify dyslexia</a:t>
            </a:r>
          </a:p>
          <a:p>
            <a:pPr>
              <a:buFont typeface="Wingdings" panose="05000000000000000000" pitchFamily="2" charset="2"/>
              <a:buChar char="q"/>
            </a:pPr>
            <a:r>
              <a:rPr lang="en-US" dirty="0"/>
              <a:t>      	RtI &amp; MTSS: These are being used appropriately/as delay-tactics to performing an IDEA evaluation and are/are not effective at identification of SLD, or specifically dyslexia.</a:t>
            </a:r>
          </a:p>
          <a:p>
            <a:endParaRPr lang="en-US" dirty="0"/>
          </a:p>
        </p:txBody>
      </p:sp>
    </p:spTree>
    <p:extLst>
      <p:ext uri="{BB962C8B-B14F-4D97-AF65-F5344CB8AC3E}">
        <p14:creationId xmlns:p14="http://schemas.microsoft.com/office/powerpoint/2010/main" val="138599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67D595-783D-4653-9CE9-DA760FC50AAA}"/>
              </a:ext>
            </a:extLst>
          </p:cNvPr>
          <p:cNvSpPr>
            <a:spLocks noGrp="1"/>
          </p:cNvSpPr>
          <p:nvPr>
            <p:ph type="title"/>
          </p:nvPr>
        </p:nvSpPr>
        <p:spPr/>
        <p:txBody>
          <a:bodyPr/>
          <a:lstStyle/>
          <a:p>
            <a:r>
              <a:rPr lang="en-US" dirty="0"/>
              <a:t>(can we) Defining dyslexia</a:t>
            </a:r>
          </a:p>
        </p:txBody>
      </p:sp>
      <p:sp>
        <p:nvSpPr>
          <p:cNvPr id="5" name="Text Placeholder 4">
            <a:extLst>
              <a:ext uri="{FF2B5EF4-FFF2-40B4-BE49-F238E27FC236}">
                <a16:creationId xmlns:a16="http://schemas.microsoft.com/office/drawing/2014/main" id="{7E5689FD-648A-4F55-8549-1A7F4A5FE54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6596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2E3C-6DDA-4B3C-82AC-903B7B854925}"/>
              </a:ext>
            </a:extLst>
          </p:cNvPr>
          <p:cNvSpPr>
            <a:spLocks noGrp="1"/>
          </p:cNvSpPr>
          <p:nvPr>
            <p:ph type="title"/>
          </p:nvPr>
        </p:nvSpPr>
        <p:spPr/>
        <p:txBody>
          <a:bodyPr/>
          <a:lstStyle/>
          <a:p>
            <a:r>
              <a:rPr lang="en-US" dirty="0"/>
              <a:t>Section 167.950.3(1), RSMO.</a:t>
            </a:r>
          </a:p>
        </p:txBody>
      </p:sp>
      <p:sp>
        <p:nvSpPr>
          <p:cNvPr id="3" name="Content Placeholder 2">
            <a:extLst>
              <a:ext uri="{FF2B5EF4-FFF2-40B4-BE49-F238E27FC236}">
                <a16:creationId xmlns:a16="http://schemas.microsoft.com/office/drawing/2014/main" id="{814AC46C-68E6-49C5-9BBE-C8C1381E245D}"/>
              </a:ext>
            </a:extLst>
          </p:cNvPr>
          <p:cNvSpPr>
            <a:spLocks noGrp="1"/>
          </p:cNvSpPr>
          <p:nvPr>
            <p:ph idx="1"/>
          </p:nvPr>
        </p:nvSpPr>
        <p:spPr/>
        <p:txBody>
          <a:bodyPr/>
          <a:lstStyle/>
          <a:p>
            <a:r>
              <a:rPr lang="en-US" dirty="0"/>
              <a:t>"Dyslexia", a disorder that is neurological in origin, characterized by difficulties with accurate and fluent word recognition and poor spelling and decoding abilities that typically result from a deficit in the phonological component of language, often unexpected in relation to other cognitive abilities and the provision of effective classroom instruction, and of which secondary consequences may include problems in reading comprehension and reduced reading experience that can impede growth of vocabulary and background knowledge. Nothing in this definition shall require a student with dyslexia to obtain an individualized education program (IEP) unless the student has otherwise met the federal conditions necessary;</a:t>
            </a:r>
          </a:p>
        </p:txBody>
      </p:sp>
    </p:spTree>
    <p:extLst>
      <p:ext uri="{BB962C8B-B14F-4D97-AF65-F5344CB8AC3E}">
        <p14:creationId xmlns:p14="http://schemas.microsoft.com/office/powerpoint/2010/main" val="97672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A117-4815-4A0D-9B84-E81F4CCC4FB2}"/>
              </a:ext>
            </a:extLst>
          </p:cNvPr>
          <p:cNvSpPr>
            <a:spLocks noGrp="1"/>
          </p:cNvSpPr>
          <p:nvPr>
            <p:ph type="title"/>
          </p:nvPr>
        </p:nvSpPr>
        <p:spPr/>
        <p:txBody>
          <a:bodyPr/>
          <a:lstStyle/>
          <a:p>
            <a:r>
              <a:rPr lang="en-US" dirty="0"/>
              <a:t>IDEA: Specific learning disability</a:t>
            </a:r>
          </a:p>
        </p:txBody>
      </p:sp>
      <p:sp>
        <p:nvSpPr>
          <p:cNvPr id="3" name="Content Placeholder 2">
            <a:extLst>
              <a:ext uri="{FF2B5EF4-FFF2-40B4-BE49-F238E27FC236}">
                <a16:creationId xmlns:a16="http://schemas.microsoft.com/office/drawing/2014/main" id="{AD732ADF-7BD7-4D87-B17A-A8A10BBF8EDC}"/>
              </a:ext>
            </a:extLst>
          </p:cNvPr>
          <p:cNvSpPr>
            <a:spLocks noGrp="1"/>
          </p:cNvSpPr>
          <p:nvPr>
            <p:ph idx="1"/>
          </p:nvPr>
        </p:nvSpPr>
        <p:spPr/>
        <p:txBody>
          <a:bodyPr/>
          <a:lstStyle/>
          <a:p>
            <a:r>
              <a:rPr lang="en-US" u="sng" dirty="0"/>
              <a:t>Reg. III (of MO State Plan) – Identification &amp; Evaluation (p. 27)</a:t>
            </a:r>
          </a:p>
          <a:p>
            <a:r>
              <a:rPr lang="en-US" dirty="0"/>
              <a:t>“Specific Learning Disability means a disorder in one or more of the basic psychological processes involved in understanding or in using language, spoken or written, which may manifest itself in an imperfect ability to listen, think, speak, read, write, spell, or to do mathematical calculations.  The term includes such conditions as perceptual disabilities, brain injury, minimal brain dysfunction, dyslexia, and developmental aphasia.  The term does not include learning problems that are primarily the result of a visual, hearing, or motor disability; intellectual disability; emotional disturbance; cultural factors; environmental or economic disadvantage; or, limited English proficiency.”</a:t>
            </a:r>
          </a:p>
        </p:txBody>
      </p:sp>
    </p:spTree>
    <p:extLst>
      <p:ext uri="{BB962C8B-B14F-4D97-AF65-F5344CB8AC3E}">
        <p14:creationId xmlns:p14="http://schemas.microsoft.com/office/powerpoint/2010/main" val="2699606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BEB50-4DB0-437B-AE49-ECABFA310FC7}"/>
              </a:ext>
            </a:extLst>
          </p:cNvPr>
          <p:cNvSpPr>
            <a:spLocks noGrp="1"/>
          </p:cNvSpPr>
          <p:nvPr>
            <p:ph type="title"/>
          </p:nvPr>
        </p:nvSpPr>
        <p:spPr/>
        <p:txBody>
          <a:bodyPr/>
          <a:lstStyle/>
          <a:p>
            <a:r>
              <a:rPr lang="en-US" dirty="0"/>
              <a:t>DSM-V: </a:t>
            </a:r>
            <a:br>
              <a:rPr lang="en-US" dirty="0"/>
            </a:br>
            <a:r>
              <a:rPr lang="en-US" dirty="0"/>
              <a:t>specific Learning disorder &amp; dyslexia</a:t>
            </a:r>
          </a:p>
        </p:txBody>
      </p:sp>
      <p:sp>
        <p:nvSpPr>
          <p:cNvPr id="3" name="Content Placeholder 2">
            <a:extLst>
              <a:ext uri="{FF2B5EF4-FFF2-40B4-BE49-F238E27FC236}">
                <a16:creationId xmlns:a16="http://schemas.microsoft.com/office/drawing/2014/main" id="{1F50AD7A-0AB5-466C-ABA1-A10ACE507CB4}"/>
              </a:ext>
            </a:extLst>
          </p:cNvPr>
          <p:cNvSpPr>
            <a:spLocks noGrp="1"/>
          </p:cNvSpPr>
          <p:nvPr>
            <p:ph idx="1"/>
          </p:nvPr>
        </p:nvSpPr>
        <p:spPr/>
        <p:txBody>
          <a:bodyPr>
            <a:normAutofit/>
          </a:bodyPr>
          <a:lstStyle/>
          <a:p>
            <a:r>
              <a:rPr lang="en-US" dirty="0"/>
              <a:t>Diagnostic Features:</a:t>
            </a:r>
          </a:p>
          <a:p>
            <a:r>
              <a:rPr lang="en-US" dirty="0"/>
              <a:t>“Specific learning disorder is a neurodevelopmental disorder with a biological origin that is the basis for abnormalities at a cognitive level that are associated with the behavioral signs of the disorder. The biological origin includes an interaction of genetic, epigenetic, and environmental factors, which affect the brain’s ability to perceive or process verbal or non-verbal information efficiently and accurately.” p. 68</a:t>
            </a:r>
          </a:p>
          <a:p>
            <a:r>
              <a:rPr lang="en-US" dirty="0"/>
              <a:t>“Note: </a:t>
            </a:r>
            <a:r>
              <a:rPr lang="en-US" i="1" dirty="0"/>
              <a:t>Dyslexia</a:t>
            </a:r>
            <a:r>
              <a:rPr lang="en-US" dirty="0"/>
              <a:t> is an alternative term used to refer to a pattern of learning difficulties characterized by problems with accurate or fluent word recognition, poor decoding, and poor spelling abilities.” p. 67 </a:t>
            </a:r>
          </a:p>
        </p:txBody>
      </p:sp>
    </p:spTree>
    <p:extLst>
      <p:ext uri="{BB962C8B-B14F-4D97-AF65-F5344CB8AC3E}">
        <p14:creationId xmlns:p14="http://schemas.microsoft.com/office/powerpoint/2010/main" val="31728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2106</Words>
  <Application>Microsoft Office PowerPoint</Application>
  <PresentationFormat>Widescreen</PresentationFormat>
  <Paragraphs>157</Paragraphs>
  <Slides>33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Garamond</vt:lpstr>
      <vt:lpstr>Tw Cen MT</vt:lpstr>
      <vt:lpstr>Tw Cen MT Condensed</vt:lpstr>
      <vt:lpstr>Wingdings</vt:lpstr>
      <vt:lpstr>Wingdings 3</vt:lpstr>
      <vt:lpstr>Integral</vt:lpstr>
      <vt:lpstr>Dyslexia &amp; Ieps:  avoiding legal pitfalls</vt:lpstr>
      <vt:lpstr>Losing patience</vt:lpstr>
      <vt:lpstr>WONDERINGS</vt:lpstr>
      <vt:lpstr>Juxtaposed Provocative Statements</vt:lpstr>
      <vt:lpstr>Juxtaposed provocative statements</vt:lpstr>
      <vt:lpstr>(can we) Defining dyslexia</vt:lpstr>
      <vt:lpstr>Section 167.950.3(1), RSMO.</vt:lpstr>
      <vt:lpstr>IDEA: Specific learning disability</vt:lpstr>
      <vt:lpstr>DSM-V:  specific Learning disorder &amp; dyslexia</vt:lpstr>
      <vt:lpstr>Legalizing DYSLEXIA </vt:lpstr>
      <vt:lpstr>Legalizing dyslexia:  Missouri law</vt:lpstr>
      <vt:lpstr>Legalizing dyslexia:  Missouri law</vt:lpstr>
      <vt:lpstr>Legalizing dyslexia:  Missouri law</vt:lpstr>
      <vt:lpstr>Legalizing dyslexia:  TASK FORCE &amp; DESE Guidance</vt:lpstr>
      <vt:lpstr>Legalizing dyslexia:  TASK FORCE &amp; DESE Guidance</vt:lpstr>
      <vt:lpstr>Quick group discussion</vt:lpstr>
      <vt:lpstr>So mike, what are  the legal pitfalls? </vt:lpstr>
      <vt:lpstr>Legal pitfalls</vt:lpstr>
      <vt:lpstr>Legal pitfall #1: Child find</vt:lpstr>
      <vt:lpstr>Legal pitfall #1: Child find problems</vt:lpstr>
      <vt:lpstr>Legal pitfall #1: Child find problems</vt:lpstr>
      <vt:lpstr>Legal pitfall #2:  failing to discuss methodologies</vt:lpstr>
      <vt:lpstr>Legal pitfall #2:  failing to discuss methodologies</vt:lpstr>
      <vt:lpstr>Including nomenclature in ieps</vt:lpstr>
      <vt:lpstr>Legal pitfall #3: failing to create robust &amp; flexible literacy programs</vt:lpstr>
      <vt:lpstr>Legal pitfall #3: failing to create robust &amp; flexible literacy programs</vt:lpstr>
      <vt:lpstr>Legal pitfall #4:  Failure to properly train staff</vt:lpstr>
      <vt:lpstr>Legal pitfall #4:  Failure to properly train staff</vt:lpstr>
      <vt:lpstr>Legal pitfall #4:  Failure to properly train staff</vt:lpstr>
      <vt:lpstr>Legal pitfall #4:  Failure to properly train staff</vt:lpstr>
      <vt:lpstr>So, Mike, How do we contend with all of this?   </vt:lpstr>
      <vt:lpstr> </vt:lpstr>
      <vt:lpstr>Dyslexia &amp; Ieps:  avoiding legal pitfalls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Dyslexia &amp; Ieps:  avoiding legal pitfalls</dc:title>
  <dc:creator>Mike Hodge</dc:creator>
  <cp:lastModifiedBy>Debbi Magnifico</cp:lastModifiedBy>
  <cp:revision>3</cp:revision>
  <dcterms:created xsi:type="dcterms:W3CDTF">2019-09-13T11:01:49Z</dcterms:created>
  <dcterms:modified xsi:type="dcterms:W3CDTF">2019-09-13T16:39:37Z</dcterms:modified>
</cp:coreProperties>
</file>