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Lato Black" panose="020B0604020202020204" charset="0"/>
      <p:bold r:id="rId37"/>
      <p:boldItalic r:id="rId38"/>
    </p:embeddedFont>
    <p:embeddedFont>
      <p:font typeface="Lato Light" panose="020B0604020202020204" charset="0"/>
      <p:regular r:id="rId39"/>
      <p:bold r:id="rId40"/>
      <p:italic r:id="rId41"/>
      <p:boldItalic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7CF7FC-8F8A-4C8B-B7AA-C902627F2C0E}">
  <a:tblStyle styleId="{467CF7FC-8F8A-4C8B-B7AA-C902627F2C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by Steven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76d294e9b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76d294e9b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76d294e9b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76d294e9b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76d294e9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76d294e9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76d294e9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76d294e9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76d294e9b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76d294e9b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76d294e9b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76d294e9b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76d294e9b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76d294e9b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by steven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29f5cfc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29f5cfc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76d294e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76d294e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76d294e9b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76d294e9b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76d294e9b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76d294e9b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76d294e9b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76d294e9b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3164" y="1424069"/>
            <a:ext cx="9157393" cy="3719422"/>
            <a:chOff x="187960" y="1453515"/>
            <a:chExt cx="3861435" cy="1568450"/>
          </a:xfrm>
        </p:grpSpPr>
        <p:sp>
          <p:nvSpPr>
            <p:cNvPr id="11" name="Google Shape;11;p2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34300" y="925025"/>
            <a:ext cx="70755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waves">
  <p:cSld name="BLANK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-13177" y="3583361"/>
            <a:ext cx="9157393" cy="1560137"/>
            <a:chOff x="187960" y="1453515"/>
            <a:chExt cx="3861435" cy="1568450"/>
          </a:xfrm>
        </p:grpSpPr>
        <p:sp>
          <p:nvSpPr>
            <p:cNvPr id="82" name="Google Shape;82;p11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1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1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4" y="2917253"/>
            <a:ext cx="9140444" cy="2224977"/>
          </a:xfrm>
          <a:custGeom>
            <a:avLst/>
            <a:gdLst/>
            <a:ahLst/>
            <a:cxnLst/>
            <a:rect l="l" t="t" r="r" b="b"/>
            <a:pathLst>
              <a:path w="3860800" h="939800" extrusionOk="0">
                <a:moveTo>
                  <a:pt x="1304290" y="494030"/>
                </a:moveTo>
                <a:cubicBezTo>
                  <a:pt x="857250" y="494030"/>
                  <a:pt x="421005" y="451485"/>
                  <a:pt x="0" y="370840"/>
                </a:cubicBezTo>
                <a:lnTo>
                  <a:pt x="0" y="942340"/>
                </a:lnTo>
                <a:lnTo>
                  <a:pt x="3864610" y="942340"/>
                </a:lnTo>
                <a:lnTo>
                  <a:pt x="3864610" y="0"/>
                </a:lnTo>
                <a:cubicBezTo>
                  <a:pt x="3082290" y="317500"/>
                  <a:pt x="2216150" y="494030"/>
                  <a:pt x="1304290" y="494030"/>
                </a:cubicBezTo>
                <a:close/>
              </a:path>
            </a:pathLst>
          </a:custGeom>
          <a:gradFill>
            <a:gsLst>
              <a:gs pos="0">
                <a:srgbClr val="FFC486">
                  <a:alpha val="20000"/>
                </a:srgbClr>
              </a:gs>
              <a:gs pos="100000">
                <a:srgbClr val="FF866B"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4" y="1926312"/>
            <a:ext cx="9140444" cy="3217196"/>
          </a:xfrm>
          <a:custGeom>
            <a:avLst/>
            <a:gdLst/>
            <a:ahLst/>
            <a:cxnLst/>
            <a:rect l="l" t="t" r="r" b="b"/>
            <a:pathLst>
              <a:path w="3860800" h="1358900" extrusionOk="0">
                <a:moveTo>
                  <a:pt x="175260" y="1096010"/>
                </a:moveTo>
                <a:cubicBezTo>
                  <a:pt x="116840" y="1096010"/>
                  <a:pt x="58420" y="1095375"/>
                  <a:pt x="0" y="1094105"/>
                </a:cubicBezTo>
                <a:lnTo>
                  <a:pt x="0" y="1360805"/>
                </a:lnTo>
                <a:lnTo>
                  <a:pt x="3864610" y="1360805"/>
                </a:lnTo>
                <a:lnTo>
                  <a:pt x="3864610" y="0"/>
                </a:lnTo>
                <a:cubicBezTo>
                  <a:pt x="2827655" y="689610"/>
                  <a:pt x="1553210" y="1096010"/>
                  <a:pt x="175260" y="109601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  <a:alpha val="20000"/>
                </a:srgbClr>
              </a:gs>
              <a:gs pos="100000">
                <a:srgbClr val="FF6A00">
                  <a:alpha val="71764"/>
                  <a:alpha val="20000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1518" y="3413475"/>
            <a:ext cx="9140444" cy="1728867"/>
          </a:xfrm>
          <a:custGeom>
            <a:avLst/>
            <a:gdLst/>
            <a:ahLst/>
            <a:cxnLst/>
            <a:rect l="l" t="t" r="r" b="b"/>
            <a:pathLst>
              <a:path w="3860800" h="730250" extrusionOk="0">
                <a:moveTo>
                  <a:pt x="2672715" y="539750"/>
                </a:moveTo>
                <a:cubicBezTo>
                  <a:pt x="1717040" y="539750"/>
                  <a:pt x="811530" y="346075"/>
                  <a:pt x="0" y="0"/>
                </a:cubicBezTo>
                <a:lnTo>
                  <a:pt x="0" y="732790"/>
                </a:lnTo>
                <a:lnTo>
                  <a:pt x="3863975" y="732790"/>
                </a:lnTo>
                <a:lnTo>
                  <a:pt x="3863975" y="437515"/>
                </a:lnTo>
                <a:cubicBezTo>
                  <a:pt x="3477895" y="504190"/>
                  <a:pt x="3079750" y="539750"/>
                  <a:pt x="2672715" y="539750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  <a:alpha val="20000"/>
                </a:srgbClr>
              </a:gs>
              <a:gs pos="100000">
                <a:srgbClr val="CC0000">
                  <a:alpha val="57254"/>
                  <a:alpha val="2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34300" y="1583350"/>
            <a:ext cx="6342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34300" y="2840052"/>
            <a:ext cx="6342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23" name="Google Shape;23;p4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038025" y="1476000"/>
            <a:ext cx="5067900" cy="304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Char char="◦"/>
              <a:defRPr sz="3200" i="1"/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9pPr>
          </a:lstStyle>
          <a:p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3593400" y="552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endParaRPr sz="9600"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 rot="5400000" flipH="1">
            <a:off x="-1530412" y="1530301"/>
            <a:ext cx="5154243" cy="2093410"/>
            <a:chOff x="187960" y="1453515"/>
            <a:chExt cx="3861435" cy="1568450"/>
          </a:xfrm>
        </p:grpSpPr>
        <p:sp>
          <p:nvSpPr>
            <p:cNvPr id="30" name="Google Shape;30;p4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5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35" name="Google Shape;35;p5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6034500" cy="30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◦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43" name="Google Shape;43;p6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28917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◦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2"/>
          </p:nvPr>
        </p:nvSpPr>
        <p:spPr>
          <a:xfrm>
            <a:off x="3955979" y="1475700"/>
            <a:ext cx="28917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◦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7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52" name="Google Shape;52;p7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2841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1902600" cy="29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2928612" y="1475700"/>
            <a:ext cx="1902600" cy="29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3"/>
          </p:nvPr>
        </p:nvSpPr>
        <p:spPr>
          <a:xfrm>
            <a:off x="5119374" y="1475700"/>
            <a:ext cx="1902600" cy="29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62" name="Google Shape;62;p8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9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69" name="Google Shape;69;p9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737850" y="4406300"/>
            <a:ext cx="6236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0"/>
          <p:cNvGrpSpPr/>
          <p:nvPr/>
        </p:nvGrpSpPr>
        <p:grpSpPr>
          <a:xfrm rot="-5400000" flipH="1">
            <a:off x="5520163" y="1530301"/>
            <a:ext cx="5154243" cy="2093410"/>
            <a:chOff x="187960" y="1453515"/>
            <a:chExt cx="3861435" cy="1568450"/>
          </a:xfrm>
        </p:grpSpPr>
        <p:sp>
          <p:nvSpPr>
            <p:cNvPr id="76" name="Google Shape;76;p10"/>
            <p:cNvSpPr/>
            <p:nvPr/>
          </p:nvSpPr>
          <p:spPr>
            <a:xfrm>
              <a:off x="187960" y="1453515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>
                    <a:alpha val="20000"/>
                  </a:srgbClr>
                </a:gs>
                <a:gs pos="100000">
                  <a:srgbClr val="FF866B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187960" y="2182495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  <a:alpha val="20000"/>
                  </a:srgbClr>
                </a:gs>
                <a:gs pos="100000">
                  <a:srgbClr val="FF6A00">
                    <a:alpha val="71764"/>
                    <a:alpha val="2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188595" y="1819275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  <a:alpha val="20000"/>
                  </a:srgbClr>
                </a:gs>
                <a:gs pos="100000">
                  <a:srgbClr val="CC0000">
                    <a:alpha val="57254"/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6034500" cy="3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qIambHrCW72GtaVEqD1MtC0TwwBhxD_I1qr_cp7mu4/ed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gif"/><Relationship Id="rId5" Type="http://schemas.openxmlformats.org/officeDocument/2006/relationships/hyperlink" Target="https://docs.google.com/document/d/1hz7XhafOJCbtRpR621acAb-JntgN1hx4n7vFbofQooY/edit" TargetMode="External"/><Relationship Id="rId4" Type="http://schemas.openxmlformats.org/officeDocument/2006/relationships/hyperlink" Target="https://docs.google.com/document/d/142jmd9ggf20xpKTmRYSdlQJlsdE8MOXQzVkx3ERMoxI/ed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edu-sail.org/about-mmd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fyuesLiosSoOpDxeTH4t-i16SStQ0MiHIKi25gAyMMk/edit#gid=167139948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gif"/><Relationship Id="rId4" Type="http://schemas.openxmlformats.org/officeDocument/2006/relationships/hyperlink" Target="https://docs.google.com/document/d/1bGn1DRym8tENdHKQYFWtD5GAcs-XKvjM7WWyG16Wkvk/edi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Kzam80nfwVM6N-fzFbuirno4Ne-cBSKdRunVqb68_tk/edi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rawings/d/1RbJgGx6jKzk8q7iKQwhUfirUmKNlGZVupp-M5awwzGM/edi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26dWcLq0Qfzhr6ewtxHN79qeRi4eJqgvldKjiNa5no/edi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dese.mo.gov/webLogin/Menulist.asp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aTvOtCsCQnp3JcFsvhGKGEIyTUKXk8677IKx8j-fOqQ/ed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ctrTitle"/>
          </p:nvPr>
        </p:nvSpPr>
        <p:spPr>
          <a:xfrm>
            <a:off x="628600" y="2946775"/>
            <a:ext cx="8062800" cy="17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Presented by the Farmington School District</a:t>
            </a:r>
            <a:endParaRPr sz="18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September 2019</a:t>
            </a: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2"/>
          <p:cNvSpPr txBox="1"/>
          <p:nvPr/>
        </p:nvSpPr>
        <p:spPr>
          <a:xfrm>
            <a:off x="932350" y="699825"/>
            <a:ext cx="7283700" cy="20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Missouri Model Districts &amp; District Continuous Improvement </a:t>
            </a:r>
            <a:endParaRPr sz="48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2" name="Google Shape;9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347825" y="517525"/>
            <a:ext cx="7696800" cy="101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Sample Agendas from PGC Meetings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480675" y="2039925"/>
            <a:ext cx="1902600" cy="14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October Agenda</a:t>
            </a:r>
            <a:endParaRPr sz="3000" b="1">
              <a:solidFill>
                <a:srgbClr val="FFD9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6" name="Google Shape;166;p21"/>
          <p:cNvSpPr txBox="1">
            <a:spLocks noGrp="1"/>
          </p:cNvSpPr>
          <p:nvPr>
            <p:ph type="body" idx="2"/>
          </p:nvPr>
        </p:nvSpPr>
        <p:spPr>
          <a:xfrm>
            <a:off x="3075587" y="1953325"/>
            <a:ext cx="1902600" cy="14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January Agenda</a:t>
            </a:r>
            <a:endParaRPr sz="1200"/>
          </a:p>
        </p:txBody>
      </p:sp>
      <p:sp>
        <p:nvSpPr>
          <p:cNvPr id="167" name="Google Shape;167;p21"/>
          <p:cNvSpPr txBox="1">
            <a:spLocks noGrp="1"/>
          </p:cNvSpPr>
          <p:nvPr>
            <p:ph type="body" idx="3"/>
          </p:nvPr>
        </p:nvSpPr>
        <p:spPr>
          <a:xfrm>
            <a:off x="5670475" y="1794100"/>
            <a:ext cx="1902600" cy="14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February Agenda</a:t>
            </a:r>
            <a:endParaRPr sz="1200"/>
          </a:p>
        </p:txBody>
      </p:sp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90075" y="310400"/>
            <a:ext cx="8839200" cy="127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Importance of Being United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1329350" y="1588400"/>
            <a:ext cx="6507000" cy="25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At the end of each PD lead by PGC members, a Google form 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reflection is completed by  all staff members. 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PGC members fill out a different Google form reflecting on how they thought the PD with their building went for the day. 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Lato"/>
              <a:buChar char="➔"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reflections are shared with building admin each time 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from both groups. </a:t>
            </a:r>
            <a:endParaRPr sz="1600">
              <a:solidFill>
                <a:srgbClr val="FF0000"/>
              </a:solidFill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1257300" y="4241125"/>
            <a:ext cx="6750300" cy="7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Example of </a:t>
            </a:r>
            <a:r>
              <a:rPr lang="en" b="1" i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Building Staff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Reflection</a:t>
            </a:r>
            <a:r>
              <a:rPr lang="en"/>
              <a:t> </a:t>
            </a:r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512075"/>
            <a:ext cx="6629400" cy="372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body" idx="1"/>
          </p:nvPr>
        </p:nvSpPr>
        <p:spPr>
          <a:xfrm>
            <a:off x="1556500" y="4328775"/>
            <a:ext cx="6629400" cy="7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Example of </a:t>
            </a:r>
            <a:r>
              <a:rPr lang="en" b="1" i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PGC Member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Reflection</a:t>
            </a:r>
            <a:r>
              <a:rPr lang="en"/>
              <a:t> </a:t>
            </a:r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500" y="599738"/>
            <a:ext cx="6629400" cy="372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/>
          <p:nvPr/>
        </p:nvSpPr>
        <p:spPr>
          <a:xfrm>
            <a:off x="138400" y="273250"/>
            <a:ext cx="8906212" cy="5791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Lato"/>
              </a:rPr>
              <a:t>PGC Members in Action</a:t>
            </a:r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25" y="1137000"/>
            <a:ext cx="1578132" cy="210418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600" y="2800094"/>
            <a:ext cx="2035526" cy="183468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2575" y="960503"/>
            <a:ext cx="2756925" cy="157202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0500" y="1840275"/>
            <a:ext cx="2756925" cy="1322287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2350" y="3796250"/>
            <a:ext cx="2756925" cy="1233776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7800" y="1029000"/>
            <a:ext cx="1965301" cy="203552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83925" y="2532525"/>
            <a:ext cx="1965301" cy="2184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277100" y="862725"/>
            <a:ext cx="8611200" cy="96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Using the 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Mo Edu Sail Website</a:t>
            </a:r>
            <a:endParaRPr sz="4800"/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1760850" y="2125813"/>
            <a:ext cx="6938700" cy="236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❏"/>
            </a:pPr>
            <a:r>
              <a:rPr lang="en"/>
              <a:t>Tells About MMD/DCI -- The </a:t>
            </a:r>
            <a:r>
              <a:rPr lang="en" sz="30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“Why”</a:t>
            </a:r>
            <a:endParaRPr sz="3000" b="1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❏"/>
            </a:pPr>
            <a:r>
              <a:rPr lang="en"/>
              <a:t>Blueprint for Administrators -- The </a:t>
            </a:r>
            <a:r>
              <a:rPr lang="en" sz="30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“What”</a:t>
            </a:r>
            <a:endParaRPr sz="3000" b="1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❏"/>
            </a:pPr>
            <a:r>
              <a:rPr lang="en"/>
              <a:t>Content and Resources Available -- The </a:t>
            </a:r>
            <a:r>
              <a:rPr lang="en" sz="30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“How”</a:t>
            </a:r>
            <a:endParaRPr sz="3000" b="1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>
            <a:spLocks noGrp="1"/>
          </p:cNvSpPr>
          <p:nvPr>
            <p:ph type="title"/>
          </p:nvPr>
        </p:nvSpPr>
        <p:spPr>
          <a:xfrm>
            <a:off x="225400" y="278000"/>
            <a:ext cx="8255400" cy="134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How FSD used the MoEdu Sail Website in Year #1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1"/>
          </p:nvPr>
        </p:nvSpPr>
        <p:spPr>
          <a:xfrm>
            <a:off x="1176725" y="1782800"/>
            <a:ext cx="7304100" cy="312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Based Decision Making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1400"/>
              <a:buFont typeface="Lato"/>
              <a:buChar char="➔"/>
            </a:pPr>
            <a:r>
              <a:rPr lang="en" sz="1800" b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PGC members were given an example of a data collection sheet they could use for collecting student data. </a:t>
            </a:r>
            <a:endParaRPr sz="1800" b="1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➔"/>
            </a:pPr>
            <a:r>
              <a:rPr lang="en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Example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Team Agenda </a:t>
            </a:r>
            <a:endParaRPr b="1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➔"/>
            </a:pP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 sample agenda was provided to staff for use when discussing student data. This agenda meets the criteria of the practice profiles of collaboration and DBDM.</a:t>
            </a:r>
            <a:endParaRPr sz="18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➔"/>
            </a:pPr>
            <a:r>
              <a:rPr lang="en" b="1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Example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rgbClr val="FF9900"/>
              </a:solidFill>
            </a:endParaRPr>
          </a:p>
        </p:txBody>
      </p:sp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ctrTitle" idx="4294967295"/>
          </p:nvPr>
        </p:nvSpPr>
        <p:spPr>
          <a:xfrm>
            <a:off x="121500" y="510650"/>
            <a:ext cx="9022500" cy="88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</a:rPr>
              <a:t>FSD use of VLP in 18-19</a:t>
            </a:r>
            <a:endParaRPr sz="6000">
              <a:solidFill>
                <a:schemeClr val="accent1"/>
              </a:solidFill>
            </a:endParaRPr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4294967295"/>
          </p:nvPr>
        </p:nvSpPr>
        <p:spPr>
          <a:xfrm>
            <a:off x="277100" y="2066475"/>
            <a:ext cx="8607300" cy="98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Different information and links were taken from the VLP to create a document for staff to use as a resource for learning and teaching staff about collaboration and DBDM.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Example</a:t>
            </a:r>
            <a:endParaRPr sz="3600" b="1">
              <a:solidFill>
                <a:srgbClr val="FFD9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>
            <a:spLocks noGrp="1"/>
          </p:cNvSpPr>
          <p:nvPr>
            <p:ph type="ctrTitle" idx="4294967295"/>
          </p:nvPr>
        </p:nvSpPr>
        <p:spPr>
          <a:xfrm>
            <a:off x="51800" y="333025"/>
            <a:ext cx="8977500" cy="84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Accessing VLP on DESE Website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235" name="Google Shape;235;p29"/>
          <p:cNvSpPr txBox="1">
            <a:spLocks noGrp="1"/>
          </p:cNvSpPr>
          <p:nvPr>
            <p:ph type="subTitle" idx="4294967295"/>
          </p:nvPr>
        </p:nvSpPr>
        <p:spPr>
          <a:xfrm>
            <a:off x="1034300" y="2268550"/>
            <a:ext cx="51327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FFD9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1685550" y="1239575"/>
            <a:ext cx="5132700" cy="3674052"/>
          </a:xfrm>
          <a:prstGeom prst="irregularSeal1">
            <a:avLst/>
          </a:prstGeom>
          <a:solidFill>
            <a:schemeClr val="l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"/>
          <p:cNvSpPr txBox="1"/>
          <p:nvPr/>
        </p:nvSpPr>
        <p:spPr>
          <a:xfrm>
            <a:off x="3082900" y="2435350"/>
            <a:ext cx="26670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Lato Light"/>
                <a:ea typeface="Lato Light"/>
                <a:cs typeface="Lato Light"/>
                <a:sym typeface="Lato Light"/>
                <a:hlinkClick r:id="rId3"/>
              </a:rPr>
              <a:t>Visual For Staff to See How to Get on VLP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ctrTitle" idx="4294967295"/>
          </p:nvPr>
        </p:nvSpPr>
        <p:spPr>
          <a:xfrm>
            <a:off x="246100" y="369675"/>
            <a:ext cx="8712300" cy="747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Directions for VLP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4294967295"/>
          </p:nvPr>
        </p:nvSpPr>
        <p:spPr>
          <a:xfrm>
            <a:off x="1034300" y="2268550"/>
            <a:ext cx="51327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FFD9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47" name="Google Shape;247;p30"/>
          <p:cNvSpPr txBox="1"/>
          <p:nvPr/>
        </p:nvSpPr>
        <p:spPr>
          <a:xfrm>
            <a:off x="2963100" y="2055700"/>
            <a:ext cx="13509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1459250" y="1204879"/>
            <a:ext cx="5436936" cy="3656826"/>
          </a:xfrm>
          <a:prstGeom prst="irregularSeal1">
            <a:avLst/>
          </a:prstGeom>
          <a:solidFill>
            <a:schemeClr val="l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0"/>
          <p:cNvSpPr txBox="1"/>
          <p:nvPr/>
        </p:nvSpPr>
        <p:spPr>
          <a:xfrm>
            <a:off x="3044163" y="2385175"/>
            <a:ext cx="22671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  <a:hlinkClick r:id="rId3"/>
              </a:rPr>
              <a:t>VLP Assessment Access</a:t>
            </a:r>
            <a:endParaRPr sz="240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ctrTitle" idx="4294967295"/>
          </p:nvPr>
        </p:nvSpPr>
        <p:spPr>
          <a:xfrm>
            <a:off x="1034300" y="758900"/>
            <a:ext cx="6593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Welcome!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4294967295"/>
          </p:nvPr>
        </p:nvSpPr>
        <p:spPr>
          <a:xfrm>
            <a:off x="1034300" y="1958520"/>
            <a:ext cx="6593700" cy="188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Lato"/>
              <a:buChar char="◦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Dr. Ashley Krause, Associate Superintendent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600" b="1"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Lato"/>
              <a:buChar char="◦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Mr. Dan Thompson, Director of Special Education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600" b="1"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Lato"/>
              <a:buChar char="◦"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Mrs. Shana Turner, Director of Elementary Education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/>
          </a:p>
        </p:txBody>
      </p: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ctrTitle" idx="4294967295"/>
          </p:nvPr>
        </p:nvSpPr>
        <p:spPr>
          <a:xfrm>
            <a:off x="1411550" y="648000"/>
            <a:ext cx="56550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3"/>
                </a:solidFill>
              </a:rPr>
              <a:t>Resources</a:t>
            </a:r>
            <a:endParaRPr sz="4800">
              <a:solidFill>
                <a:schemeClr val="accent3"/>
              </a:solidFill>
            </a:endParaRPr>
          </a:p>
        </p:txBody>
      </p:sp>
      <p:sp>
        <p:nvSpPr>
          <p:cNvPr id="256" name="Google Shape;256;p31"/>
          <p:cNvSpPr txBox="1">
            <a:spLocks noGrp="1"/>
          </p:cNvSpPr>
          <p:nvPr>
            <p:ph type="subTitle" idx="4294967295"/>
          </p:nvPr>
        </p:nvSpPr>
        <p:spPr>
          <a:xfrm>
            <a:off x="1411550" y="1411307"/>
            <a:ext cx="56550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Check out these resources   -- </a:t>
            </a:r>
            <a:r>
              <a:rPr lang="en" u="sng">
                <a:solidFill>
                  <a:schemeClr val="hlink"/>
                </a:solidFill>
                <a:hlinkClick r:id="rId3"/>
              </a:rPr>
              <a:t>VLP </a:t>
            </a:r>
            <a:endParaRPr sz="2400"/>
          </a:p>
        </p:txBody>
      </p:sp>
      <p:sp>
        <p:nvSpPr>
          <p:cNvPr id="257" name="Google Shape;257;p31"/>
          <p:cNvSpPr txBox="1">
            <a:spLocks noGrp="1"/>
          </p:cNvSpPr>
          <p:nvPr>
            <p:ph type="ctrTitle" idx="4294967295"/>
          </p:nvPr>
        </p:nvSpPr>
        <p:spPr>
          <a:xfrm>
            <a:off x="1411550" y="3276893"/>
            <a:ext cx="56550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2"/>
                </a:solidFill>
              </a:rPr>
              <a:t>MORE Resources!</a:t>
            </a:r>
            <a:endParaRPr sz="4800">
              <a:solidFill>
                <a:schemeClr val="accent2"/>
              </a:solidFill>
            </a:endParaRPr>
          </a:p>
        </p:txBody>
      </p:sp>
      <p:sp>
        <p:nvSpPr>
          <p:cNvPr id="258" name="Google Shape;258;p31"/>
          <p:cNvSpPr txBox="1">
            <a:spLocks noGrp="1"/>
          </p:cNvSpPr>
          <p:nvPr>
            <p:ph type="subTitle" idx="4294967295"/>
          </p:nvPr>
        </p:nvSpPr>
        <p:spPr>
          <a:xfrm>
            <a:off x="1411550" y="4040200"/>
            <a:ext cx="56550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Total success!</a:t>
            </a:r>
            <a:endParaRPr sz="2400"/>
          </a:p>
        </p:txBody>
      </p:sp>
      <p:sp>
        <p:nvSpPr>
          <p:cNvPr id="259" name="Google Shape;259;p31"/>
          <p:cNvSpPr txBox="1">
            <a:spLocks noGrp="1"/>
          </p:cNvSpPr>
          <p:nvPr>
            <p:ph type="ctrTitle" idx="4294967295"/>
          </p:nvPr>
        </p:nvSpPr>
        <p:spPr>
          <a:xfrm>
            <a:off x="1411550" y="1962447"/>
            <a:ext cx="56550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Resources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260" name="Google Shape;260;p31"/>
          <p:cNvSpPr txBox="1">
            <a:spLocks noGrp="1"/>
          </p:cNvSpPr>
          <p:nvPr>
            <p:ph type="subTitle" idx="4294967295"/>
          </p:nvPr>
        </p:nvSpPr>
        <p:spPr>
          <a:xfrm>
            <a:off x="1411550" y="2725754"/>
            <a:ext cx="56550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VLP should be your “go to” place</a:t>
            </a:r>
            <a:endParaRPr sz="2400"/>
          </a:p>
        </p:txBody>
      </p:sp>
      <p:sp>
        <p:nvSpPr>
          <p:cNvPr id="261" name="Google Shape;261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262" name="Google Shape;262;p31"/>
          <p:cNvGrpSpPr/>
          <p:nvPr/>
        </p:nvGrpSpPr>
        <p:grpSpPr>
          <a:xfrm>
            <a:off x="768509" y="1203394"/>
            <a:ext cx="388326" cy="163457"/>
            <a:chOff x="2599825" y="3689700"/>
            <a:chExt cx="429850" cy="360275"/>
          </a:xfrm>
        </p:grpSpPr>
        <p:sp>
          <p:nvSpPr>
            <p:cNvPr id="263" name="Google Shape;263;p31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1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31"/>
          <p:cNvGrpSpPr/>
          <p:nvPr/>
        </p:nvGrpSpPr>
        <p:grpSpPr>
          <a:xfrm>
            <a:off x="769732" y="2379394"/>
            <a:ext cx="495703" cy="208635"/>
            <a:chOff x="2599825" y="3689700"/>
            <a:chExt cx="429850" cy="360275"/>
          </a:xfrm>
        </p:grpSpPr>
        <p:sp>
          <p:nvSpPr>
            <p:cNvPr id="266" name="Google Shape;266;p31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31"/>
          <p:cNvGrpSpPr/>
          <p:nvPr/>
        </p:nvGrpSpPr>
        <p:grpSpPr>
          <a:xfrm>
            <a:off x="832071" y="3600568"/>
            <a:ext cx="371004" cy="266315"/>
            <a:chOff x="2599825" y="3689700"/>
            <a:chExt cx="429850" cy="360275"/>
          </a:xfrm>
        </p:grpSpPr>
        <p:sp>
          <p:nvSpPr>
            <p:cNvPr id="269" name="Google Shape;269;p31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1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" name="Google Shape;2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ctrTitle" idx="4294967295"/>
          </p:nvPr>
        </p:nvSpPr>
        <p:spPr>
          <a:xfrm>
            <a:off x="642500" y="2405993"/>
            <a:ext cx="7772400" cy="183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</a:rPr>
              <a:t>What are the Benefits for FSD?</a:t>
            </a:r>
            <a:endParaRPr sz="9600">
              <a:solidFill>
                <a:schemeClr val="lt1"/>
              </a:solidFill>
            </a:endParaRPr>
          </a:p>
        </p:txBody>
      </p:sp>
      <p:sp>
        <p:nvSpPr>
          <p:cNvPr id="277" name="Google Shape;277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78" name="Google Shape;2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>
            <a:spLocks noGrp="1"/>
          </p:cNvSpPr>
          <p:nvPr>
            <p:ph type="title"/>
          </p:nvPr>
        </p:nvSpPr>
        <p:spPr>
          <a:xfrm>
            <a:off x="207425" y="464350"/>
            <a:ext cx="86298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Benefits Chart MMD/DCI</a:t>
            </a:r>
            <a:endParaRPr sz="4800"/>
          </a:p>
        </p:txBody>
      </p:sp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aphicFrame>
        <p:nvGraphicFramePr>
          <p:cNvPr id="285" name="Google Shape;285;p33"/>
          <p:cNvGraphicFramePr/>
          <p:nvPr/>
        </p:nvGraphicFramePr>
        <p:xfrm>
          <a:off x="1036975" y="1296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{467CF7FC-8F8A-4C8B-B7AA-C902627F2C0E}</a:tableStyleId>
              </a:tblPr>
              <a:tblGrid>
                <a:gridCol w="153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Teacher Leaders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Building leadership capacity into teacher leaders 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Leading building PD using common resources from the VLP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District Approach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United front with MMD/DCI 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Meet once a month as a district leadership team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Structures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Helped strengthen our problem solving teams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Agenda driven 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Correct collaboration structures in place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Aligns to MSIP 6 from DESE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CSIP 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BSIP 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Teacher Goals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Student Goals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/>
                        <a:t>New Teacher Evaluation System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>
            <a:spLocks noGrp="1"/>
          </p:cNvSpPr>
          <p:nvPr>
            <p:ph type="title"/>
          </p:nvPr>
        </p:nvSpPr>
        <p:spPr>
          <a:xfrm>
            <a:off x="313150" y="864075"/>
            <a:ext cx="2905200" cy="225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The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Overall Approach</a:t>
            </a:r>
            <a:endParaRPr sz="4800"/>
          </a:p>
        </p:txBody>
      </p:sp>
      <p:sp>
        <p:nvSpPr>
          <p:cNvPr id="292" name="Google Shape;292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93" name="Google Shape;293;p34"/>
          <p:cNvSpPr/>
          <p:nvPr/>
        </p:nvSpPr>
        <p:spPr>
          <a:xfrm rot="-3280241">
            <a:off x="4799357" y="1911332"/>
            <a:ext cx="1323418" cy="13208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4"/>
          <p:cNvSpPr/>
          <p:nvPr/>
        </p:nvSpPr>
        <p:spPr>
          <a:xfrm rot="-3280088">
            <a:off x="5025571" y="2563569"/>
            <a:ext cx="3184127" cy="1211606"/>
          </a:xfrm>
          <a:custGeom>
            <a:avLst/>
            <a:gdLst/>
            <a:ahLst/>
            <a:cxnLst/>
            <a:rect l="l" t="t" r="r" b="b"/>
            <a:pathLst>
              <a:path w="492" h="187" extrusionOk="0">
                <a:moveTo>
                  <a:pt x="457" y="0"/>
                </a:moveTo>
                <a:cubicBezTo>
                  <a:pt x="416" y="91"/>
                  <a:pt x="325" y="155"/>
                  <a:pt x="218" y="155"/>
                </a:cubicBezTo>
                <a:cubicBezTo>
                  <a:pt x="137" y="155"/>
                  <a:pt x="64" y="118"/>
                  <a:pt x="17" y="60"/>
                </a:cubicBezTo>
                <a:cubicBezTo>
                  <a:pt x="11" y="70"/>
                  <a:pt x="5" y="80"/>
                  <a:pt x="0" y="90"/>
                </a:cubicBezTo>
                <a:cubicBezTo>
                  <a:pt x="54" y="150"/>
                  <a:pt x="132" y="187"/>
                  <a:pt x="218" y="187"/>
                </a:cubicBezTo>
                <a:cubicBezTo>
                  <a:pt x="343" y="187"/>
                  <a:pt x="449" y="109"/>
                  <a:pt x="492" y="0"/>
                </a:cubicBezTo>
                <a:cubicBezTo>
                  <a:pt x="480" y="0"/>
                  <a:pt x="468" y="1"/>
                  <a:pt x="457" y="0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0" scaled="0"/>
          </a:gra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4"/>
          <p:cNvSpPr/>
          <p:nvPr/>
        </p:nvSpPr>
        <p:spPr>
          <a:xfrm rot="-3280088">
            <a:off x="4990173" y="2460157"/>
            <a:ext cx="2729637" cy="1205146"/>
          </a:xfrm>
          <a:custGeom>
            <a:avLst/>
            <a:gdLst/>
            <a:ahLst/>
            <a:cxnLst/>
            <a:rect l="l" t="t" r="r" b="b"/>
            <a:pathLst>
              <a:path w="440" h="194" extrusionOk="0">
                <a:moveTo>
                  <a:pt x="262" y="39"/>
                </a:moveTo>
                <a:cubicBezTo>
                  <a:pt x="206" y="71"/>
                  <a:pt x="134" y="53"/>
                  <a:pt x="100" y="0"/>
                </a:cubicBezTo>
                <a:cubicBezTo>
                  <a:pt x="57" y="25"/>
                  <a:pt x="24" y="60"/>
                  <a:pt x="0" y="99"/>
                </a:cubicBezTo>
                <a:cubicBezTo>
                  <a:pt x="47" y="157"/>
                  <a:pt x="120" y="194"/>
                  <a:pt x="201" y="194"/>
                </a:cubicBezTo>
                <a:cubicBezTo>
                  <a:pt x="308" y="194"/>
                  <a:pt x="399" y="130"/>
                  <a:pt x="440" y="39"/>
                </a:cubicBezTo>
                <a:cubicBezTo>
                  <a:pt x="393" y="37"/>
                  <a:pt x="346" y="24"/>
                  <a:pt x="303" y="0"/>
                </a:cubicBezTo>
                <a:cubicBezTo>
                  <a:pt x="292" y="15"/>
                  <a:pt x="279" y="29"/>
                  <a:pt x="262" y="39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4"/>
          <p:cNvSpPr txBox="1"/>
          <p:nvPr/>
        </p:nvSpPr>
        <p:spPr>
          <a:xfrm rot="-3779058">
            <a:off x="5540904" y="2730832"/>
            <a:ext cx="1876343" cy="56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STREAMLINING</a:t>
            </a:r>
            <a:r>
              <a:rPr lang="en" sz="1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34"/>
          <p:cNvSpPr/>
          <p:nvPr/>
        </p:nvSpPr>
        <p:spPr>
          <a:xfrm rot="-3280089">
            <a:off x="4299587" y="297186"/>
            <a:ext cx="2188366" cy="2485879"/>
          </a:xfrm>
          <a:custGeom>
            <a:avLst/>
            <a:gdLst/>
            <a:ahLst/>
            <a:cxnLst/>
            <a:rect l="l" t="t" r="r" b="b"/>
            <a:pathLst>
              <a:path w="338" h="384" extrusionOk="0">
                <a:moveTo>
                  <a:pt x="45" y="32"/>
                </a:moveTo>
                <a:cubicBezTo>
                  <a:pt x="189" y="32"/>
                  <a:pt x="306" y="148"/>
                  <a:pt x="306" y="292"/>
                </a:cubicBezTo>
                <a:cubicBezTo>
                  <a:pt x="306" y="325"/>
                  <a:pt x="300" y="355"/>
                  <a:pt x="289" y="384"/>
                </a:cubicBezTo>
                <a:cubicBezTo>
                  <a:pt x="301" y="384"/>
                  <a:pt x="312" y="384"/>
                  <a:pt x="324" y="383"/>
                </a:cubicBezTo>
                <a:cubicBezTo>
                  <a:pt x="333" y="354"/>
                  <a:pt x="338" y="324"/>
                  <a:pt x="338" y="292"/>
                </a:cubicBezTo>
                <a:cubicBezTo>
                  <a:pt x="338" y="131"/>
                  <a:pt x="207" y="0"/>
                  <a:pt x="45" y="0"/>
                </a:cubicBezTo>
                <a:cubicBezTo>
                  <a:pt x="30" y="0"/>
                  <a:pt x="15" y="1"/>
                  <a:pt x="0" y="3"/>
                </a:cubicBezTo>
                <a:cubicBezTo>
                  <a:pt x="6" y="13"/>
                  <a:pt x="12" y="23"/>
                  <a:pt x="18" y="33"/>
                </a:cubicBezTo>
                <a:cubicBezTo>
                  <a:pt x="27" y="32"/>
                  <a:pt x="36" y="32"/>
                  <a:pt x="45" y="32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0" scaled="0"/>
          </a:gra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4"/>
          <p:cNvSpPr/>
          <p:nvPr/>
        </p:nvSpPr>
        <p:spPr>
          <a:xfrm rot="-3280088">
            <a:off x="4556924" y="581521"/>
            <a:ext cx="1790169" cy="2186080"/>
          </a:xfrm>
          <a:custGeom>
            <a:avLst/>
            <a:gdLst/>
            <a:ahLst/>
            <a:cxnLst/>
            <a:rect l="l" t="t" r="r" b="b"/>
            <a:pathLst>
              <a:path w="288" h="352" extrusionOk="0">
                <a:moveTo>
                  <a:pt x="27" y="0"/>
                </a:moveTo>
                <a:cubicBezTo>
                  <a:pt x="18" y="0"/>
                  <a:pt x="9" y="0"/>
                  <a:pt x="0" y="1"/>
                </a:cubicBezTo>
                <a:cubicBezTo>
                  <a:pt x="21" y="43"/>
                  <a:pt x="34" y="90"/>
                  <a:pt x="35" y="140"/>
                </a:cubicBezTo>
                <a:cubicBezTo>
                  <a:pt x="74" y="142"/>
                  <a:pt x="111" y="163"/>
                  <a:pt x="132" y="200"/>
                </a:cubicBezTo>
                <a:cubicBezTo>
                  <a:pt x="153" y="236"/>
                  <a:pt x="153" y="279"/>
                  <a:pt x="136" y="315"/>
                </a:cubicBezTo>
                <a:cubicBezTo>
                  <a:pt x="179" y="339"/>
                  <a:pt x="225" y="351"/>
                  <a:pt x="271" y="352"/>
                </a:cubicBezTo>
                <a:cubicBezTo>
                  <a:pt x="282" y="323"/>
                  <a:pt x="288" y="293"/>
                  <a:pt x="288" y="260"/>
                </a:cubicBezTo>
                <a:cubicBezTo>
                  <a:pt x="288" y="116"/>
                  <a:pt x="171" y="0"/>
                  <a:pt x="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4"/>
          <p:cNvSpPr txBox="1"/>
          <p:nvPr/>
        </p:nvSpPr>
        <p:spPr>
          <a:xfrm>
            <a:off x="4672075" y="1153125"/>
            <a:ext cx="15780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</a:t>
            </a:r>
            <a:endParaRPr sz="1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34"/>
          <p:cNvSpPr/>
          <p:nvPr/>
        </p:nvSpPr>
        <p:spPr>
          <a:xfrm rot="-3280088">
            <a:off x="3748919" y="1740600"/>
            <a:ext cx="1624870" cy="3045726"/>
          </a:xfrm>
          <a:custGeom>
            <a:avLst/>
            <a:gdLst/>
            <a:ahLst/>
            <a:cxnLst/>
            <a:rect l="l" t="t" r="r" b="b"/>
            <a:pathLst>
              <a:path w="251" h="470" extrusionOk="0">
                <a:moveTo>
                  <a:pt x="32" y="286"/>
                </a:moveTo>
                <a:cubicBezTo>
                  <a:pt x="32" y="157"/>
                  <a:pt x="127" y="49"/>
                  <a:pt x="251" y="29"/>
                </a:cubicBezTo>
                <a:cubicBezTo>
                  <a:pt x="245" y="19"/>
                  <a:pt x="239" y="9"/>
                  <a:pt x="233" y="0"/>
                </a:cubicBezTo>
                <a:cubicBezTo>
                  <a:pt x="100" y="28"/>
                  <a:pt x="0" y="145"/>
                  <a:pt x="0" y="286"/>
                </a:cubicBezTo>
                <a:cubicBezTo>
                  <a:pt x="0" y="356"/>
                  <a:pt x="25" y="420"/>
                  <a:pt x="65" y="470"/>
                </a:cubicBezTo>
                <a:cubicBezTo>
                  <a:pt x="70" y="460"/>
                  <a:pt x="76" y="450"/>
                  <a:pt x="82" y="440"/>
                </a:cubicBezTo>
                <a:cubicBezTo>
                  <a:pt x="51" y="397"/>
                  <a:pt x="32" y="344"/>
                  <a:pt x="32" y="286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0" scaled="0"/>
          </a:gra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4"/>
          <p:cNvSpPr/>
          <p:nvPr/>
        </p:nvSpPr>
        <p:spPr>
          <a:xfrm rot="-3280089">
            <a:off x="3926475" y="1789647"/>
            <a:ext cx="1575644" cy="2550423"/>
          </a:xfrm>
          <a:custGeom>
            <a:avLst/>
            <a:gdLst/>
            <a:ahLst/>
            <a:cxnLst/>
            <a:rect l="l" t="t" r="r" b="b"/>
            <a:pathLst>
              <a:path w="254" h="411" extrusionOk="0">
                <a:moveTo>
                  <a:pt x="152" y="311"/>
                </a:moveTo>
                <a:cubicBezTo>
                  <a:pt x="124" y="254"/>
                  <a:pt x="145" y="185"/>
                  <a:pt x="200" y="153"/>
                </a:cubicBezTo>
                <a:cubicBezTo>
                  <a:pt x="217" y="143"/>
                  <a:pt x="236" y="137"/>
                  <a:pt x="254" y="136"/>
                </a:cubicBezTo>
                <a:cubicBezTo>
                  <a:pt x="253" y="87"/>
                  <a:pt x="241" y="41"/>
                  <a:pt x="219" y="0"/>
                </a:cubicBezTo>
                <a:cubicBezTo>
                  <a:pt x="95" y="20"/>
                  <a:pt x="0" y="128"/>
                  <a:pt x="0" y="257"/>
                </a:cubicBezTo>
                <a:cubicBezTo>
                  <a:pt x="0" y="315"/>
                  <a:pt x="19" y="368"/>
                  <a:pt x="50" y="411"/>
                </a:cubicBezTo>
                <a:cubicBezTo>
                  <a:pt x="75" y="371"/>
                  <a:pt x="110" y="337"/>
                  <a:pt x="152" y="31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4"/>
          <p:cNvSpPr txBox="1"/>
          <p:nvPr/>
        </p:nvSpPr>
        <p:spPr>
          <a:xfrm rot="3725110" flipH="1">
            <a:off x="3755527" y="2863871"/>
            <a:ext cx="1577671" cy="56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Missouri Model</a:t>
            </a:r>
            <a:endParaRPr sz="1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3" name="Google Shape;3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/>
          <p:nvPr/>
        </p:nvSpPr>
        <p:spPr>
          <a:xfrm>
            <a:off x="3005850" y="757211"/>
            <a:ext cx="4555464" cy="35464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171450" dist="38100" dir="5400000" algn="bl" rotWithShape="0">
              <a:schemeClr val="dk1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5"/>
          <p:cNvSpPr/>
          <p:nvPr/>
        </p:nvSpPr>
        <p:spPr>
          <a:xfrm>
            <a:off x="3196478" y="945542"/>
            <a:ext cx="4174200" cy="26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Place your screenshot here</a:t>
            </a:r>
            <a:endParaRPr sz="10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11" name="Google Shape;3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475" y="945550"/>
            <a:ext cx="4209749" cy="26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5"/>
          <p:cNvSpPr txBox="1"/>
          <p:nvPr/>
        </p:nvSpPr>
        <p:spPr>
          <a:xfrm>
            <a:off x="238325" y="324300"/>
            <a:ext cx="2619300" cy="28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ato"/>
                <a:ea typeface="Lato"/>
                <a:cs typeface="Lato"/>
                <a:sym typeface="Lato"/>
              </a:rPr>
              <a:t>We are working to provide our staff with more resources for instruction that support the MMD/DCI Work 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>
            <a:spLocks noGrp="1"/>
          </p:cNvSpPr>
          <p:nvPr>
            <p:ph type="body" idx="1"/>
          </p:nvPr>
        </p:nvSpPr>
        <p:spPr>
          <a:xfrm rot="-1017568">
            <a:off x="1827886" y="2634646"/>
            <a:ext cx="4207477" cy="16055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NEED</a:t>
            </a:r>
            <a:endParaRPr sz="36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Recognition of the need to train on specialized instruction</a:t>
            </a:r>
            <a:endParaRPr sz="2400"/>
          </a:p>
        </p:txBody>
      </p:sp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879500" y="1514175"/>
            <a:ext cx="4492800" cy="58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O’Connor Book</a:t>
            </a:r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21" name="Google Shape;3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1600" y="1514176"/>
            <a:ext cx="2248300" cy="33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/>
          <p:nvPr/>
        </p:nvSpPr>
        <p:spPr>
          <a:xfrm>
            <a:off x="277100" y="668425"/>
            <a:ext cx="7852800" cy="1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Lato"/>
                <a:ea typeface="Lato"/>
                <a:cs typeface="Lato"/>
                <a:sym typeface="Lato"/>
              </a:rPr>
              <a:t>OUR NEXT Exciting STEP</a:t>
            </a:r>
            <a:endParaRPr sz="48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29" name="Google Shape;329;p37"/>
          <p:cNvSpPr txBox="1">
            <a:spLocks noGrp="1"/>
          </p:cNvSpPr>
          <p:nvPr>
            <p:ph type="ctrTitle" idx="4294967295"/>
          </p:nvPr>
        </p:nvSpPr>
        <p:spPr>
          <a:xfrm>
            <a:off x="1034300" y="758900"/>
            <a:ext cx="6593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Thanks!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330" name="Google Shape;330;p37"/>
          <p:cNvSpPr txBox="1">
            <a:spLocks noGrp="1"/>
          </p:cNvSpPr>
          <p:nvPr>
            <p:ph type="subTitle" idx="4294967295"/>
          </p:nvPr>
        </p:nvSpPr>
        <p:spPr>
          <a:xfrm>
            <a:off x="1034300" y="1958520"/>
            <a:ext cx="6593700" cy="188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latin typeface="Lato"/>
                <a:ea typeface="Lato"/>
                <a:cs typeface="Lato"/>
                <a:sym typeface="Lato"/>
              </a:rPr>
              <a:t>Any questions?</a:t>
            </a:r>
            <a:endParaRPr sz="36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find me on Twitter &amp;  via email: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"/>
              <a:t>@drkrauseashley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"/>
              <a:t>akrause@farmington.k12.mo.us</a:t>
            </a:r>
            <a:endParaRPr/>
          </a:p>
        </p:txBody>
      </p:sp>
      <p:sp>
        <p:nvSpPr>
          <p:cNvPr id="331" name="Google Shape;331;p37"/>
          <p:cNvSpPr/>
          <p:nvPr/>
        </p:nvSpPr>
        <p:spPr>
          <a:xfrm>
            <a:off x="3975391" y="584305"/>
            <a:ext cx="1068077" cy="971530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ctrTitle" idx="4294967295"/>
          </p:nvPr>
        </p:nvSpPr>
        <p:spPr>
          <a:xfrm>
            <a:off x="75" y="2761050"/>
            <a:ext cx="9144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The Bottom Line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4294967295"/>
          </p:nvPr>
        </p:nvSpPr>
        <p:spPr>
          <a:xfrm>
            <a:off x="0" y="116100"/>
            <a:ext cx="9144000" cy="23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latin typeface="Lato"/>
                <a:ea typeface="Lato"/>
                <a:cs typeface="Lato"/>
                <a:sym typeface="Lato"/>
              </a:rPr>
              <a:t>CLOSE THE GAP FOR </a:t>
            </a:r>
            <a:endParaRPr sz="4800" b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i="1" u="sng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ALL</a:t>
            </a:r>
            <a:r>
              <a:rPr lang="en" sz="4800" b="1">
                <a:latin typeface="Lato"/>
                <a:ea typeface="Lato"/>
                <a:cs typeface="Lato"/>
                <a:sym typeface="Lato"/>
              </a:rPr>
              <a:t> </a:t>
            </a:r>
            <a:endParaRPr sz="4800" b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latin typeface="Lato"/>
                <a:ea typeface="Lato"/>
                <a:cs typeface="Lato"/>
                <a:sym typeface="Lato"/>
              </a:rPr>
              <a:t>STUDENTS</a:t>
            </a:r>
            <a:endParaRPr sz="48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                *Most students spend 80% of their time in a general education classroom</a:t>
            </a:r>
            <a:endParaRPr sz="1800" b="1"/>
          </a:p>
        </p:txBody>
      </p:sp>
      <p:sp>
        <p:nvSpPr>
          <p:cNvPr id="107" name="Google Shape;107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ctrTitle" idx="4294967295"/>
          </p:nvPr>
        </p:nvSpPr>
        <p:spPr>
          <a:xfrm>
            <a:off x="125" y="758900"/>
            <a:ext cx="9144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4"/>
                </a:solidFill>
              </a:rPr>
              <a:t> </a:t>
            </a:r>
            <a:r>
              <a:rPr lang="en" sz="4800">
                <a:solidFill>
                  <a:schemeClr val="accent4"/>
                </a:solidFill>
              </a:rPr>
              <a:t>Farmington R7 School District</a:t>
            </a:r>
            <a:endParaRPr sz="480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4"/>
                </a:solidFill>
              </a:rPr>
              <a:t>@ a Glance</a:t>
            </a:r>
            <a:endParaRPr sz="4800">
              <a:solidFill>
                <a:schemeClr val="accent4"/>
              </a:solidFill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4294967295"/>
          </p:nvPr>
        </p:nvSpPr>
        <p:spPr>
          <a:xfrm>
            <a:off x="362775" y="2195975"/>
            <a:ext cx="5109000" cy="188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8 Campuses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latin typeface="Lato"/>
                <a:ea typeface="Lato"/>
                <a:cs typeface="Lato"/>
                <a:sym typeface="Lato"/>
              </a:rPr>
              <a:t>(Including Alternative School)</a:t>
            </a:r>
            <a:endParaRPr sz="600" i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4,018 Students</a:t>
            </a:r>
            <a:endParaRPr sz="6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338 Certified Staff Members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900" y="2392250"/>
            <a:ext cx="2928375" cy="235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519825" y="517525"/>
            <a:ext cx="7695000" cy="840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Session Objectives</a:t>
            </a:r>
            <a:endParaRPr sz="4800"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1144975" y="1527475"/>
            <a:ext cx="7335600" cy="30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Lato"/>
              <a:buChar char="➔"/>
            </a:pPr>
            <a:r>
              <a:rPr lang="en" b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Farmington School District’s Journey with Missouri Model Districts (MMD)- Where We Started &amp; Where We Are Going</a:t>
            </a:r>
            <a:endParaRPr b="1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➔"/>
            </a:pPr>
            <a:r>
              <a:rPr lang="en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View of the Mo Edu Sail Website &amp; Resources Available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Lato"/>
              <a:buChar char="➔"/>
            </a:pPr>
            <a:r>
              <a:rPr lang="en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View of the Virtual Learning Platform by DESE </a:t>
            </a:r>
            <a:endParaRPr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737850" y="257250"/>
            <a:ext cx="6034500" cy="69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FSD Journey</a:t>
            </a:r>
            <a:endParaRPr sz="3600"/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634450" y="1050150"/>
            <a:ext cx="8061300" cy="30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➔"/>
            </a:pPr>
            <a:r>
              <a:rPr lang="en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Attended the MMD Summit in May/June of 2018</a:t>
            </a:r>
            <a:endParaRPr sz="18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➔"/>
            </a:pPr>
            <a:r>
              <a:rPr lang="en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Each building principal was asked to think of 5 staff members that could help lead their staff forward in the 18-19 school year</a:t>
            </a:r>
            <a:endParaRPr sz="18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➔"/>
            </a:pPr>
            <a:r>
              <a:rPr lang="en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High School (due to size) chose 7 staff members for their team</a:t>
            </a:r>
            <a:endParaRPr sz="18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➔"/>
            </a:pPr>
            <a:r>
              <a:rPr lang="en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Teachers selected were told upfront this commitment would take extra time and they would be expected to present PD to their building staff once a month</a:t>
            </a:r>
            <a:endParaRPr sz="18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➔"/>
            </a:pPr>
            <a:r>
              <a:rPr lang="en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District Leadership Team is called the </a:t>
            </a:r>
            <a:r>
              <a:rPr lang="en" sz="1800" b="1" i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“Professional Growth Community”</a:t>
            </a:r>
            <a:endParaRPr sz="18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ctrTitle"/>
          </p:nvPr>
        </p:nvSpPr>
        <p:spPr>
          <a:xfrm>
            <a:off x="1156775" y="370950"/>
            <a:ext cx="6342900" cy="1526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Our Staff Commitment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1"/>
          </p:nvPr>
        </p:nvSpPr>
        <p:spPr>
          <a:xfrm>
            <a:off x="555050" y="2087000"/>
            <a:ext cx="7807800" cy="5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Each member of the Professional Growth Community (PGC) was given information regarding their commitment.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1259025" y="3269725"/>
            <a:ext cx="6453900" cy="12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PGC Commitment Agreement</a:t>
            </a:r>
            <a:endParaRPr sz="3600" b="1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925" y="758900"/>
            <a:ext cx="5952576" cy="334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1369125" y="4163725"/>
            <a:ext cx="69714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A Google Classroom is used to keep all PGC members informed, up to date and serves as a housing spot for all important information. 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394950" y="871600"/>
            <a:ext cx="22725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</a:rPr>
              <a:t>Agenda Driven</a:t>
            </a:r>
            <a:endParaRPr sz="3000" b="1">
              <a:solidFill>
                <a:srgbClr val="FFD9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Each PGC meeting begins with a “Reflect and Reconnect” activity as a whole group to get the team to focus and connect as an entire team.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394950" y="288700"/>
            <a:ext cx="7703100" cy="863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Structure of PGC Meetings</a:t>
            </a:r>
            <a:endParaRPr sz="360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2"/>
          </p:nvPr>
        </p:nvSpPr>
        <p:spPr>
          <a:xfrm>
            <a:off x="3037501" y="955125"/>
            <a:ext cx="24180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</a:rPr>
              <a:t>Must Do/May Do</a:t>
            </a:r>
            <a:endParaRPr sz="2700" b="1">
              <a:solidFill>
                <a:srgbClr val="FFD9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Each month listed on the agenda are items that PGC members “must do” and “may do” with their building on the early out PD day. </a:t>
            </a:r>
            <a:endParaRPr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body" idx="2"/>
          </p:nvPr>
        </p:nvSpPr>
        <p:spPr>
          <a:xfrm>
            <a:off x="5825551" y="955125"/>
            <a:ext cx="22725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D900"/>
                </a:solidFill>
                <a:latin typeface="Lato"/>
                <a:ea typeface="Lato"/>
                <a:cs typeface="Lato"/>
                <a:sym typeface="Lato"/>
              </a:rPr>
              <a:t>Team Time</a:t>
            </a:r>
            <a:endParaRPr sz="3000" b="1">
              <a:solidFill>
                <a:srgbClr val="FFD9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After completing the “Reflect and Reconnect” and “Must Do”/”May Do” part of the agenda as a whole group, building teams split up into different areas of the building to plan out the next early out for their staff. </a:t>
            </a:r>
            <a:endParaRPr sz="15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00" y="4241500"/>
            <a:ext cx="658375" cy="6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lvia template">
  <a:themeElements>
    <a:clrScheme name="Custom 347">
      <a:dk1>
        <a:srgbClr val="222222"/>
      </a:dk1>
      <a:lt1>
        <a:srgbClr val="FFFFFF"/>
      </a:lt1>
      <a:dk2>
        <a:srgbClr val="111111"/>
      </a:dk2>
      <a:lt2>
        <a:srgbClr val="FFFFFF"/>
      </a:lt2>
      <a:accent1>
        <a:srgbClr val="F20122"/>
      </a:accent1>
      <a:accent2>
        <a:srgbClr val="CA0000"/>
      </a:accent2>
      <a:accent3>
        <a:srgbClr val="FF6A00"/>
      </a:accent3>
      <a:accent4>
        <a:srgbClr val="FF9F00"/>
      </a:accent4>
      <a:accent5>
        <a:srgbClr val="999999"/>
      </a:accent5>
      <a:accent6>
        <a:srgbClr val="D9D9D9"/>
      </a:accent6>
      <a:hlink>
        <a:srgbClr val="F2012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On-screen Show (16:9)</PresentationFormat>
  <Paragraphs>160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Lato</vt:lpstr>
      <vt:lpstr>Calibri</vt:lpstr>
      <vt:lpstr>Lato Black</vt:lpstr>
      <vt:lpstr>Playfair Display</vt:lpstr>
      <vt:lpstr>Droid Sans</vt:lpstr>
      <vt:lpstr>Lato Light</vt:lpstr>
      <vt:lpstr>Silvia template</vt:lpstr>
      <vt:lpstr>    Presented by the Farmington School District September 2019 </vt:lpstr>
      <vt:lpstr>Welcome!</vt:lpstr>
      <vt:lpstr>The Bottom Line</vt:lpstr>
      <vt:lpstr> Farmington R7 School District @ a Glance</vt:lpstr>
      <vt:lpstr>Session Objectives</vt:lpstr>
      <vt:lpstr>The FSD Journey</vt:lpstr>
      <vt:lpstr>Our Staff Commitment</vt:lpstr>
      <vt:lpstr>PowerPoint Presentation</vt:lpstr>
      <vt:lpstr>The Structure of PGC Meetings </vt:lpstr>
      <vt:lpstr>Sample Agendas from PGC Meetings</vt:lpstr>
      <vt:lpstr>The Importance of Being United</vt:lpstr>
      <vt:lpstr>PowerPoint Presentation</vt:lpstr>
      <vt:lpstr>PowerPoint Presentation</vt:lpstr>
      <vt:lpstr>PowerPoint Presentation</vt:lpstr>
      <vt:lpstr>Using the  Mo Edu Sail Website</vt:lpstr>
      <vt:lpstr>How FSD used the MoEdu Sail Website in Year #1</vt:lpstr>
      <vt:lpstr>FSD use of VLP in 18-19</vt:lpstr>
      <vt:lpstr>Accessing VLP on DESE Website</vt:lpstr>
      <vt:lpstr>Directions for VLP</vt:lpstr>
      <vt:lpstr>Resources</vt:lpstr>
      <vt:lpstr>What are the Benefits for FSD?</vt:lpstr>
      <vt:lpstr>Benefits Chart MMD/DCI</vt:lpstr>
      <vt:lpstr>The Overall Approach</vt:lpstr>
      <vt:lpstr>PowerPoint Presentation</vt:lpstr>
      <vt:lpstr>John O’Connor Book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Presented by the Farmington School District September 2019</dc:title>
  <dc:creator>Debbi</dc:creator>
  <cp:lastModifiedBy>Debbi Magnifico</cp:lastModifiedBy>
  <cp:revision>1</cp:revision>
  <dcterms:modified xsi:type="dcterms:W3CDTF">2019-09-13T12:40:13Z</dcterms:modified>
</cp:coreProperties>
</file>