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9/16/2019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9/16/2019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1" y="914400"/>
            <a:ext cx="10993549" cy="1977081"/>
          </a:xfrm>
        </p:spPr>
        <p:txBody>
          <a:bodyPr anchor="ctr">
            <a:noAutofit/>
          </a:bodyPr>
          <a:lstStyle/>
          <a:p>
            <a:pPr algn="ctr"/>
            <a:r>
              <a:rPr lang="en-US" sz="4400" cap="none" dirty="0">
                <a:latin typeface="+mn-lt"/>
              </a:rPr>
              <a:t>Compliance and the </a:t>
            </a:r>
            <a:br>
              <a:rPr lang="en-US" sz="4400" cap="none" dirty="0">
                <a:latin typeface="+mn-lt"/>
              </a:rPr>
            </a:br>
            <a:r>
              <a:rPr lang="en-US" sz="4400" cap="none" dirty="0">
                <a:latin typeface="+mn-lt"/>
              </a:rPr>
              <a:t>Art of Evaluation Report Writing</a:t>
            </a:r>
          </a:p>
        </p:txBody>
      </p:sp>
      <p:sp>
        <p:nvSpPr>
          <p:cNvPr id="4" name="Rectangle 3"/>
          <p:cNvSpPr/>
          <p:nvPr/>
        </p:nvSpPr>
        <p:spPr>
          <a:xfrm>
            <a:off x="5898292" y="4816958"/>
            <a:ext cx="6096000" cy="1323439"/>
          </a:xfrm>
          <a:prstGeom prst="rect">
            <a:avLst/>
          </a:prstGeom>
        </p:spPr>
        <p:txBody>
          <a:bodyPr>
            <a:spAutoFit/>
          </a:bodyPr>
          <a:lstStyle/>
          <a:p>
            <a:pPr algn="ctr"/>
            <a:r>
              <a:rPr lang="en-US" sz="4400" dirty="0">
                <a:solidFill>
                  <a:schemeClr val="accent1">
                    <a:lumMod val="75000"/>
                    <a:lumOff val="25000"/>
                  </a:schemeClr>
                </a:solidFill>
              </a:rPr>
              <a:t>Katie Davis</a:t>
            </a:r>
          </a:p>
          <a:p>
            <a:pPr algn="ctr"/>
            <a:r>
              <a:rPr lang="en-US" dirty="0">
                <a:solidFill>
                  <a:schemeClr val="accent1">
                    <a:lumMod val="75000"/>
                    <a:lumOff val="25000"/>
                  </a:schemeClr>
                </a:solidFill>
              </a:rPr>
              <a:t>Psychological Examiner</a:t>
            </a:r>
          </a:p>
          <a:p>
            <a:pPr algn="ctr"/>
            <a:r>
              <a:rPr lang="en-US" dirty="0">
                <a:solidFill>
                  <a:schemeClr val="accent1">
                    <a:lumMod val="75000"/>
                    <a:lumOff val="25000"/>
                  </a:schemeClr>
                </a:solidFill>
              </a:rPr>
              <a:t>Francis Howell School District</a:t>
            </a:r>
          </a:p>
        </p:txBody>
      </p:sp>
    </p:spTree>
    <p:extLst>
      <p:ext uri="{BB962C8B-B14F-4D97-AF65-F5344CB8AC3E}">
        <p14:creationId xmlns:p14="http://schemas.microsoft.com/office/powerpoint/2010/main" val="2795995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Questions?</a:t>
            </a:r>
          </a:p>
        </p:txBody>
      </p:sp>
      <p:sp>
        <p:nvSpPr>
          <p:cNvPr id="3" name="Content Placeholder 2"/>
          <p:cNvSpPr>
            <a:spLocks noGrp="1"/>
          </p:cNvSpPr>
          <p:nvPr>
            <p:ph idx="1"/>
          </p:nvPr>
        </p:nvSpPr>
        <p:spPr/>
        <p:txBody>
          <a:bodyPr>
            <a:normAutofit/>
          </a:bodyPr>
          <a:lstStyle/>
          <a:p>
            <a:r>
              <a:rPr lang="en-US" sz="3200" dirty="0"/>
              <a:t>E-mail, Call, or Text Me!</a:t>
            </a:r>
          </a:p>
          <a:p>
            <a:pPr marL="324000" lvl="1" indent="0">
              <a:buNone/>
            </a:pPr>
            <a:r>
              <a:rPr lang="en-US" sz="2800" dirty="0"/>
              <a:t>					</a:t>
            </a:r>
            <a:r>
              <a:rPr lang="en-US" sz="2800" b="1" dirty="0"/>
              <a:t>Katie Davis</a:t>
            </a:r>
          </a:p>
          <a:p>
            <a:pPr marL="324000" lvl="1" indent="0">
              <a:buNone/>
            </a:pPr>
            <a:r>
              <a:rPr lang="en-US" sz="2800" dirty="0"/>
              <a:t>					katie.davis@fhsdschools.org</a:t>
            </a:r>
          </a:p>
          <a:p>
            <a:pPr marL="324000" lvl="1" indent="0">
              <a:buNone/>
            </a:pPr>
            <a:r>
              <a:rPr lang="en-US" sz="2800" dirty="0"/>
              <a:t>					Office: (636) 851-5978</a:t>
            </a:r>
          </a:p>
          <a:p>
            <a:pPr marL="324000" lvl="1" indent="0">
              <a:buNone/>
            </a:pPr>
            <a:r>
              <a:rPr lang="en-US" sz="2800" dirty="0"/>
              <a:t>					Cell: (618) 567-4214</a:t>
            </a:r>
          </a:p>
        </p:txBody>
      </p:sp>
    </p:spTree>
    <p:extLst>
      <p:ext uri="{BB962C8B-B14F-4D97-AF65-F5344CB8AC3E}">
        <p14:creationId xmlns:p14="http://schemas.microsoft.com/office/powerpoint/2010/main" val="3548116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About Me…</a:t>
            </a:r>
          </a:p>
        </p:txBody>
      </p:sp>
      <p:sp>
        <p:nvSpPr>
          <p:cNvPr id="3" name="Content Placeholder 2"/>
          <p:cNvSpPr>
            <a:spLocks noGrp="1"/>
          </p:cNvSpPr>
          <p:nvPr>
            <p:ph idx="1"/>
          </p:nvPr>
        </p:nvSpPr>
        <p:spPr/>
        <p:txBody>
          <a:bodyPr>
            <a:normAutofit/>
          </a:bodyPr>
          <a:lstStyle/>
          <a:p>
            <a:r>
              <a:rPr lang="en-US" sz="2000" dirty="0"/>
              <a:t>6</a:t>
            </a:r>
            <a:r>
              <a:rPr lang="en-US" sz="2000" baseline="30000" dirty="0"/>
              <a:t>th</a:t>
            </a:r>
            <a:r>
              <a:rPr lang="en-US" sz="2000" dirty="0"/>
              <a:t> year as a Psych Examiner</a:t>
            </a:r>
          </a:p>
          <a:p>
            <a:pPr lvl="2"/>
            <a:r>
              <a:rPr lang="en-US" sz="1600" dirty="0"/>
              <a:t>Experience working with students from PK through 12</a:t>
            </a:r>
            <a:r>
              <a:rPr lang="en-US" sz="1600" baseline="30000" dirty="0"/>
              <a:t>th</a:t>
            </a:r>
            <a:r>
              <a:rPr lang="en-US" sz="1600" dirty="0"/>
              <a:t> grade</a:t>
            </a:r>
          </a:p>
          <a:p>
            <a:pPr lvl="2"/>
            <a:r>
              <a:rPr lang="en-US" sz="1600" dirty="0"/>
              <a:t>Currently at Francis Howell School District on the Early Childhood Evaluation Team</a:t>
            </a:r>
          </a:p>
          <a:p>
            <a:r>
              <a:rPr lang="en-US" sz="2000" dirty="0"/>
              <a:t>Background and Education in School Counseling and Professional Counseling</a:t>
            </a:r>
          </a:p>
          <a:p>
            <a:r>
              <a:rPr lang="en-US" sz="2000" dirty="0"/>
              <a:t>From St. Louis – born and raised</a:t>
            </a:r>
          </a:p>
          <a:p>
            <a:r>
              <a:rPr lang="en-US" sz="2000" dirty="0"/>
              <a:t>Lots of kids, and lots and lots and lots and lots of family</a:t>
            </a:r>
          </a:p>
          <a:p>
            <a:r>
              <a:rPr lang="en-US" sz="2000" dirty="0"/>
              <a:t>Lifelong learner – will go back to school soon!</a:t>
            </a:r>
          </a:p>
          <a:p>
            <a:r>
              <a:rPr lang="en-US" sz="2000" dirty="0"/>
              <a:t>Organized Type-A Personality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4348" y="3534032"/>
            <a:ext cx="2270553" cy="302740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8341" y="4080588"/>
            <a:ext cx="2242751" cy="22427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7496" y="1086638"/>
            <a:ext cx="2681505" cy="2187716"/>
          </a:xfrm>
          <a:prstGeom prst="rect">
            <a:avLst/>
          </a:prstGeom>
        </p:spPr>
      </p:pic>
    </p:spTree>
    <p:extLst>
      <p:ext uri="{BB962C8B-B14F-4D97-AF65-F5344CB8AC3E}">
        <p14:creationId xmlns:p14="http://schemas.microsoft.com/office/powerpoint/2010/main" val="1661324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What your reports should be… </a:t>
            </a:r>
          </a:p>
        </p:txBody>
      </p:sp>
      <p:sp>
        <p:nvSpPr>
          <p:cNvPr id="3" name="Content Placeholder 2"/>
          <p:cNvSpPr>
            <a:spLocks noGrp="1"/>
          </p:cNvSpPr>
          <p:nvPr>
            <p:ph idx="1"/>
          </p:nvPr>
        </p:nvSpPr>
        <p:spPr>
          <a:xfrm>
            <a:off x="581192" y="2180496"/>
            <a:ext cx="11029615" cy="4096736"/>
          </a:xfrm>
        </p:spPr>
        <p:txBody>
          <a:bodyPr>
            <a:normAutofit/>
          </a:bodyPr>
          <a:lstStyle/>
          <a:p>
            <a:r>
              <a:rPr lang="en-US" sz="2000" dirty="0"/>
              <a:t>Professional… </a:t>
            </a:r>
            <a:endParaRPr lang="en-US" sz="1600" dirty="0"/>
          </a:p>
          <a:p>
            <a:r>
              <a:rPr lang="en-US" sz="2000" dirty="0"/>
              <a:t>Technical…</a:t>
            </a:r>
          </a:p>
          <a:p>
            <a:pPr lvl="2"/>
            <a:r>
              <a:rPr lang="en-US" sz="1600" dirty="0"/>
              <a:t>Lots of past tense</a:t>
            </a:r>
          </a:p>
          <a:p>
            <a:pPr lvl="2"/>
            <a:r>
              <a:rPr lang="en-US" sz="1600" dirty="0"/>
              <a:t>Redundant/Repetitive</a:t>
            </a:r>
          </a:p>
          <a:p>
            <a:pPr lvl="2"/>
            <a:r>
              <a:rPr lang="en-US" sz="1600" dirty="0"/>
              <a:t>Passive (e.g., “The following results were obtained:” or “This instrument is designed…” etc.)</a:t>
            </a:r>
          </a:p>
          <a:p>
            <a:r>
              <a:rPr lang="en-US" sz="2000" dirty="0"/>
              <a:t>Student-First…</a:t>
            </a:r>
          </a:p>
          <a:p>
            <a:r>
              <a:rPr lang="en-US" sz="2000" dirty="0"/>
              <a:t>Compassionate…</a:t>
            </a:r>
          </a:p>
          <a:p>
            <a:pPr lvl="2"/>
            <a:r>
              <a:rPr lang="en-US" sz="1600" dirty="0"/>
              <a:t>You’re talking about a parent’s pride and joy here! Be nice. </a:t>
            </a:r>
          </a:p>
          <a:p>
            <a:r>
              <a:rPr lang="en-US" sz="2000" dirty="0"/>
              <a:t>Universal… </a:t>
            </a:r>
          </a:p>
          <a:p>
            <a:pPr lvl="2"/>
            <a:r>
              <a:rPr lang="en-US" sz="1600" dirty="0"/>
              <a:t>You shouldn’t need a college degree to understand what’s being said! Know your audience. </a:t>
            </a:r>
          </a:p>
        </p:txBody>
      </p:sp>
    </p:spTree>
    <p:extLst>
      <p:ext uri="{BB962C8B-B14F-4D97-AF65-F5344CB8AC3E}">
        <p14:creationId xmlns:p14="http://schemas.microsoft.com/office/powerpoint/2010/main" val="2486371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Data sources…</a:t>
            </a:r>
          </a:p>
        </p:txBody>
      </p:sp>
      <p:sp>
        <p:nvSpPr>
          <p:cNvPr id="3" name="Content Placeholder 2"/>
          <p:cNvSpPr>
            <a:spLocks noGrp="1"/>
          </p:cNvSpPr>
          <p:nvPr>
            <p:ph idx="1"/>
          </p:nvPr>
        </p:nvSpPr>
        <p:spPr>
          <a:xfrm>
            <a:off x="581192" y="2180496"/>
            <a:ext cx="11029615" cy="4302682"/>
          </a:xfrm>
        </p:spPr>
        <p:txBody>
          <a:bodyPr>
            <a:noAutofit/>
          </a:bodyPr>
          <a:lstStyle/>
          <a:p>
            <a:r>
              <a:rPr lang="en-US" sz="1600" dirty="0"/>
              <a:t>Student Records</a:t>
            </a:r>
          </a:p>
          <a:p>
            <a:pPr lvl="2"/>
            <a:r>
              <a:rPr lang="en-US" sz="1200" dirty="0"/>
              <a:t>Health</a:t>
            </a:r>
          </a:p>
          <a:p>
            <a:pPr lvl="2"/>
            <a:r>
              <a:rPr lang="en-US" sz="1200" dirty="0"/>
              <a:t>Attendance</a:t>
            </a:r>
          </a:p>
          <a:p>
            <a:pPr lvl="2"/>
            <a:r>
              <a:rPr lang="en-US" sz="1200" dirty="0"/>
              <a:t>Discipline</a:t>
            </a:r>
          </a:p>
          <a:p>
            <a:pPr lvl="2"/>
            <a:r>
              <a:rPr lang="en-US" sz="1200" dirty="0"/>
              <a:t>Anything else that’s relevant!</a:t>
            </a:r>
          </a:p>
          <a:p>
            <a:r>
              <a:rPr lang="en-US" sz="1600" dirty="0"/>
              <a:t>Enrollment History</a:t>
            </a:r>
          </a:p>
          <a:p>
            <a:r>
              <a:rPr lang="en-US" sz="1600" dirty="0"/>
              <a:t>Previous Evaluations</a:t>
            </a:r>
          </a:p>
          <a:p>
            <a:pPr lvl="2"/>
            <a:r>
              <a:rPr lang="en-US" sz="1200" dirty="0"/>
              <a:t>School, First Steps, DIAL-4, ASQ-3/PAT, Mercy, Knights of Columbus, Sensory Solutions, etc.</a:t>
            </a:r>
          </a:p>
          <a:p>
            <a:r>
              <a:rPr lang="en-US" sz="1600" dirty="0"/>
              <a:t>Current IEP (or IFSP or ISP – you get the hint), if applicable</a:t>
            </a:r>
          </a:p>
          <a:p>
            <a:pPr lvl="2"/>
            <a:r>
              <a:rPr lang="en-US" sz="1200" dirty="0"/>
              <a:t>Or, just note the current interventions/strategies being implemented!</a:t>
            </a:r>
          </a:p>
          <a:p>
            <a:r>
              <a:rPr lang="en-US" sz="1600" dirty="0"/>
              <a:t>Assessment Data</a:t>
            </a:r>
          </a:p>
          <a:p>
            <a:pPr lvl="2"/>
            <a:r>
              <a:rPr lang="en-US" sz="1200" dirty="0"/>
              <a:t>MAP, EOCs, Gates, CBM data, and more</a:t>
            </a:r>
          </a:p>
          <a:p>
            <a:r>
              <a:rPr lang="en-US" sz="1600" dirty="0"/>
              <a:t>Current Grades and/or Progress Report</a:t>
            </a:r>
          </a:p>
          <a:p>
            <a:r>
              <a:rPr lang="en-US" sz="1600" dirty="0"/>
              <a:t>Parent and Teacher Input</a:t>
            </a:r>
          </a:p>
        </p:txBody>
      </p:sp>
      <p:sp>
        <p:nvSpPr>
          <p:cNvPr id="4" name="TextBox 3"/>
          <p:cNvSpPr txBox="1"/>
          <p:nvPr/>
        </p:nvSpPr>
        <p:spPr>
          <a:xfrm rot="643748">
            <a:off x="6455628" y="2642061"/>
            <a:ext cx="5123372" cy="1754326"/>
          </a:xfrm>
          <a:prstGeom prst="rect">
            <a:avLst/>
          </a:prstGeom>
          <a:noFill/>
        </p:spPr>
        <p:txBody>
          <a:bodyPr wrap="square" rtlCol="0">
            <a:spAutoFit/>
          </a:bodyPr>
          <a:lstStyle/>
          <a:p>
            <a:r>
              <a:rPr lang="en-US" sz="3600" dirty="0">
                <a:solidFill>
                  <a:schemeClr val="accent2">
                    <a:lumMod val="50000"/>
                  </a:schemeClr>
                </a:solidFill>
              </a:rPr>
              <a:t>The more information you have, the better your evaluation report will be!</a:t>
            </a:r>
          </a:p>
        </p:txBody>
      </p:sp>
    </p:spTree>
    <p:extLst>
      <p:ext uri="{BB962C8B-B14F-4D97-AF65-F5344CB8AC3E}">
        <p14:creationId xmlns:p14="http://schemas.microsoft.com/office/powerpoint/2010/main" val="2434106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The stranger test…</a:t>
            </a:r>
          </a:p>
        </p:txBody>
      </p:sp>
      <p:sp>
        <p:nvSpPr>
          <p:cNvPr id="3" name="Content Placeholder 2"/>
          <p:cNvSpPr>
            <a:spLocks noGrp="1"/>
          </p:cNvSpPr>
          <p:nvPr>
            <p:ph idx="1"/>
          </p:nvPr>
        </p:nvSpPr>
        <p:spPr>
          <a:xfrm>
            <a:off x="581192" y="2180496"/>
            <a:ext cx="11029615" cy="3841363"/>
          </a:xfrm>
        </p:spPr>
        <p:txBody>
          <a:bodyPr>
            <a:normAutofit/>
          </a:bodyPr>
          <a:lstStyle/>
          <a:p>
            <a:r>
              <a:rPr lang="en-US" sz="2000" dirty="0"/>
              <a:t>WHO said it?</a:t>
            </a:r>
            <a:endParaRPr lang="en-US" sz="1800" dirty="0"/>
          </a:p>
          <a:p>
            <a:r>
              <a:rPr lang="en-US" sz="2000" dirty="0"/>
              <a:t>WHAT did they say?</a:t>
            </a:r>
          </a:p>
          <a:p>
            <a:r>
              <a:rPr lang="en-US" sz="2000" dirty="0"/>
              <a:t>WHERE did testing occur?</a:t>
            </a:r>
          </a:p>
          <a:p>
            <a:r>
              <a:rPr lang="en-US" sz="2000" dirty="0"/>
              <a:t>WHEN was it said?</a:t>
            </a:r>
          </a:p>
          <a:p>
            <a:endParaRPr lang="en-US" sz="2000" dirty="0"/>
          </a:p>
          <a:p>
            <a:pPr marL="0" indent="0" algn="ctr">
              <a:buNone/>
            </a:pPr>
            <a:r>
              <a:rPr lang="en-US" sz="2400" i="1" dirty="0"/>
              <a:t>“Ms. Smith, Joey’s teacher at MOCASE Elementary, reported on 09/23/2019 that…”</a:t>
            </a:r>
          </a:p>
          <a:p>
            <a:pPr marL="0" indent="0" algn="ctr">
              <a:buNone/>
            </a:pPr>
            <a:r>
              <a:rPr lang="en-US" sz="2400" i="1" dirty="0"/>
              <a:t>or</a:t>
            </a:r>
          </a:p>
          <a:p>
            <a:pPr marL="0" indent="0" algn="ctr">
              <a:buNone/>
            </a:pPr>
            <a:r>
              <a:rPr lang="en-US" sz="2400" i="1" dirty="0"/>
              <a:t>“Joey was administered the GFTA-3 on 02/22/2018 by an SLP at Sensory Solutions…”</a:t>
            </a:r>
          </a:p>
        </p:txBody>
      </p:sp>
      <p:sp>
        <p:nvSpPr>
          <p:cNvPr id="4" name="TextBox 3"/>
          <p:cNvSpPr txBox="1"/>
          <p:nvPr/>
        </p:nvSpPr>
        <p:spPr>
          <a:xfrm rot="577159">
            <a:off x="4661168" y="2946171"/>
            <a:ext cx="7483151" cy="1200329"/>
          </a:xfrm>
          <a:prstGeom prst="rect">
            <a:avLst/>
          </a:prstGeom>
          <a:noFill/>
        </p:spPr>
        <p:txBody>
          <a:bodyPr wrap="square" rtlCol="0">
            <a:spAutoFit/>
          </a:bodyPr>
          <a:lstStyle/>
          <a:p>
            <a:r>
              <a:rPr lang="en-US" sz="3600" dirty="0">
                <a:solidFill>
                  <a:schemeClr val="accent2">
                    <a:lumMod val="50000"/>
                  </a:schemeClr>
                </a:solidFill>
              </a:rPr>
              <a:t>If a stranger reads this, will they get the </a:t>
            </a:r>
          </a:p>
          <a:p>
            <a:pPr algn="ctr"/>
            <a:r>
              <a:rPr lang="en-US" sz="3600" dirty="0">
                <a:solidFill>
                  <a:schemeClr val="accent2">
                    <a:lumMod val="50000"/>
                  </a:schemeClr>
                </a:solidFill>
              </a:rPr>
              <a:t>WHOLE picture?</a:t>
            </a:r>
          </a:p>
        </p:txBody>
      </p:sp>
    </p:spTree>
    <p:extLst>
      <p:ext uri="{BB962C8B-B14F-4D97-AF65-F5344CB8AC3E}">
        <p14:creationId xmlns:p14="http://schemas.microsoft.com/office/powerpoint/2010/main" val="3740117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BASIS FOR DETERMINATION…</a:t>
            </a:r>
          </a:p>
        </p:txBody>
      </p:sp>
      <p:sp>
        <p:nvSpPr>
          <p:cNvPr id="3" name="Content Placeholder 2"/>
          <p:cNvSpPr>
            <a:spLocks noGrp="1"/>
          </p:cNvSpPr>
          <p:nvPr>
            <p:ph idx="1"/>
          </p:nvPr>
        </p:nvSpPr>
        <p:spPr/>
        <p:txBody>
          <a:bodyPr/>
          <a:lstStyle/>
          <a:p>
            <a:r>
              <a:rPr lang="en-US" dirty="0"/>
              <a:t>SAMPLE: “The evaluation team used the following information as a basis for this determination: previous evaluation reports, medical information, teacher observations, Review of Existing Data information, current assessment results, and the discussion of the evaluation team. Using the Compliance Standards and Indicators set forth by the Missouri Office of Special Education as a guide, the evaluation team considered the following options: continuing eligibility with the previously-identified educational disability of a Specific Learning Disability, changing Joey’s eligibility to an identification of Other Health Impairment, or releasing Joey from the special education program and deeming him ineligible for any category under IDEA.”</a:t>
            </a:r>
          </a:p>
          <a:p>
            <a:r>
              <a:rPr lang="en-US" dirty="0"/>
              <a:t>NOW – Talk about why certain options were REJECTED. Explain </a:t>
            </a:r>
            <a:r>
              <a:rPr lang="en-US" i="1" dirty="0"/>
              <a:t>how</a:t>
            </a:r>
            <a:r>
              <a:rPr lang="en-US" dirty="0"/>
              <a:t> the discussion went! </a:t>
            </a:r>
          </a:p>
          <a:p>
            <a:r>
              <a:rPr lang="en-US" dirty="0"/>
              <a:t>THEN – Explain what decision your team ultimately landed on!</a:t>
            </a:r>
          </a:p>
        </p:txBody>
      </p:sp>
    </p:spTree>
    <p:extLst>
      <p:ext uri="{BB962C8B-B14F-4D97-AF65-F5344CB8AC3E}">
        <p14:creationId xmlns:p14="http://schemas.microsoft.com/office/powerpoint/2010/main" val="453826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USE THE STANDARDS AND INDICATORS!</a:t>
            </a:r>
          </a:p>
        </p:txBody>
      </p:sp>
      <p:sp>
        <p:nvSpPr>
          <p:cNvPr id="3" name="Content Placeholder 2"/>
          <p:cNvSpPr>
            <a:spLocks noGrp="1"/>
          </p:cNvSpPr>
          <p:nvPr>
            <p:ph idx="1"/>
          </p:nvPr>
        </p:nvSpPr>
        <p:spPr/>
        <p:txBody>
          <a:bodyPr>
            <a:normAutofit fontScale="92500" lnSpcReduction="10000"/>
          </a:bodyPr>
          <a:lstStyle/>
          <a:p>
            <a:r>
              <a:rPr lang="en-US" dirty="0"/>
              <a:t>The team determined that STUDENT meets eligibility for the special education program under the eligibility area of a Specific Learning Disability in the areas of Basic Reading Skill and Reading Comprehension. This decision is based on the following criteria: </a:t>
            </a:r>
          </a:p>
          <a:p>
            <a:pPr lvl="1"/>
            <a:r>
              <a:rPr lang="en-US" dirty="0"/>
              <a:t>1400.10 – Joey does not achieve adequately for his age or to meet State-approved grade-level standards in the following areas when provided with learning experiences and instruction appropriate for his age or State-approved grade-level standards</a:t>
            </a:r>
          </a:p>
          <a:p>
            <a:pPr lvl="2"/>
            <a:r>
              <a:rPr lang="en-US" dirty="0"/>
              <a:t>1400.10.a. Basic Reading Skill</a:t>
            </a:r>
          </a:p>
          <a:p>
            <a:pPr lvl="2"/>
            <a:r>
              <a:rPr lang="en-US" dirty="0"/>
              <a:t>1400.10.b. Reading Comprehension</a:t>
            </a:r>
          </a:p>
          <a:p>
            <a:pPr lvl="1"/>
            <a:r>
              <a:rPr lang="en-US" dirty="0"/>
              <a:t>1400.20 –</a:t>
            </a:r>
          </a:p>
          <a:p>
            <a:pPr lvl="1"/>
            <a:r>
              <a:rPr lang="en-US" dirty="0"/>
              <a:t>1400.30 – </a:t>
            </a:r>
          </a:p>
          <a:p>
            <a:pPr lvl="1"/>
            <a:r>
              <a:rPr lang="en-US" dirty="0"/>
              <a:t>1400.40 – </a:t>
            </a:r>
          </a:p>
          <a:p>
            <a:pPr lvl="1"/>
            <a:r>
              <a:rPr lang="en-US" dirty="0"/>
              <a:t>1400.50 – </a:t>
            </a:r>
          </a:p>
          <a:p>
            <a:pPr lvl="1"/>
            <a:r>
              <a:rPr lang="en-US" dirty="0"/>
              <a:t>1400.60 – </a:t>
            </a:r>
          </a:p>
        </p:txBody>
      </p:sp>
      <p:sp>
        <p:nvSpPr>
          <p:cNvPr id="4" name="TextBox 3"/>
          <p:cNvSpPr txBox="1"/>
          <p:nvPr/>
        </p:nvSpPr>
        <p:spPr>
          <a:xfrm rot="20911734">
            <a:off x="5933099" y="4573459"/>
            <a:ext cx="4105469" cy="646331"/>
          </a:xfrm>
          <a:prstGeom prst="rect">
            <a:avLst/>
          </a:prstGeom>
          <a:noFill/>
        </p:spPr>
        <p:txBody>
          <a:bodyPr wrap="square" rtlCol="0">
            <a:spAutoFit/>
          </a:bodyPr>
          <a:lstStyle/>
          <a:p>
            <a:r>
              <a:rPr lang="en-US" sz="3600" dirty="0">
                <a:solidFill>
                  <a:schemeClr val="accent2">
                    <a:lumMod val="50000"/>
                  </a:schemeClr>
                </a:solidFill>
              </a:rPr>
              <a:t>See handouts!</a:t>
            </a:r>
          </a:p>
        </p:txBody>
      </p:sp>
    </p:spTree>
    <p:extLst>
      <p:ext uri="{BB962C8B-B14F-4D97-AF65-F5344CB8AC3E}">
        <p14:creationId xmlns:p14="http://schemas.microsoft.com/office/powerpoint/2010/main" val="2820166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And finally… </a:t>
            </a:r>
          </a:p>
        </p:txBody>
      </p:sp>
      <p:sp>
        <p:nvSpPr>
          <p:cNvPr id="3" name="Content Placeholder 2"/>
          <p:cNvSpPr>
            <a:spLocks noGrp="1"/>
          </p:cNvSpPr>
          <p:nvPr>
            <p:ph idx="1"/>
          </p:nvPr>
        </p:nvSpPr>
        <p:spPr/>
        <p:txBody>
          <a:bodyPr anchor="b"/>
          <a:lstStyle/>
          <a:p>
            <a:pPr algn="r"/>
            <a:r>
              <a:rPr lang="en-US" dirty="0"/>
              <a:t>Seriously, humor me. </a:t>
            </a:r>
          </a:p>
        </p:txBody>
      </p:sp>
    </p:spTree>
    <p:extLst>
      <p:ext uri="{BB962C8B-B14F-4D97-AF65-F5344CB8AC3E}">
        <p14:creationId xmlns:p14="http://schemas.microsoft.com/office/powerpoint/2010/main" val="45363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The nit-picky stuff…</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762460"/>
              </p:ext>
            </p:extLst>
          </p:nvPr>
        </p:nvGraphicFramePr>
        <p:xfrm>
          <a:off x="580858" y="1912774"/>
          <a:ext cx="11029950" cy="4826252"/>
        </p:xfrm>
        <a:graphic>
          <a:graphicData uri="http://schemas.openxmlformats.org/drawingml/2006/table">
            <a:tbl>
              <a:tblPr firstRow="1" bandRow="1">
                <a:tableStyleId>{5C22544A-7EE6-4342-B048-85BDC9FD1C3A}</a:tableStyleId>
              </a:tblPr>
              <a:tblGrid>
                <a:gridCol w="5514975">
                  <a:extLst>
                    <a:ext uri="{9D8B030D-6E8A-4147-A177-3AD203B41FA5}">
                      <a16:colId xmlns:a16="http://schemas.microsoft.com/office/drawing/2014/main" val="3593510906"/>
                    </a:ext>
                  </a:extLst>
                </a:gridCol>
                <a:gridCol w="5514975">
                  <a:extLst>
                    <a:ext uri="{9D8B030D-6E8A-4147-A177-3AD203B41FA5}">
                      <a16:colId xmlns:a16="http://schemas.microsoft.com/office/drawing/2014/main" val="882014080"/>
                    </a:ext>
                  </a:extLst>
                </a:gridCol>
              </a:tblGrid>
              <a:tr h="336952">
                <a:tc>
                  <a:txBody>
                    <a:bodyPr/>
                    <a:lstStyle/>
                    <a:p>
                      <a:pPr marL="0" marR="0" algn="ctr">
                        <a:lnSpc>
                          <a:spcPct val="107000"/>
                        </a:lnSpc>
                        <a:spcBef>
                          <a:spcPts val="0"/>
                        </a:spcBef>
                        <a:spcAft>
                          <a:spcPts val="0"/>
                        </a:spcAft>
                      </a:pPr>
                      <a:r>
                        <a:rPr lang="en-US" sz="1200" b="1" u="sng" dirty="0">
                          <a:solidFill>
                            <a:schemeClr val="accent4">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Don’t Use These</a:t>
                      </a:r>
                      <a:endParaRPr lang="en-US" sz="1050" dirty="0">
                        <a:solidFill>
                          <a:schemeClr val="accent4">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u="sng" dirty="0">
                          <a:solidFill>
                            <a:schemeClr val="accent4">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Use These Instead</a:t>
                      </a:r>
                      <a:endParaRPr lang="en-US" sz="1050" dirty="0">
                        <a:solidFill>
                          <a:schemeClr val="accent4">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9932149"/>
                  </a:ext>
                </a:extLst>
              </a:tr>
              <a:tr h="336952">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Received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Obtained (It’s not a gift!)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0836442"/>
                  </a:ext>
                </a:extLst>
              </a:tr>
              <a:tr h="336952">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Feels/Thinks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Reported, Stated, Indicated, Expressed Concern, Explained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9079069"/>
                  </a:ext>
                </a:extLst>
              </a:tr>
              <a:tr h="336952">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Present Tense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Past Tense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15721492"/>
                  </a:ext>
                </a:extLst>
              </a:tr>
              <a:tr h="336952">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“Mom said” (too informal)</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“Joey’s mother reported” </a:t>
                      </a: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or</a:t>
                      </a:r>
                      <a:r>
                        <a:rPr lang="en-US" sz="1200" dirty="0">
                          <a:effectLst/>
                          <a:latin typeface="Calibri" panose="020F0502020204030204" pitchFamily="34" charset="0"/>
                          <a:ea typeface="Calibri" panose="020F0502020204030204" pitchFamily="34" charset="0"/>
                          <a:cs typeface="Times New Roman" panose="02020603050405020304" pitchFamily="18" charset="0"/>
                        </a:rPr>
                        <a:t> “Ms. Jones indicated”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72674"/>
                  </a:ext>
                </a:extLst>
              </a:tr>
              <a:tr h="371593">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His score was one standard deviation below the mean…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Joey obtained a standard score of __, indicating performance within the Below Average range </a:t>
                      </a: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or</a:t>
                      </a:r>
                      <a:r>
                        <a:rPr lang="en-US" sz="1200" dirty="0">
                          <a:effectLst/>
                          <a:latin typeface="Calibri" panose="020F0502020204030204" pitchFamily="34" charset="0"/>
                          <a:ea typeface="Calibri" panose="020F0502020204030204" pitchFamily="34" charset="0"/>
                          <a:cs typeface="Times New Roman" panose="02020603050405020304" pitchFamily="18" charset="0"/>
                        </a:rPr>
                        <a:t> which falls at the ___ percentile rank.</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44273146"/>
                  </a:ext>
                </a:extLst>
              </a:tr>
              <a:tr h="336952">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He was unable to/He cannot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Joey</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h</a:t>
                      </a:r>
                      <a:r>
                        <a:rPr lang="en-US" sz="1200" dirty="0">
                          <a:effectLst/>
                          <a:latin typeface="Calibri" panose="020F0502020204030204" pitchFamily="34" charset="0"/>
                          <a:ea typeface="Calibri" panose="020F0502020204030204" pitchFamily="34" charset="0"/>
                          <a:cs typeface="Times New Roman" panose="02020603050405020304" pitchFamily="18" charset="0"/>
                        </a:rPr>
                        <a:t>as not yet demonstrated the ability to… </a:t>
                      </a: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or</a:t>
                      </a:r>
                      <a:r>
                        <a:rPr lang="en-US" sz="1200" b="0" u="none" dirty="0">
                          <a:effectLst/>
                          <a:latin typeface="Calibri" panose="020F0502020204030204" pitchFamily="34" charset="0"/>
                          <a:ea typeface="Calibri" panose="020F0502020204030204" pitchFamily="34" charset="0"/>
                          <a:cs typeface="Times New Roman" panose="02020603050405020304" pitchFamily="18" charset="0"/>
                        </a:rPr>
                        <a:t> Joey was</a:t>
                      </a:r>
                      <a:r>
                        <a:rPr lang="en-US" sz="1200" b="0" u="none" baseline="0" dirty="0">
                          <a:effectLst/>
                          <a:latin typeface="Calibri" panose="020F0502020204030204" pitchFamily="34" charset="0"/>
                          <a:ea typeface="Calibri" panose="020F0502020204030204" pitchFamily="34" charset="0"/>
                          <a:cs typeface="Times New Roman" panose="02020603050405020304" pitchFamily="18" charset="0"/>
                        </a:rPr>
                        <a:t> not observed to…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16750819"/>
                  </a:ext>
                </a:extLst>
              </a:tr>
              <a:tr h="336952">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Joey struggled with…</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Joey demonstrated difficulty with…</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7818111"/>
                  </a:ext>
                </a:extLst>
              </a:tr>
              <a:tr h="336952">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Always/Never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DO NOT USE.</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These absolute/extreme statements catastrophize student’s abilities.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2646640"/>
                  </a:ext>
                </a:extLst>
              </a:tr>
              <a:tr h="371593">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 combination of 1/4/10, 01/04/2010, January 4</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200" dirty="0">
                          <a:effectLst/>
                          <a:latin typeface="Calibri" panose="020F0502020204030204" pitchFamily="34" charset="0"/>
                          <a:ea typeface="Calibri" panose="020F0502020204030204" pitchFamily="34" charset="0"/>
                          <a:cs typeface="Times New Roman" panose="02020603050405020304" pitchFamily="18" charset="0"/>
                        </a:rPr>
                        <a:t>, 2010, and 1-4-10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PICK ONE</a:t>
                      </a:r>
                      <a:r>
                        <a:rPr lang="en-US" sz="1200" dirty="0">
                          <a:effectLst/>
                          <a:latin typeface="Calibri" panose="020F0502020204030204" pitchFamily="34" charset="0"/>
                          <a:ea typeface="Calibri" panose="020F0502020204030204" pitchFamily="34" charset="0"/>
                          <a:cs typeface="Times New Roman" panose="02020603050405020304" pitchFamily="18" charset="0"/>
                        </a:rPr>
                        <a:t> – and be consistent throughout</a:t>
                      </a:r>
                    </a:p>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(Personal Bias:</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MM/DD/YYYY decreases potential for mistakes/typos)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62765630"/>
                  </a:ext>
                </a:extLst>
              </a:tr>
              <a:tr h="336952">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IFSP from 2/16/14: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“According to the IFSP report dated 02/16/2014…”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17915794"/>
                  </a:ext>
                </a:extLst>
              </a:tr>
              <a:tr h="336952">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CUT AND PASTE FROM LAST REPORT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Summarize previous test results; be brief and concise; hit the big points.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21724214"/>
                  </a:ext>
                </a:extLst>
              </a:tr>
              <a:tr h="336952">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score places Joey in the Average range.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score indicates performance within the Average range.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1840477"/>
                  </a:ext>
                </a:extLst>
              </a:tr>
              <a:tr h="336952">
                <a:tc>
                  <a:txBody>
                    <a:bodyPr/>
                    <a:lstStyle/>
                    <a:p>
                      <a:pPr marL="0" marR="0" algn="ctr">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NO CONCERNS. </a:t>
                      </a:r>
                    </a:p>
                  </a:txBody>
                  <a:tcPr marL="68580" marR="68580" marT="0" marB="0" anchor="ctr"/>
                </a:tc>
                <a:tc>
                  <a:txBody>
                    <a:bodyPr/>
                    <a:lstStyle/>
                    <a:p>
                      <a:pPr marL="0" marR="0" algn="ctr">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Explain</a:t>
                      </a:r>
                      <a:r>
                        <a:rPr lang="en-US" sz="1050" baseline="0" dirty="0">
                          <a:effectLst/>
                          <a:latin typeface="Calibri" panose="020F0502020204030204" pitchFamily="34" charset="0"/>
                          <a:ea typeface="Calibri" panose="020F0502020204030204" pitchFamily="34" charset="0"/>
                          <a:cs typeface="Times New Roman" panose="02020603050405020304" pitchFamily="18" charset="0"/>
                        </a:rPr>
                        <a:t> strengths and weaknesses. If it’s all good, just state the positive!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10343850"/>
                  </a:ext>
                </a:extLst>
              </a:tr>
            </a:tbl>
          </a:graphicData>
        </a:graphic>
      </p:graphicFrame>
    </p:spTree>
    <p:extLst>
      <p:ext uri="{BB962C8B-B14F-4D97-AF65-F5344CB8AC3E}">
        <p14:creationId xmlns:p14="http://schemas.microsoft.com/office/powerpoint/2010/main" val="1337834893"/>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D93BBB6070234CAE351FEB8BF851D1" ma:contentTypeVersion="9" ma:contentTypeDescription="Create a new document." ma:contentTypeScope="" ma:versionID="ced7b55478be4d31e09c69630f331921">
  <xsd:schema xmlns:xsd="http://www.w3.org/2001/XMLSchema" xmlns:xs="http://www.w3.org/2001/XMLSchema" xmlns:p="http://schemas.microsoft.com/office/2006/metadata/properties" xmlns:ns3="b6cf1e8e-8413-4248-9897-898504d06efe" targetNamespace="http://schemas.microsoft.com/office/2006/metadata/properties" ma:root="true" ma:fieldsID="b96eadc8833ddb6c73cd73c75416efdc" ns3:_="">
    <xsd:import namespace="b6cf1e8e-8413-4248-9897-898504d06ef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EventHashCode" minOccurs="0"/>
                <xsd:element ref="ns3:MediaServiceGenerationTim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cf1e8e-8413-4248-9897-898504d06e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1B7D43-3E58-4349-A67C-7787E7C9593D}">
  <ds:schemaRefs>
    <ds:schemaRef ds:uri="http://schemas.microsoft.com/sharepoint/v3/contenttype/forms"/>
  </ds:schemaRefs>
</ds:datastoreItem>
</file>

<file path=customXml/itemProps2.xml><?xml version="1.0" encoding="utf-8"?>
<ds:datastoreItem xmlns:ds="http://schemas.openxmlformats.org/officeDocument/2006/customXml" ds:itemID="{A2702ED6-F20E-43B3-B6D0-0A3C62756D8C}">
  <ds:schemaRefs>
    <ds:schemaRef ds:uri="http://www.w3.org/XML/1998/namespace"/>
    <ds:schemaRef ds:uri="http://schemas.microsoft.com/office/2006/documentManagement/types"/>
    <ds:schemaRef ds:uri="http://schemas.openxmlformats.org/package/2006/metadata/core-properties"/>
    <ds:schemaRef ds:uri="http://purl.org/dc/terms/"/>
    <ds:schemaRef ds:uri="http://purl.org/dc/elements/1.1/"/>
    <ds:schemaRef ds:uri="http://purl.org/dc/dcmitype/"/>
    <ds:schemaRef ds:uri="http://schemas.microsoft.com/office/infopath/2007/PartnerControls"/>
    <ds:schemaRef ds:uri="b6cf1e8e-8413-4248-9897-898504d06efe"/>
    <ds:schemaRef ds:uri="http://schemas.microsoft.com/office/2006/metadata/properties"/>
  </ds:schemaRefs>
</ds:datastoreItem>
</file>

<file path=customXml/itemProps3.xml><?xml version="1.0" encoding="utf-8"?>
<ds:datastoreItem xmlns:ds="http://schemas.openxmlformats.org/officeDocument/2006/customXml" ds:itemID="{CB825001-6A3C-4EF2-91FC-5F3CA30962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cf1e8e-8413-4248-9897-898504d06e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1591</TotalTime>
  <Words>845</Words>
  <Application>Microsoft Office PowerPoint</Application>
  <PresentationFormat>Widescreen</PresentationFormat>
  <Paragraphs>104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Gill Sans MT</vt:lpstr>
      <vt:lpstr>Wingdings 2</vt:lpstr>
      <vt:lpstr>Dividend</vt:lpstr>
      <vt:lpstr>Compliance and the  Art of Evaluation Report Writing</vt:lpstr>
      <vt:lpstr>About Me…</vt:lpstr>
      <vt:lpstr>What your reports should be… </vt:lpstr>
      <vt:lpstr>Data sources…</vt:lpstr>
      <vt:lpstr>The stranger test…</vt:lpstr>
      <vt:lpstr>BASIS FOR DETERMINATION…</vt:lpstr>
      <vt:lpstr>USE THE STANDARDS AND INDICATORS!</vt:lpstr>
      <vt:lpstr>And finally… </vt:lpstr>
      <vt:lpstr>The nit-picky stuff…</vt:lpstr>
      <vt:lpstr>Questions?</vt:lpstr>
    </vt:vector>
  </TitlesOfParts>
  <Company>FHSD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Compliance and the  Art of Evaluation Report Writing</dc:title>
  <dc:creator>DAVIS, KATIE</dc:creator>
  <cp:lastModifiedBy>Debbi Magnifico</cp:lastModifiedBy>
  <cp:revision>21</cp:revision>
  <dcterms:created xsi:type="dcterms:W3CDTF">2019-09-05T20:07:24Z</dcterms:created>
  <dcterms:modified xsi:type="dcterms:W3CDTF">2019-09-16T13:52:18Z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0x0101005AD93BBB6070234CAE351FEB8BF851D1</vt:lpwstr>
  </property>
</Properties>
</file>