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256" r:id="rId2"/>
    <p:sldId id="257" r:id="rId3"/>
    <p:sldId id="258" r:id="rId4"/>
    <p:sldId id="296" r:id="rId5"/>
    <p:sldId id="308" r:id="rId6"/>
    <p:sldId id="353" r:id="rId7"/>
    <p:sldId id="262" r:id="rId8"/>
    <p:sldId id="316" r:id="rId9"/>
    <p:sldId id="263" r:id="rId10"/>
    <p:sldId id="293" r:id="rId11"/>
    <p:sldId id="284" r:id="rId12"/>
    <p:sldId id="309" r:id="rId13"/>
    <p:sldId id="348" r:id="rId14"/>
    <p:sldId id="349" r:id="rId15"/>
    <p:sldId id="294" r:id="rId16"/>
    <p:sldId id="319" r:id="rId17"/>
    <p:sldId id="329" r:id="rId18"/>
    <p:sldId id="330" r:id="rId19"/>
    <p:sldId id="324" r:id="rId20"/>
    <p:sldId id="285" r:id="rId21"/>
    <p:sldId id="318" r:id="rId22"/>
    <p:sldId id="321" r:id="rId23"/>
    <p:sldId id="322" r:id="rId24"/>
    <p:sldId id="323" r:id="rId25"/>
    <p:sldId id="287" r:id="rId26"/>
    <p:sldId id="291" r:id="rId27"/>
    <p:sldId id="328" r:id="rId28"/>
    <p:sldId id="326" r:id="rId29"/>
    <p:sldId id="300" r:id="rId30"/>
    <p:sldId id="325" r:id="rId31"/>
    <p:sldId id="264" r:id="rId32"/>
    <p:sldId id="269" r:id="rId33"/>
    <p:sldId id="270" r:id="rId34"/>
    <p:sldId id="271" r:id="rId35"/>
    <p:sldId id="272" r:id="rId36"/>
    <p:sldId id="301" r:id="rId37"/>
    <p:sldId id="302" r:id="rId38"/>
    <p:sldId id="304" r:id="rId39"/>
    <p:sldId id="305" r:id="rId40"/>
    <p:sldId id="334" r:id="rId41"/>
    <p:sldId id="332" r:id="rId42"/>
    <p:sldId id="306" r:id="rId43"/>
    <p:sldId id="303" r:id="rId44"/>
    <p:sldId id="307" r:id="rId45"/>
    <p:sldId id="336" r:id="rId46"/>
    <p:sldId id="341" r:id="rId47"/>
    <p:sldId id="342" r:id="rId48"/>
    <p:sldId id="343" r:id="rId49"/>
    <p:sldId id="345" r:id="rId50"/>
    <p:sldId id="266" r:id="rId51"/>
    <p:sldId id="268" r:id="rId52"/>
    <p:sldId id="278" r:id="rId53"/>
    <p:sldId id="317" r:id="rId54"/>
    <p:sldId id="279" r:id="rId55"/>
    <p:sldId id="346" r:id="rId56"/>
    <p:sldId id="351" r:id="rId57"/>
    <p:sldId id="277" r:id="rId58"/>
    <p:sldId id="281" r:id="rId59"/>
    <p:sldId id="282" r:id="rId60"/>
    <p:sldId id="283"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snapToObjects="1">
      <p:cViewPr>
        <p:scale>
          <a:sx n="76" d="100"/>
          <a:sy n="76" d="100"/>
        </p:scale>
        <p:origin x="-480"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EA2DFB-C408-D34E-89B1-98B0AB33B7BB}" type="datetimeFigureOut">
              <a:rPr lang="en-US" smtClean="0"/>
              <a:t>2/23/2018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1DDAA2-6E30-0F4A-BFCC-F4019B6C3D68}" type="slidenum">
              <a:rPr lang="en-US" smtClean="0"/>
              <a:t>‹#›</a:t>
            </a:fld>
            <a:endParaRPr lang="en-US"/>
          </a:p>
        </p:txBody>
      </p:sp>
    </p:spTree>
    <p:extLst>
      <p:ext uri="{BB962C8B-B14F-4D97-AF65-F5344CB8AC3E}">
        <p14:creationId xmlns:p14="http://schemas.microsoft.com/office/powerpoint/2010/main" val="1519393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80E04A-1050-5A4F-A8B7-FCF4A2162BB3}"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900F6-F845-AC47-B792-ABDEBA38DA16}" type="slidenum">
              <a:rPr lang="en-US" smtClean="0"/>
              <a:t>‹#›</a:t>
            </a:fld>
            <a:endParaRPr lang="en-US"/>
          </a:p>
        </p:txBody>
      </p:sp>
    </p:spTree>
    <p:extLst>
      <p:ext uri="{BB962C8B-B14F-4D97-AF65-F5344CB8AC3E}">
        <p14:creationId xmlns:p14="http://schemas.microsoft.com/office/powerpoint/2010/main" val="99613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Verdana" charset="0"/>
                <a:ea typeface="ＭＳ Ｐゴシック" charset="-128"/>
              </a:defRPr>
            </a:lvl1pPr>
            <a:lvl2pPr marL="742950" indent="-285750">
              <a:defRPr sz="2400">
                <a:solidFill>
                  <a:schemeClr val="tx1"/>
                </a:solidFill>
                <a:latin typeface="Verdana" charset="0"/>
                <a:ea typeface="ＭＳ Ｐゴシック" charset="-128"/>
              </a:defRPr>
            </a:lvl2pPr>
            <a:lvl3pPr marL="1143000" indent="-228600">
              <a:defRPr sz="2400">
                <a:solidFill>
                  <a:schemeClr val="tx1"/>
                </a:solidFill>
                <a:latin typeface="Verdana" charset="0"/>
                <a:ea typeface="ＭＳ Ｐゴシック" charset="-128"/>
              </a:defRPr>
            </a:lvl3pPr>
            <a:lvl4pPr marL="1600200" indent="-228600">
              <a:defRPr sz="2400">
                <a:solidFill>
                  <a:schemeClr val="tx1"/>
                </a:solidFill>
                <a:latin typeface="Verdana" charset="0"/>
                <a:ea typeface="ＭＳ Ｐゴシック" charset="-128"/>
              </a:defRPr>
            </a:lvl4pPr>
            <a:lvl5pPr marL="2057400" indent="-22860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fld id="{45CB213F-6114-C143-A1E5-5C0CF8B25E85}" type="slidenum">
              <a:rPr lang="en-US" altLang="en-US" sz="1200">
                <a:latin typeface="Arial" charset="0"/>
              </a:rPr>
              <a:pPr/>
              <a:t>27</a:t>
            </a:fld>
            <a:endParaRPr lang="en-US" altLang="en-US" sz="1200">
              <a:latin typeface="Arial" charset="0"/>
            </a:endParaRPr>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7" name="Rectangle 3"/>
          <p:cNvSpPr>
            <a:spLocks noGrp="1" noChangeArrowheads="1"/>
          </p:cNvSpPr>
          <p:nvPr>
            <p:ph type="body" idx="1"/>
          </p:nvPr>
        </p:nvSpPr>
        <p:spPr>
          <a:xfrm>
            <a:off x="914400" y="4343400"/>
            <a:ext cx="5029200" cy="4114800"/>
          </a:xfrm>
        </p:spPr>
        <p:txBody>
          <a:bodyPr/>
          <a:lstStyle/>
          <a:p>
            <a:pPr eaLnBrk="1" hangingPunct="1">
              <a:defRPr/>
            </a:pPr>
            <a:endParaRPr lang="en-US"/>
          </a:p>
        </p:txBody>
      </p:sp>
    </p:spTree>
    <p:extLst>
      <p:ext uri="{BB962C8B-B14F-4D97-AF65-F5344CB8AC3E}">
        <p14:creationId xmlns:p14="http://schemas.microsoft.com/office/powerpoint/2010/main" val="1469021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2/23/2018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2/23/2018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2/23/2018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2/23/2018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2/23/2018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2/23/2018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2/23/2018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2.ed.gov/programs/promiseneighborhoods/index.html" TargetMode="External"/><Relationship Id="rId2" Type="http://schemas.openxmlformats.org/officeDocument/2006/relationships/hyperlink" Target="http://www2.ed.gov/programs/innovation/index.html" TargetMode="External"/><Relationship Id="rId1" Type="http://schemas.openxmlformats.org/officeDocument/2006/relationships/slideLayout" Target="../slideLayouts/slideLayout2.xml"/><Relationship Id="rId4" Type="http://schemas.openxmlformats.org/officeDocument/2006/relationships/hyperlink" Target="http://www.ed.gov/early-learn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asha.org/SLP/schools/prof-consult/NewRolesSLP/"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speedyspeechtherapy.com/" TargetMode="External"/><Relationship Id="rId2" Type="http://schemas.openxmlformats.org/officeDocument/2006/relationships/hyperlink" Target="http://www.mo-edu-sail.org/" TargetMode="External"/><Relationship Id="rId1" Type="http://schemas.openxmlformats.org/officeDocument/2006/relationships/slideLayout" Target="../slideLayouts/slideLayout2.xml"/><Relationship Id="rId4" Type="http://schemas.openxmlformats.org/officeDocument/2006/relationships/hyperlink" Target="https://www.ed.gov/essa?src=f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251284"/>
            <a:ext cx="9448800" cy="2377217"/>
          </a:xfrm>
        </p:spPr>
        <p:txBody>
          <a:bodyPr>
            <a:normAutofit fontScale="90000"/>
          </a:bodyPr>
          <a:lstStyle/>
          <a:p>
            <a:pPr algn="ctr"/>
            <a:r>
              <a:rPr lang="en-US" b="1" dirty="0"/>
              <a:t>Language Intervention in multi-tiered system of supports (</a:t>
            </a:r>
            <a:r>
              <a:rPr lang="en-US" b="1" dirty="0" err="1"/>
              <a:t>Mtss</a:t>
            </a:r>
            <a:r>
              <a:rPr lang="en-US" b="1" dirty="0"/>
              <a:t>)</a:t>
            </a:r>
          </a:p>
        </p:txBody>
      </p:sp>
      <p:sp>
        <p:nvSpPr>
          <p:cNvPr id="3" name="Subtitle 2"/>
          <p:cNvSpPr>
            <a:spLocks noGrp="1"/>
          </p:cNvSpPr>
          <p:nvPr>
            <p:ph type="subTitle" idx="1"/>
          </p:nvPr>
        </p:nvSpPr>
        <p:spPr/>
        <p:txBody>
          <a:bodyPr>
            <a:normAutofit fontScale="92500" lnSpcReduction="10000"/>
          </a:bodyPr>
          <a:lstStyle/>
          <a:p>
            <a:pPr algn="ctr"/>
            <a:r>
              <a:rPr lang="en-US" b="1" dirty="0"/>
              <a:t>2</a:t>
            </a:r>
            <a:r>
              <a:rPr lang="en-US" b="1" baseline="30000" dirty="0"/>
              <a:t>nd</a:t>
            </a:r>
            <a:r>
              <a:rPr lang="en-US" b="1" dirty="0"/>
              <a:t> Annual MO-CASE Collaborative Conference Presentation</a:t>
            </a:r>
          </a:p>
          <a:p>
            <a:pPr algn="ctr"/>
            <a:r>
              <a:rPr lang="en-US" b="1" dirty="0"/>
              <a:t>March 2, 2018</a:t>
            </a:r>
          </a:p>
        </p:txBody>
      </p:sp>
    </p:spTree>
    <p:extLst>
      <p:ext uri="{BB962C8B-B14F-4D97-AF65-F5344CB8AC3E}">
        <p14:creationId xmlns:p14="http://schemas.microsoft.com/office/powerpoint/2010/main" val="2030280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83899"/>
            <a:ext cx="8610600" cy="1293028"/>
          </a:xfrm>
        </p:spPr>
        <p:txBody>
          <a:bodyPr/>
          <a:lstStyle/>
          <a:p>
            <a:r>
              <a:rPr lang="en-US" b="1" dirty="0"/>
              <a:t>Skills need by SLPs</a:t>
            </a:r>
          </a:p>
        </p:txBody>
      </p:sp>
      <p:sp>
        <p:nvSpPr>
          <p:cNvPr id="3" name="Content Placeholder 2"/>
          <p:cNvSpPr>
            <a:spLocks noGrp="1"/>
          </p:cNvSpPr>
          <p:nvPr>
            <p:ph idx="1"/>
          </p:nvPr>
        </p:nvSpPr>
        <p:spPr>
          <a:xfrm>
            <a:off x="685800" y="1792706"/>
            <a:ext cx="10820400" cy="4425980"/>
          </a:xfrm>
        </p:spPr>
        <p:txBody>
          <a:bodyPr>
            <a:normAutofit fontScale="92500" lnSpcReduction="10000"/>
          </a:bodyPr>
          <a:lstStyle/>
          <a:p>
            <a:r>
              <a:rPr lang="en-US" sz="2800" b="1" dirty="0"/>
              <a:t>ASHA’s Roles and Responsibilities</a:t>
            </a:r>
          </a:p>
          <a:p>
            <a:endParaRPr lang="en-US" sz="2800" b="1" dirty="0"/>
          </a:p>
          <a:p>
            <a:pPr lvl="1"/>
            <a:r>
              <a:rPr lang="en-US" sz="2800" b="1" dirty="0"/>
              <a:t>Strong collaboration skills</a:t>
            </a:r>
          </a:p>
          <a:p>
            <a:pPr lvl="1"/>
            <a:endParaRPr lang="en-US" sz="2800" b="1" dirty="0"/>
          </a:p>
          <a:p>
            <a:pPr lvl="1"/>
            <a:r>
              <a:rPr lang="en-US" sz="2800" b="1" dirty="0"/>
              <a:t>Ability to apply research to practice</a:t>
            </a:r>
          </a:p>
          <a:p>
            <a:pPr lvl="1"/>
            <a:endParaRPr lang="en-US" sz="2800" b="1" dirty="0"/>
          </a:p>
          <a:p>
            <a:pPr lvl="1"/>
            <a:r>
              <a:rPr lang="en-US" sz="2800" b="1" dirty="0"/>
              <a:t>Analytical skills</a:t>
            </a:r>
          </a:p>
          <a:p>
            <a:pPr lvl="1"/>
            <a:endParaRPr lang="en-US" sz="2800" b="1" dirty="0"/>
          </a:p>
          <a:p>
            <a:pPr lvl="1"/>
            <a:r>
              <a:rPr lang="en-US" sz="2800" b="1" dirty="0"/>
              <a:t>Subject area expertise</a:t>
            </a:r>
          </a:p>
          <a:p>
            <a:pPr lvl="1"/>
            <a:endParaRPr lang="en-US" sz="2800" b="1" dirty="0"/>
          </a:p>
          <a:p>
            <a:pPr lvl="1"/>
            <a:r>
              <a:rPr lang="en-US" sz="2800" b="1" dirty="0"/>
              <a:t>Strong teaching skills</a:t>
            </a:r>
          </a:p>
        </p:txBody>
      </p:sp>
    </p:spTree>
    <p:extLst>
      <p:ext uri="{BB962C8B-B14F-4D97-AF65-F5344CB8AC3E}">
        <p14:creationId xmlns:p14="http://schemas.microsoft.com/office/powerpoint/2010/main" val="1420123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Workload vs caseload approach</a:t>
            </a:r>
          </a:p>
        </p:txBody>
      </p:sp>
      <p:sp>
        <p:nvSpPr>
          <p:cNvPr id="3" name="Content Placeholder 2"/>
          <p:cNvSpPr>
            <a:spLocks noGrp="1"/>
          </p:cNvSpPr>
          <p:nvPr>
            <p:ph idx="1"/>
          </p:nvPr>
        </p:nvSpPr>
        <p:spPr/>
        <p:txBody>
          <a:bodyPr>
            <a:normAutofit/>
          </a:bodyPr>
          <a:lstStyle/>
          <a:p>
            <a:pPr lvl="0"/>
            <a:r>
              <a:rPr lang="en-US" sz="2400" b="1" dirty="0"/>
              <a:t>Workload accounts for the number of minutes serviced, severity of students (high intensity/self contained programs), intervention groups, travel and other duties as assigned including supervision, mentorships, leadership roles and building duties.</a:t>
            </a:r>
          </a:p>
          <a:p>
            <a:endParaRPr lang="en-US" sz="2400" b="1" dirty="0"/>
          </a:p>
          <a:p>
            <a:pPr lvl="0"/>
            <a:r>
              <a:rPr lang="en-US" sz="2400" b="1" dirty="0"/>
              <a:t>Caseload accounts for the number of students and type of programming serviced.</a:t>
            </a:r>
          </a:p>
          <a:p>
            <a:endParaRPr lang="en-US" dirty="0"/>
          </a:p>
          <a:p>
            <a:endParaRPr lang="en-US" dirty="0"/>
          </a:p>
        </p:txBody>
      </p:sp>
    </p:spTree>
    <p:extLst>
      <p:ext uri="{BB962C8B-B14F-4D97-AF65-F5344CB8AC3E}">
        <p14:creationId xmlns:p14="http://schemas.microsoft.com/office/powerpoint/2010/main" val="1999473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Workload vs. caseload continued</a:t>
            </a:r>
          </a:p>
        </p:txBody>
      </p:sp>
      <p:sp>
        <p:nvSpPr>
          <p:cNvPr id="3" name="Content Placeholder 2"/>
          <p:cNvSpPr>
            <a:spLocks noGrp="1"/>
          </p:cNvSpPr>
          <p:nvPr>
            <p:ph idx="1"/>
          </p:nvPr>
        </p:nvSpPr>
        <p:spPr/>
        <p:txBody>
          <a:bodyPr>
            <a:normAutofit lnSpcReduction="10000"/>
          </a:bodyPr>
          <a:lstStyle/>
          <a:p>
            <a:r>
              <a:rPr lang="en-US" sz="2400" b="1" dirty="0"/>
              <a:t>Many school districts are utilizing a workload approach to increase their ability to serve students and hire high-quality speech-language pathologists</a:t>
            </a:r>
          </a:p>
          <a:p>
            <a:pPr lvl="1"/>
            <a:r>
              <a:rPr lang="en-US" sz="2400" b="1" dirty="0"/>
              <a:t>NKC Schools considers a workload approach in order to </a:t>
            </a:r>
            <a:r>
              <a:rPr lang="en-US" sz="2400" b="1" dirty="0" smtClean="0"/>
              <a:t>incorporate:  number of students case managed; number of students related service; total minutes per IEPs; number of minutes per week serviced; total number of speech intervention students; participation on building based teams and responsibilities; travel</a:t>
            </a:r>
          </a:p>
          <a:p>
            <a:pPr lvl="1"/>
            <a:r>
              <a:rPr lang="en-US" sz="2400" b="1" dirty="0" smtClean="0"/>
              <a:t>At </a:t>
            </a:r>
            <a:r>
              <a:rPr lang="en-US" sz="2400" b="1" dirty="0"/>
              <a:t>the SJSD, when collecting SLP Caseload Data we include: number of students case managed; number of students related service; total service minutes (total minutes per IEPs); number of minutes per week serviced (scheduled minutes); total number speech intervention students.</a:t>
            </a:r>
          </a:p>
          <a:p>
            <a:endParaRPr lang="en-US" dirty="0"/>
          </a:p>
        </p:txBody>
      </p:sp>
    </p:spTree>
    <p:extLst>
      <p:ext uri="{BB962C8B-B14F-4D97-AF65-F5344CB8AC3E}">
        <p14:creationId xmlns:p14="http://schemas.microsoft.com/office/powerpoint/2010/main" val="1115823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Workload vs. caseload </a:t>
            </a:r>
            <a:r>
              <a:rPr lang="en-US" b="1" dirty="0"/>
              <a:t>Continued</a:t>
            </a:r>
          </a:p>
        </p:txBody>
      </p:sp>
      <p:sp>
        <p:nvSpPr>
          <p:cNvPr id="3" name="Content Placeholder 2"/>
          <p:cNvSpPr>
            <a:spLocks noGrp="1"/>
          </p:cNvSpPr>
          <p:nvPr>
            <p:ph idx="1"/>
          </p:nvPr>
        </p:nvSpPr>
        <p:spPr/>
        <p:txBody>
          <a:bodyPr>
            <a:normAutofit fontScale="92500" lnSpcReduction="10000"/>
          </a:bodyPr>
          <a:lstStyle/>
          <a:p>
            <a:r>
              <a:rPr lang="en-US" b="1" dirty="0" smtClean="0"/>
              <a:t>In Liberty Public Schools</a:t>
            </a:r>
          </a:p>
          <a:p>
            <a:pPr lvl="1"/>
            <a:r>
              <a:rPr lang="en-US" sz="2400" b="1" dirty="0" smtClean="0"/>
              <a:t>LPS </a:t>
            </a:r>
            <a:r>
              <a:rPr lang="en-US" sz="2400" b="1" dirty="0"/>
              <a:t>has implemented the Workload Model as an option for speech language services delivery. This model provides direct speech language services to some students for three consecutive weeks, and indirect services for one week. Prior to the beginning of school, each Speech-Language Pathologist will be provided with a schedule of which week are direct and indirect for the school year. </a:t>
            </a:r>
            <a:endParaRPr lang="en-US" sz="2400" b="1" dirty="0" smtClean="0"/>
          </a:p>
          <a:p>
            <a:endParaRPr lang="en-US" sz="2400" b="1" dirty="0"/>
          </a:p>
          <a:p>
            <a:pPr lvl="1"/>
            <a:r>
              <a:rPr lang="en-US" sz="2400" b="1" dirty="0" smtClean="0"/>
              <a:t>To </a:t>
            </a:r>
            <a:r>
              <a:rPr lang="en-US" sz="2400" b="1" dirty="0"/>
              <a:t>accommodate the Workload Model, all speech/language minutes on IEP’s get calculated monthly. During the IEP meeting with parents, the Speech-Language Pathologist needs to explain the Workload Model and how it benefits the student</a:t>
            </a:r>
            <a:r>
              <a:rPr lang="en-US" sz="2400" b="1" dirty="0" smtClean="0"/>
              <a:t>.</a:t>
            </a:r>
            <a:r>
              <a:rPr lang="en-US" sz="2400" dirty="0"/>
              <a:t/>
            </a:r>
            <a:br>
              <a:rPr lang="en-US" sz="2400" dirty="0"/>
            </a:br>
            <a:endParaRPr lang="en-US" sz="2400" dirty="0"/>
          </a:p>
        </p:txBody>
      </p:sp>
    </p:spTree>
    <p:extLst>
      <p:ext uri="{BB962C8B-B14F-4D97-AF65-F5344CB8AC3E}">
        <p14:creationId xmlns:p14="http://schemas.microsoft.com/office/powerpoint/2010/main" val="161251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Workload vs. caseload </a:t>
            </a:r>
            <a:r>
              <a:rPr lang="en-US" b="1" dirty="0"/>
              <a:t>Continued</a:t>
            </a:r>
          </a:p>
        </p:txBody>
      </p:sp>
      <p:sp>
        <p:nvSpPr>
          <p:cNvPr id="3" name="Content Placeholder 2"/>
          <p:cNvSpPr>
            <a:spLocks noGrp="1"/>
          </p:cNvSpPr>
          <p:nvPr>
            <p:ph idx="1"/>
          </p:nvPr>
        </p:nvSpPr>
        <p:spPr/>
        <p:txBody>
          <a:bodyPr>
            <a:normAutofit/>
          </a:bodyPr>
          <a:lstStyle/>
          <a:p>
            <a:r>
              <a:rPr lang="en-US" b="1" dirty="0"/>
              <a:t>W</a:t>
            </a:r>
            <a:r>
              <a:rPr lang="en-US" b="1" dirty="0" smtClean="0"/>
              <a:t>hen </a:t>
            </a:r>
            <a:r>
              <a:rPr lang="en-US" b="1" dirty="0"/>
              <a:t>determining staffing needs and assignments at Ray-Pec, the following is considered:  total number of IEP students case managed, total number of IEP students seen through related services, total number of IEP service minutes provided, total number of intervention students seen and minutes provided, along with other additional responsibilities (SLP-A </a:t>
            </a:r>
            <a:r>
              <a:rPr lang="en-US" b="1" dirty="0" err="1"/>
              <a:t>Superivision</a:t>
            </a:r>
            <a:r>
              <a:rPr lang="en-US" b="1" dirty="0"/>
              <a:t>, CFY-Supervision, etc.) </a:t>
            </a:r>
            <a:br>
              <a:rPr lang="en-US" b="1" dirty="0"/>
            </a:br>
            <a:r>
              <a:rPr lang="en-US" dirty="0"/>
              <a:t/>
            </a:r>
            <a:br>
              <a:rPr lang="en-US" dirty="0"/>
            </a:br>
            <a:endParaRPr lang="en-US" b="1" dirty="0" smtClean="0"/>
          </a:p>
        </p:txBody>
      </p:sp>
    </p:spTree>
    <p:extLst>
      <p:ext uri="{BB962C8B-B14F-4D97-AF65-F5344CB8AC3E}">
        <p14:creationId xmlns:p14="http://schemas.microsoft.com/office/powerpoint/2010/main" val="667990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Dynamic service delivery</a:t>
            </a:r>
          </a:p>
        </p:txBody>
      </p:sp>
      <p:sp>
        <p:nvSpPr>
          <p:cNvPr id="3" name="Content Placeholder 2"/>
          <p:cNvSpPr>
            <a:spLocks noGrp="1"/>
          </p:cNvSpPr>
          <p:nvPr>
            <p:ph idx="1"/>
          </p:nvPr>
        </p:nvSpPr>
        <p:spPr/>
        <p:txBody>
          <a:bodyPr>
            <a:normAutofit/>
          </a:bodyPr>
          <a:lstStyle/>
          <a:p>
            <a:r>
              <a:rPr lang="en-US" sz="2400" b="1" dirty="0"/>
              <a:t>Service Delivery should be dynamic</a:t>
            </a:r>
          </a:p>
          <a:p>
            <a:pPr lvl="1"/>
            <a:r>
              <a:rPr lang="en-US" sz="2400" b="1" dirty="0"/>
              <a:t>Frequency (number and type)</a:t>
            </a:r>
          </a:p>
          <a:p>
            <a:pPr lvl="2"/>
            <a:r>
              <a:rPr lang="en-US" sz="2400" b="1" dirty="0"/>
              <a:t>Number of direct sessions </a:t>
            </a:r>
            <a:r>
              <a:rPr lang="mr-IN" sz="2400" b="1" dirty="0"/>
              <a:t>–</a:t>
            </a:r>
            <a:r>
              <a:rPr lang="en-US" sz="2400" b="1" dirty="0"/>
              <a:t> change to direction and consultation/collaboration over time</a:t>
            </a:r>
          </a:p>
          <a:p>
            <a:pPr lvl="1"/>
            <a:r>
              <a:rPr lang="en-US" sz="2400" b="1" dirty="0"/>
              <a:t>Duration (length)</a:t>
            </a:r>
          </a:p>
          <a:p>
            <a:pPr lvl="2"/>
            <a:r>
              <a:rPr lang="en-US" sz="2400" b="1" dirty="0"/>
              <a:t>30 minutes to start - Reduce to 15 when skills increase</a:t>
            </a:r>
          </a:p>
          <a:p>
            <a:pPr lvl="1"/>
            <a:r>
              <a:rPr lang="en-US" sz="2400" b="1" dirty="0"/>
              <a:t>Location (where)</a:t>
            </a:r>
          </a:p>
          <a:p>
            <a:pPr lvl="2"/>
            <a:r>
              <a:rPr lang="en-US" sz="2400" b="1" dirty="0"/>
              <a:t>Classroom  -   Therapy room</a:t>
            </a:r>
          </a:p>
          <a:p>
            <a:pPr lvl="2"/>
            <a:r>
              <a:rPr lang="en-US" sz="2400" b="1" dirty="0"/>
              <a:t>Other school environments </a:t>
            </a:r>
          </a:p>
          <a:p>
            <a:pPr lvl="2"/>
            <a:endParaRPr lang="en-US" dirty="0"/>
          </a:p>
        </p:txBody>
      </p:sp>
    </p:spTree>
    <p:extLst>
      <p:ext uri="{BB962C8B-B14F-4D97-AF65-F5344CB8AC3E}">
        <p14:creationId xmlns:p14="http://schemas.microsoft.com/office/powerpoint/2010/main" val="1997284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EVERY STUDENT SUCCEEDS ACT (ESSA)</a:t>
            </a:r>
          </a:p>
        </p:txBody>
      </p:sp>
      <p:sp>
        <p:nvSpPr>
          <p:cNvPr id="3" name="Content Placeholder 2"/>
          <p:cNvSpPr>
            <a:spLocks noGrp="1"/>
          </p:cNvSpPr>
          <p:nvPr>
            <p:ph idx="1"/>
          </p:nvPr>
        </p:nvSpPr>
        <p:spPr/>
        <p:txBody>
          <a:bodyPr>
            <a:normAutofit fontScale="92500" lnSpcReduction="20000"/>
          </a:bodyPr>
          <a:lstStyle/>
          <a:p>
            <a:r>
              <a:rPr lang="en-US" sz="2600" b="1" dirty="0"/>
              <a:t>President Obama signed the Every Student Succeeds Act (ESSA) into law on December 10, 2015.</a:t>
            </a:r>
          </a:p>
          <a:p>
            <a:r>
              <a:rPr lang="en-US" sz="2600" b="1" dirty="0"/>
              <a:t>ESSA includes provisions that will help to ensure success for students and schools</a:t>
            </a:r>
          </a:p>
          <a:p>
            <a:pPr lvl="0"/>
            <a:r>
              <a:rPr lang="en-US" sz="2600" b="1" dirty="0"/>
              <a:t>Advances equity by upholding critical protections for America's disadvantaged and high-need students.</a:t>
            </a:r>
          </a:p>
          <a:p>
            <a:pPr lvl="0"/>
            <a:r>
              <a:rPr lang="en-US" sz="2600" b="1" dirty="0"/>
              <a:t>Requires—for the first time—that all students in America be taught to high academic standards that will prepare them to succeed in college and careers.</a:t>
            </a:r>
          </a:p>
          <a:p>
            <a:pPr lvl="0"/>
            <a:r>
              <a:rPr lang="en-US" sz="2600" b="1" dirty="0"/>
              <a:t>Ensures that vital information is provided to educators, families, students, and communities through annual statewide assessments that measure students' progress toward those high standards.</a:t>
            </a:r>
          </a:p>
          <a:p>
            <a:endParaRPr lang="en-US" dirty="0"/>
          </a:p>
        </p:txBody>
      </p:sp>
    </p:spTree>
    <p:extLst>
      <p:ext uri="{BB962C8B-B14F-4D97-AF65-F5344CB8AC3E}">
        <p14:creationId xmlns:p14="http://schemas.microsoft.com/office/powerpoint/2010/main" val="1153675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EVERY STUDENT SUCCEEDS ACT (ESSA) continued</a:t>
            </a:r>
          </a:p>
        </p:txBody>
      </p:sp>
      <p:sp>
        <p:nvSpPr>
          <p:cNvPr id="3" name="Content Placeholder 2"/>
          <p:cNvSpPr>
            <a:spLocks noGrp="1"/>
          </p:cNvSpPr>
          <p:nvPr>
            <p:ph idx="1"/>
          </p:nvPr>
        </p:nvSpPr>
        <p:spPr/>
        <p:txBody>
          <a:bodyPr>
            <a:normAutofit lnSpcReduction="10000"/>
          </a:bodyPr>
          <a:lstStyle/>
          <a:p>
            <a:pPr lvl="0"/>
            <a:r>
              <a:rPr lang="en-US" b="1" dirty="0"/>
              <a:t>Helps to support and grow local innovations—including evidence-based and place-based interventions developed by local leaders and educators—consistent with our </a:t>
            </a:r>
            <a:r>
              <a:rPr lang="en-US" b="1" u="sng" dirty="0">
                <a:hlinkClick r:id="rId2"/>
              </a:rPr>
              <a:t>Investing in Innovation</a:t>
            </a:r>
            <a:r>
              <a:rPr lang="en-US" b="1" dirty="0"/>
              <a:t> and </a:t>
            </a:r>
            <a:r>
              <a:rPr lang="en-US" b="1" u="sng" dirty="0">
                <a:hlinkClick r:id="rId3"/>
              </a:rPr>
              <a:t>Promise Neighborhoods</a:t>
            </a:r>
            <a:endParaRPr lang="en-US" b="1" dirty="0"/>
          </a:p>
          <a:p>
            <a:pPr lvl="0"/>
            <a:r>
              <a:rPr lang="en-US" b="1" dirty="0"/>
              <a:t>Sustains and expands this administration's historic investments in increasing access to high-quality </a:t>
            </a:r>
            <a:r>
              <a:rPr lang="en-US" b="1" u="sng" dirty="0">
                <a:hlinkClick r:id="rId4"/>
              </a:rPr>
              <a:t>preschool</a:t>
            </a:r>
            <a:r>
              <a:rPr lang="en-US" b="1" dirty="0"/>
              <a:t>.</a:t>
            </a:r>
          </a:p>
          <a:p>
            <a:pPr lvl="0"/>
            <a:r>
              <a:rPr lang="en-US" b="1" dirty="0"/>
              <a:t>Maintains an expectation that there will be accountability and action to effect positive change in our lowest-performing schools, where groups of students are not making progress, and where graduation rates are low over extended periods of time.</a:t>
            </a:r>
          </a:p>
          <a:p>
            <a:r>
              <a:rPr lang="en-US" b="1" dirty="0"/>
              <a:t>Clarification on relaxation of funding for SLPs </a:t>
            </a:r>
            <a:r>
              <a:rPr lang="mr-IN" b="1" dirty="0"/>
              <a:t>–</a:t>
            </a:r>
            <a:r>
              <a:rPr lang="en-US" b="1" dirty="0"/>
              <a:t> use SLPs in interventions</a:t>
            </a:r>
          </a:p>
          <a:p>
            <a:r>
              <a:rPr lang="en-US" b="1" dirty="0"/>
              <a:t>Specialized Instructional Support Personnel (SISPs) are to be involved in the literacy development of students (paves the way for MTSS)</a:t>
            </a:r>
          </a:p>
          <a:p>
            <a:pPr lvl="0"/>
            <a:endParaRPr lang="en-US" dirty="0"/>
          </a:p>
          <a:p>
            <a:endParaRPr lang="en-US" dirty="0"/>
          </a:p>
        </p:txBody>
      </p:sp>
    </p:spTree>
    <p:extLst>
      <p:ext uri="{BB962C8B-B14F-4D97-AF65-F5344CB8AC3E}">
        <p14:creationId xmlns:p14="http://schemas.microsoft.com/office/powerpoint/2010/main" val="362155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EVERY STUDENT SUCCEEDS ACT (ESSA) continued</a:t>
            </a:r>
          </a:p>
        </p:txBody>
      </p:sp>
      <p:sp>
        <p:nvSpPr>
          <p:cNvPr id="3" name="Content Placeholder 2"/>
          <p:cNvSpPr>
            <a:spLocks noGrp="1"/>
          </p:cNvSpPr>
          <p:nvPr>
            <p:ph idx="1"/>
          </p:nvPr>
        </p:nvSpPr>
        <p:spPr/>
        <p:txBody>
          <a:bodyPr>
            <a:normAutofit/>
          </a:bodyPr>
          <a:lstStyle/>
          <a:p>
            <a:r>
              <a:rPr lang="en-US" sz="2400" b="1" dirty="0"/>
              <a:t>Specific relation to speech-language pathology</a:t>
            </a:r>
          </a:p>
          <a:p>
            <a:endParaRPr lang="en-US" sz="2400" b="1" dirty="0"/>
          </a:p>
          <a:p>
            <a:pPr lvl="1"/>
            <a:r>
              <a:rPr lang="en-US" sz="2400" b="1" dirty="0"/>
              <a:t>Helps clarification on relaxation of funding for SLPs </a:t>
            </a:r>
            <a:r>
              <a:rPr lang="mr-IN" sz="2400" b="1" dirty="0"/>
              <a:t>–</a:t>
            </a:r>
            <a:r>
              <a:rPr lang="en-US" sz="2400" b="1" dirty="0"/>
              <a:t> use SLPs in intervention</a:t>
            </a:r>
          </a:p>
          <a:p>
            <a:pPr lvl="1"/>
            <a:endParaRPr lang="en-US" sz="2400" b="1" dirty="0"/>
          </a:p>
          <a:p>
            <a:pPr lvl="1"/>
            <a:r>
              <a:rPr lang="en-US" sz="2400" b="1" dirty="0"/>
              <a:t>Specialized Instructional Support Personnel (SISPs) are to be involved in the literacy development of students (paves the way for MTSS)</a:t>
            </a:r>
          </a:p>
          <a:p>
            <a:pPr lvl="0"/>
            <a:endParaRPr lang="en-US" dirty="0"/>
          </a:p>
          <a:p>
            <a:endParaRPr lang="en-US" dirty="0"/>
          </a:p>
        </p:txBody>
      </p:sp>
    </p:spTree>
    <p:extLst>
      <p:ext uri="{BB962C8B-B14F-4D97-AF65-F5344CB8AC3E}">
        <p14:creationId xmlns:p14="http://schemas.microsoft.com/office/powerpoint/2010/main" val="604811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MulTI</a:t>
            </a:r>
            <a:r>
              <a:rPr lang="en-US" b="1" dirty="0"/>
              <a:t>-TIERED SYSTEM OF SUPPORT (MTSS)</a:t>
            </a:r>
          </a:p>
        </p:txBody>
      </p:sp>
      <p:sp>
        <p:nvSpPr>
          <p:cNvPr id="3" name="Content Placeholder 2"/>
          <p:cNvSpPr>
            <a:spLocks noGrp="1"/>
          </p:cNvSpPr>
          <p:nvPr>
            <p:ph idx="1"/>
          </p:nvPr>
        </p:nvSpPr>
        <p:spPr/>
        <p:txBody>
          <a:bodyPr>
            <a:normAutofit/>
          </a:bodyPr>
          <a:lstStyle/>
          <a:p>
            <a:r>
              <a:rPr lang="en-US" sz="2800" b="1" i="1" dirty="0"/>
              <a:t>A Multi-Tiered System of Support(s) is... </a:t>
            </a:r>
            <a:endParaRPr lang="en-US" sz="2800" b="1" dirty="0"/>
          </a:p>
          <a:p>
            <a:pPr lvl="1"/>
            <a:r>
              <a:rPr lang="en-US" sz="2600" b="1" i="1" dirty="0"/>
              <a:t>a whole-school,</a:t>
            </a:r>
            <a:br>
              <a:rPr lang="en-US" sz="2600" b="1" i="1" dirty="0"/>
            </a:br>
            <a:r>
              <a:rPr lang="en-US" sz="2600" b="1" i="1" dirty="0"/>
              <a:t>data-driven,</a:t>
            </a:r>
            <a:br>
              <a:rPr lang="en-US" sz="2600" b="1" i="1" dirty="0"/>
            </a:br>
            <a:r>
              <a:rPr lang="en-US" sz="2600" b="1" i="1" dirty="0"/>
              <a:t>prevention-based framework</a:t>
            </a:r>
            <a:br>
              <a:rPr lang="en-US" sz="2600" b="1" i="1" dirty="0"/>
            </a:br>
            <a:r>
              <a:rPr lang="en-US" sz="2600" b="1" i="1" dirty="0"/>
              <a:t>for improving learning outcomes for every student </a:t>
            </a:r>
          </a:p>
          <a:p>
            <a:pPr lvl="1"/>
            <a:endParaRPr lang="en-US" sz="2600" b="1" dirty="0"/>
          </a:p>
          <a:p>
            <a:pPr lvl="1"/>
            <a:r>
              <a:rPr lang="en-US" sz="2600" b="1" i="1" dirty="0"/>
              <a:t>through a layered continuum of </a:t>
            </a:r>
          </a:p>
          <a:p>
            <a:pPr lvl="1"/>
            <a:endParaRPr lang="en-US" sz="2600" b="1" dirty="0"/>
          </a:p>
          <a:p>
            <a:pPr lvl="1"/>
            <a:r>
              <a:rPr lang="en-US" sz="2600" b="1" i="1" dirty="0"/>
              <a:t>evidence-based practices and system of supports </a:t>
            </a:r>
            <a:endParaRPr lang="en-US" sz="2600" b="1" dirty="0"/>
          </a:p>
          <a:p>
            <a:endParaRPr lang="en-US" sz="2800" b="1" dirty="0"/>
          </a:p>
        </p:txBody>
      </p:sp>
    </p:spTree>
    <p:extLst>
      <p:ext uri="{BB962C8B-B14F-4D97-AF65-F5344CB8AC3E}">
        <p14:creationId xmlns:p14="http://schemas.microsoft.com/office/powerpoint/2010/main" val="730509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a:t>
            </a:r>
          </a:p>
        </p:txBody>
      </p:sp>
      <p:sp>
        <p:nvSpPr>
          <p:cNvPr id="3" name="Content Placeholder 2"/>
          <p:cNvSpPr>
            <a:spLocks noGrp="1"/>
          </p:cNvSpPr>
          <p:nvPr>
            <p:ph idx="1"/>
          </p:nvPr>
        </p:nvSpPr>
        <p:spPr/>
        <p:txBody>
          <a:bodyPr/>
          <a:lstStyle/>
          <a:p>
            <a:r>
              <a:rPr lang="en-US" sz="2400" b="1" dirty="0"/>
              <a:t>This panel of speech-language pathologists will provide an overview of how language interventions can be utilized within a Multi-Tiered System of Supports (MTSS) as an effective approach to improve educational outcomes for students.  The panel will discuss collaboration of resources and strategies, opportunities for intervention and suggestions for collection of progress monitoring data.  </a:t>
            </a:r>
          </a:p>
          <a:p>
            <a:endParaRPr lang="en-US" dirty="0"/>
          </a:p>
        </p:txBody>
      </p:sp>
    </p:spTree>
    <p:extLst>
      <p:ext uri="{BB962C8B-B14F-4D97-AF65-F5344CB8AC3E}">
        <p14:creationId xmlns:p14="http://schemas.microsoft.com/office/powerpoint/2010/main" val="1567053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Role of SLP in MTSS/</a:t>
            </a:r>
            <a:r>
              <a:rPr lang="en-US" b="1" dirty="0" err="1"/>
              <a:t>rti</a:t>
            </a:r>
            <a:endParaRPr lang="en-US" b="1" dirty="0"/>
          </a:p>
        </p:txBody>
      </p:sp>
      <p:sp>
        <p:nvSpPr>
          <p:cNvPr id="3" name="Content Placeholder 2"/>
          <p:cNvSpPr>
            <a:spLocks noGrp="1"/>
          </p:cNvSpPr>
          <p:nvPr>
            <p:ph idx="1"/>
          </p:nvPr>
        </p:nvSpPr>
        <p:spPr/>
        <p:txBody>
          <a:bodyPr/>
          <a:lstStyle/>
          <a:p>
            <a:r>
              <a:rPr lang="en-US" sz="2800" b="1" dirty="0"/>
              <a:t>Participate in teams</a:t>
            </a:r>
          </a:p>
          <a:p>
            <a:r>
              <a:rPr lang="en-US" sz="2800" b="1" dirty="0"/>
              <a:t>Support district wide initiatives</a:t>
            </a:r>
          </a:p>
          <a:p>
            <a:r>
              <a:rPr lang="en-US" sz="2800" b="1" dirty="0"/>
              <a:t>Participate in design of MTSS framework which includes a focus on language and literacy and SLP involvement</a:t>
            </a:r>
          </a:p>
          <a:p>
            <a:r>
              <a:rPr lang="en-US" sz="2800" b="1" dirty="0"/>
              <a:t>Development of in-service material, training, etc.</a:t>
            </a:r>
          </a:p>
          <a:p>
            <a:r>
              <a:rPr lang="en-US" sz="2800" b="1" dirty="0"/>
              <a:t>Development of communication with parents, students, teachers</a:t>
            </a:r>
          </a:p>
          <a:p>
            <a:r>
              <a:rPr lang="en-US" sz="2800" b="1" dirty="0"/>
              <a:t>Roles can change as students move through supports</a:t>
            </a:r>
          </a:p>
          <a:p>
            <a:endParaRPr lang="en-US" dirty="0"/>
          </a:p>
        </p:txBody>
      </p:sp>
    </p:spTree>
    <p:extLst>
      <p:ext uri="{BB962C8B-B14F-4D97-AF65-F5344CB8AC3E}">
        <p14:creationId xmlns:p14="http://schemas.microsoft.com/office/powerpoint/2010/main" val="811932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SLP activities in </a:t>
            </a:r>
            <a:r>
              <a:rPr lang="en-US" b="1" dirty="0" err="1"/>
              <a:t>rti</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5243443"/>
              </p:ext>
            </p:extLst>
          </p:nvPr>
        </p:nvGraphicFramePr>
        <p:xfrm>
          <a:off x="685800" y="2193925"/>
          <a:ext cx="10820400" cy="3032760"/>
        </p:xfrm>
        <a:graphic>
          <a:graphicData uri="http://schemas.openxmlformats.org/drawingml/2006/table">
            <a:tbl>
              <a:tblPr firstRow="1" bandRow="1">
                <a:tableStyleId>{5C22544A-7EE6-4342-B048-85BDC9FD1C3A}</a:tableStyleId>
              </a:tblPr>
              <a:tblGrid>
                <a:gridCol w="3606800">
                  <a:extLst>
                    <a:ext uri="{9D8B030D-6E8A-4147-A177-3AD203B41FA5}">
                      <a16:colId xmlns:a16="http://schemas.microsoft.com/office/drawing/2014/main" xmlns="" val="20000"/>
                    </a:ext>
                  </a:extLst>
                </a:gridCol>
                <a:gridCol w="3606800">
                  <a:extLst>
                    <a:ext uri="{9D8B030D-6E8A-4147-A177-3AD203B41FA5}">
                      <a16:colId xmlns:a16="http://schemas.microsoft.com/office/drawing/2014/main" xmlns="" val="20001"/>
                    </a:ext>
                  </a:extLst>
                </a:gridCol>
                <a:gridCol w="3606800">
                  <a:extLst>
                    <a:ext uri="{9D8B030D-6E8A-4147-A177-3AD203B41FA5}">
                      <a16:colId xmlns:a16="http://schemas.microsoft.com/office/drawing/2014/main" xmlns="" val="20002"/>
                    </a:ext>
                  </a:extLst>
                </a:gridCol>
              </a:tblGrid>
              <a:tr h="370840">
                <a:tc>
                  <a:txBody>
                    <a:bodyPr/>
                    <a:lstStyle/>
                    <a:p>
                      <a:r>
                        <a:rPr lang="en-US" dirty="0"/>
                        <a:t>Tier</a:t>
                      </a:r>
                      <a:r>
                        <a:rPr lang="en-US" baseline="0" dirty="0"/>
                        <a:t> 1</a:t>
                      </a:r>
                      <a:endParaRPr lang="en-US" dirty="0"/>
                    </a:p>
                  </a:txBody>
                  <a:tcPr/>
                </a:tc>
                <a:tc>
                  <a:txBody>
                    <a:bodyPr/>
                    <a:lstStyle/>
                    <a:p>
                      <a:r>
                        <a:rPr lang="en-US" dirty="0"/>
                        <a:t>Tier 2</a:t>
                      </a:r>
                    </a:p>
                  </a:txBody>
                  <a:tcPr/>
                </a:tc>
                <a:tc>
                  <a:txBody>
                    <a:bodyPr/>
                    <a:lstStyle/>
                    <a:p>
                      <a:r>
                        <a:rPr lang="en-US" dirty="0"/>
                        <a:t>Tier</a:t>
                      </a:r>
                      <a:r>
                        <a:rPr lang="en-US" baseline="0" dirty="0"/>
                        <a:t> 3</a:t>
                      </a:r>
                      <a:endParaRPr lang="en-US" dirty="0"/>
                    </a:p>
                  </a:txBody>
                  <a:tcPr/>
                </a:tc>
                <a:extLst>
                  <a:ext uri="{0D108BD9-81ED-4DB2-BD59-A6C34878D82A}">
                    <a16:rowId xmlns:a16="http://schemas.microsoft.com/office/drawing/2014/main" xmlns="" val="10000"/>
                  </a:ext>
                </a:extLst>
              </a:tr>
              <a:tr h="370840">
                <a:tc>
                  <a:txBody>
                    <a:bodyPr/>
                    <a:lstStyle/>
                    <a:p>
                      <a:r>
                        <a:rPr lang="en-US" dirty="0"/>
                        <a:t>MTSS/RTI</a:t>
                      </a:r>
                      <a:r>
                        <a:rPr lang="en-US" baseline="0" dirty="0"/>
                        <a:t> team member</a:t>
                      </a:r>
                      <a:endParaRPr lang="en-US" dirty="0"/>
                    </a:p>
                  </a:txBody>
                  <a:tcPr/>
                </a:tc>
                <a:tc>
                  <a:txBody>
                    <a:bodyPr/>
                    <a:lstStyle/>
                    <a:p>
                      <a:r>
                        <a:rPr lang="en-US" dirty="0"/>
                        <a:t>Skill-specific interventions</a:t>
                      </a:r>
                    </a:p>
                  </a:txBody>
                  <a:tcPr/>
                </a:tc>
                <a:tc>
                  <a:txBody>
                    <a:bodyPr/>
                    <a:lstStyle/>
                    <a:p>
                      <a:r>
                        <a:rPr lang="en-US" dirty="0"/>
                        <a:t>More frequent,</a:t>
                      </a:r>
                      <a:r>
                        <a:rPr lang="en-US" baseline="0" dirty="0"/>
                        <a:t> more intensive intervention</a:t>
                      </a:r>
                      <a:endParaRPr lang="en-US" dirty="0"/>
                    </a:p>
                  </a:txBody>
                  <a:tcPr/>
                </a:tc>
                <a:extLst>
                  <a:ext uri="{0D108BD9-81ED-4DB2-BD59-A6C34878D82A}">
                    <a16:rowId xmlns:a16="http://schemas.microsoft.com/office/drawing/2014/main" xmlns="" val="10001"/>
                  </a:ext>
                </a:extLst>
              </a:tr>
              <a:tr h="370840">
                <a:tc>
                  <a:txBody>
                    <a:bodyPr/>
                    <a:lstStyle/>
                    <a:p>
                      <a:r>
                        <a:rPr lang="en-US" dirty="0"/>
                        <a:t>Observations of students</a:t>
                      </a:r>
                    </a:p>
                  </a:txBody>
                  <a:tcPr/>
                </a:tc>
                <a:tc>
                  <a:txBody>
                    <a:bodyPr/>
                    <a:lstStyle/>
                    <a:p>
                      <a:r>
                        <a:rPr lang="en-US" dirty="0"/>
                        <a:t>Small groups of same skills</a:t>
                      </a:r>
                    </a:p>
                  </a:txBody>
                  <a:tcPr/>
                </a:tc>
                <a:tc>
                  <a:txBody>
                    <a:bodyPr/>
                    <a:lstStyle/>
                    <a:p>
                      <a:r>
                        <a:rPr lang="en-US" dirty="0"/>
                        <a:t>Even</a:t>
                      </a:r>
                      <a:r>
                        <a:rPr lang="en-US" baseline="0" dirty="0"/>
                        <a:t> smaller group</a:t>
                      </a:r>
                      <a:endParaRPr lang="en-US" dirty="0"/>
                    </a:p>
                  </a:txBody>
                  <a:tcPr/>
                </a:tc>
                <a:extLst>
                  <a:ext uri="{0D108BD9-81ED-4DB2-BD59-A6C34878D82A}">
                    <a16:rowId xmlns:a16="http://schemas.microsoft.com/office/drawing/2014/main" xmlns="" val="10002"/>
                  </a:ext>
                </a:extLst>
              </a:tr>
              <a:tr h="370840">
                <a:tc>
                  <a:txBody>
                    <a:bodyPr/>
                    <a:lstStyle/>
                    <a:p>
                      <a:r>
                        <a:rPr lang="en-US" dirty="0"/>
                        <a:t>Screenings</a:t>
                      </a:r>
                    </a:p>
                  </a:txBody>
                  <a:tcPr/>
                </a:tc>
                <a:tc>
                  <a:txBody>
                    <a:bodyPr/>
                    <a:lstStyle/>
                    <a:p>
                      <a:r>
                        <a:rPr lang="en-US" dirty="0"/>
                        <a:t>Programmed approach</a:t>
                      </a:r>
                    </a:p>
                  </a:txBody>
                  <a:tcPr/>
                </a:tc>
                <a:tc>
                  <a:txBody>
                    <a:bodyPr/>
                    <a:lstStyle/>
                    <a:p>
                      <a:r>
                        <a:rPr lang="en-US" dirty="0"/>
                        <a:t>Individualized interventions</a:t>
                      </a:r>
                    </a:p>
                  </a:txBody>
                  <a:tcPr/>
                </a:tc>
                <a:extLst>
                  <a:ext uri="{0D108BD9-81ED-4DB2-BD59-A6C34878D82A}">
                    <a16:rowId xmlns:a16="http://schemas.microsoft.com/office/drawing/2014/main" xmlns="" val="10003"/>
                  </a:ext>
                </a:extLst>
              </a:tr>
              <a:tr h="370840">
                <a:tc>
                  <a:txBody>
                    <a:bodyPr/>
                    <a:lstStyle/>
                    <a:p>
                      <a:r>
                        <a:rPr lang="en-US" dirty="0"/>
                        <a:t>Consultation with teachers,</a:t>
                      </a:r>
                      <a:r>
                        <a:rPr lang="en-US" baseline="0" dirty="0"/>
                        <a:t> parents</a:t>
                      </a:r>
                      <a:endParaRPr lang="en-US" dirty="0"/>
                    </a:p>
                  </a:txBody>
                  <a:tcPr/>
                </a:tc>
                <a:tc>
                  <a:txBody>
                    <a:bodyPr/>
                    <a:lstStyle/>
                    <a:p>
                      <a:r>
                        <a:rPr lang="en-US" dirty="0"/>
                        <a:t>2-4 times a week</a:t>
                      </a:r>
                    </a:p>
                  </a:txBody>
                  <a:tcPr/>
                </a:tc>
                <a:tc>
                  <a:txBody>
                    <a:bodyPr/>
                    <a:lstStyle/>
                    <a:p>
                      <a:r>
                        <a:rPr lang="en-US" dirty="0"/>
                        <a:t>Intensive support 4-5 times week</a:t>
                      </a:r>
                    </a:p>
                  </a:txBody>
                  <a:tcPr/>
                </a:tc>
                <a:extLst>
                  <a:ext uri="{0D108BD9-81ED-4DB2-BD59-A6C34878D82A}">
                    <a16:rowId xmlns:a16="http://schemas.microsoft.com/office/drawing/2014/main" xmlns="" val="10004"/>
                  </a:ext>
                </a:extLst>
              </a:tr>
              <a:tr h="370840">
                <a:tc>
                  <a:txBody>
                    <a:bodyPr/>
                    <a:lstStyle/>
                    <a:p>
                      <a:r>
                        <a:rPr lang="en-US" dirty="0"/>
                        <a:t>Co-teaching language and literacy</a:t>
                      </a:r>
                      <a:r>
                        <a:rPr lang="en-US" baseline="0" dirty="0"/>
                        <a:t> lessons </a:t>
                      </a:r>
                      <a:endParaRPr lang="en-US" dirty="0"/>
                    </a:p>
                  </a:txBody>
                  <a:tcPr/>
                </a:tc>
                <a:tc>
                  <a:txBody>
                    <a:bodyPr/>
                    <a:lstStyle/>
                    <a:p>
                      <a:r>
                        <a:rPr lang="en-US" dirty="0"/>
                        <a:t>Collaboration with teacher (checklists, observations, </a:t>
                      </a:r>
                      <a:r>
                        <a:rPr lang="en-US" dirty="0" err="1"/>
                        <a:t>etc</a:t>
                      </a:r>
                      <a:r>
                        <a:rPr lang="en-US" dirty="0"/>
                        <a:t>)</a:t>
                      </a:r>
                    </a:p>
                  </a:txBody>
                  <a:tcPr/>
                </a:tc>
                <a:tc>
                  <a:txBody>
                    <a:bodyPr/>
                    <a:lstStyle/>
                    <a:p>
                      <a:r>
                        <a:rPr lang="en-US" dirty="0"/>
                        <a:t>Consideration of possible referral for evaluation</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78114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Progress monitoring </a:t>
            </a:r>
          </a:p>
        </p:txBody>
      </p:sp>
      <p:sp>
        <p:nvSpPr>
          <p:cNvPr id="3" name="Content Placeholder 2"/>
          <p:cNvSpPr>
            <a:spLocks noGrp="1"/>
          </p:cNvSpPr>
          <p:nvPr>
            <p:ph idx="1"/>
          </p:nvPr>
        </p:nvSpPr>
        <p:spPr/>
        <p:txBody>
          <a:bodyPr>
            <a:normAutofit/>
          </a:bodyPr>
          <a:lstStyle/>
          <a:p>
            <a:r>
              <a:rPr lang="en-US" sz="2400" b="1" dirty="0"/>
              <a:t>Limited commercially available</a:t>
            </a:r>
          </a:p>
          <a:p>
            <a:endParaRPr lang="en-US" sz="2400" b="1" dirty="0"/>
          </a:p>
          <a:p>
            <a:r>
              <a:rPr lang="en-US" sz="2400" b="1" dirty="0"/>
              <a:t>Progress- monitoring tool development: </a:t>
            </a:r>
          </a:p>
          <a:p>
            <a:pPr lvl="1"/>
            <a:r>
              <a:rPr lang="en-US" sz="2400" b="1" dirty="0"/>
              <a:t>Identify progress-monitoring procedures that facilitate data-driven decisions </a:t>
            </a:r>
          </a:p>
          <a:p>
            <a:pPr lvl="1"/>
            <a:r>
              <a:rPr lang="en-US" sz="2400" b="1" dirty="0"/>
              <a:t>Graph student progress – easy way to analyze and share student progress information </a:t>
            </a:r>
          </a:p>
          <a:p>
            <a:pPr lvl="2"/>
            <a:r>
              <a:rPr lang="en-US" sz="2400" b="1" dirty="0" err="1"/>
              <a:t>Aimline</a:t>
            </a:r>
            <a:r>
              <a:rPr lang="en-US" sz="2400" b="1" dirty="0"/>
              <a:t>/goal line, etc.</a:t>
            </a:r>
          </a:p>
          <a:p>
            <a:endParaRPr lang="en-US" b="1" dirty="0"/>
          </a:p>
          <a:p>
            <a:pPr lvl="2"/>
            <a:endParaRPr lang="en-US" dirty="0"/>
          </a:p>
          <a:p>
            <a:pPr lvl="2"/>
            <a:endParaRPr lang="en-US" dirty="0"/>
          </a:p>
          <a:p>
            <a:endParaRPr lang="en-US" dirty="0"/>
          </a:p>
        </p:txBody>
      </p:sp>
    </p:spTree>
    <p:extLst>
      <p:ext uri="{BB962C8B-B14F-4D97-AF65-F5344CB8AC3E}">
        <p14:creationId xmlns:p14="http://schemas.microsoft.com/office/powerpoint/2010/main" val="138826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Data collection </a:t>
            </a:r>
            <a:r>
              <a:rPr lang="mr-IN" b="1" dirty="0"/>
              <a:t>–</a:t>
            </a:r>
            <a:r>
              <a:rPr lang="en-US" b="1" dirty="0"/>
              <a:t> </a:t>
            </a:r>
            <a:r>
              <a:rPr lang="en-US" b="1" dirty="0" err="1"/>
              <a:t>MTss</a:t>
            </a:r>
            <a:r>
              <a:rPr lang="en-US" b="1" dirty="0"/>
              <a:t>/</a:t>
            </a:r>
            <a:r>
              <a:rPr lang="en-US" b="1" dirty="0" err="1"/>
              <a:t>rti</a:t>
            </a:r>
            <a:endParaRPr lang="en-US" b="1" dirty="0"/>
          </a:p>
        </p:txBody>
      </p:sp>
      <p:sp>
        <p:nvSpPr>
          <p:cNvPr id="3" name="Content Placeholder 2"/>
          <p:cNvSpPr>
            <a:spLocks noGrp="1"/>
          </p:cNvSpPr>
          <p:nvPr>
            <p:ph idx="1"/>
          </p:nvPr>
        </p:nvSpPr>
        <p:spPr/>
        <p:txBody>
          <a:bodyPr>
            <a:normAutofit/>
          </a:bodyPr>
          <a:lstStyle/>
          <a:p>
            <a:r>
              <a:rPr lang="en-US" sz="2400" b="1" dirty="0"/>
              <a:t>MTSS </a:t>
            </a:r>
          </a:p>
          <a:p>
            <a:pPr lvl="1"/>
            <a:r>
              <a:rPr lang="en-US" sz="2400" b="1" dirty="0"/>
              <a:t>Whole school</a:t>
            </a:r>
          </a:p>
          <a:p>
            <a:pPr lvl="2"/>
            <a:r>
              <a:rPr lang="en-US" sz="2400" b="1" dirty="0"/>
              <a:t>Benchmark data</a:t>
            </a:r>
          </a:p>
          <a:p>
            <a:pPr lvl="2"/>
            <a:r>
              <a:rPr lang="en-US" sz="2400" b="1" dirty="0"/>
              <a:t>PBIS</a:t>
            </a:r>
          </a:p>
          <a:p>
            <a:pPr lvl="2"/>
            <a:endParaRPr lang="en-US" sz="2400" b="1" dirty="0"/>
          </a:p>
          <a:p>
            <a:r>
              <a:rPr lang="en-US" sz="2400" b="1" dirty="0"/>
              <a:t>RTI</a:t>
            </a:r>
          </a:p>
          <a:p>
            <a:pPr lvl="1"/>
            <a:r>
              <a:rPr lang="en-US" sz="2400" b="1" dirty="0"/>
              <a:t>Individual student</a:t>
            </a:r>
          </a:p>
          <a:p>
            <a:pPr lvl="2"/>
            <a:r>
              <a:rPr lang="en-US" sz="2400" b="1" dirty="0"/>
              <a:t>Intervention </a:t>
            </a:r>
            <a:r>
              <a:rPr lang="mr-IN" sz="2400" b="1" dirty="0"/>
              <a:t>–</a:t>
            </a:r>
            <a:r>
              <a:rPr lang="en-US" sz="2400" b="1" dirty="0"/>
              <a:t> progress monitoring data</a:t>
            </a:r>
          </a:p>
        </p:txBody>
      </p:sp>
    </p:spTree>
    <p:extLst>
      <p:ext uri="{BB962C8B-B14F-4D97-AF65-F5344CB8AC3E}">
        <p14:creationId xmlns:p14="http://schemas.microsoft.com/office/powerpoint/2010/main" val="1093728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based decision making</a:t>
            </a:r>
          </a:p>
        </p:txBody>
      </p:sp>
      <p:sp>
        <p:nvSpPr>
          <p:cNvPr id="3" name="Content Placeholder 2"/>
          <p:cNvSpPr>
            <a:spLocks noGrp="1"/>
          </p:cNvSpPr>
          <p:nvPr>
            <p:ph idx="1"/>
          </p:nvPr>
        </p:nvSpPr>
        <p:spPr/>
        <p:txBody>
          <a:bodyPr>
            <a:normAutofit lnSpcReduction="10000"/>
          </a:bodyPr>
          <a:lstStyle/>
          <a:p>
            <a:r>
              <a:rPr lang="en-US" sz="2400" b="1" dirty="0"/>
              <a:t>Graphing data for decision making purposes</a:t>
            </a:r>
          </a:p>
          <a:p>
            <a:pPr lvl="1"/>
            <a:r>
              <a:rPr lang="en-US" sz="2400" b="1" dirty="0" err="1"/>
              <a:t>Aimline</a:t>
            </a:r>
            <a:r>
              <a:rPr lang="en-US" sz="2400" b="1" dirty="0"/>
              <a:t>/goal line: - criterion to reach the target skill</a:t>
            </a:r>
          </a:p>
          <a:p>
            <a:pPr lvl="1"/>
            <a:r>
              <a:rPr lang="en-US" sz="2400" b="1" dirty="0" err="1"/>
              <a:t>Trendline</a:t>
            </a:r>
            <a:r>
              <a:rPr lang="en-US" sz="2400" b="1" dirty="0"/>
              <a:t>:  graph of student progress toward competency of the skill</a:t>
            </a:r>
          </a:p>
          <a:p>
            <a:pPr lvl="1"/>
            <a:r>
              <a:rPr lang="en-US" sz="2400" b="1" dirty="0"/>
              <a:t>Consider fidelity of implementation of intervention</a:t>
            </a:r>
          </a:p>
          <a:p>
            <a:pPr lvl="1"/>
            <a:endParaRPr lang="en-US" sz="2400" b="1" dirty="0"/>
          </a:p>
          <a:p>
            <a:pPr lvl="1"/>
            <a:r>
              <a:rPr lang="en-US" sz="2400" b="1" dirty="0"/>
              <a:t>Outcomes</a:t>
            </a:r>
          </a:p>
          <a:p>
            <a:pPr lvl="2"/>
            <a:r>
              <a:rPr lang="en-US" sz="2200" b="1" dirty="0"/>
              <a:t>Continue intervention as is</a:t>
            </a:r>
          </a:p>
          <a:p>
            <a:pPr lvl="2"/>
            <a:r>
              <a:rPr lang="en-US" sz="2200" b="1" dirty="0"/>
              <a:t>Increase intensity, change intervention</a:t>
            </a:r>
          </a:p>
          <a:p>
            <a:pPr lvl="2"/>
            <a:r>
              <a:rPr lang="en-US" sz="2200" b="1" dirty="0"/>
              <a:t>Go back to tier 1 </a:t>
            </a:r>
          </a:p>
          <a:p>
            <a:pPr lvl="2"/>
            <a:r>
              <a:rPr lang="en-US" sz="2200" b="1" dirty="0"/>
              <a:t>Consider referral</a:t>
            </a:r>
          </a:p>
        </p:txBody>
      </p:sp>
    </p:spTree>
    <p:extLst>
      <p:ext uri="{BB962C8B-B14F-4D97-AF65-F5344CB8AC3E}">
        <p14:creationId xmlns:p14="http://schemas.microsoft.com/office/powerpoint/2010/main" val="1975927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Language as basis for </a:t>
            </a:r>
            <a:r>
              <a:rPr lang="en-US" b="1" dirty="0" smtClean="0"/>
              <a:t>academics &amp; BEHAVIOR</a:t>
            </a:r>
            <a:endParaRPr lang="en-US" b="1" dirty="0"/>
          </a:p>
        </p:txBody>
      </p:sp>
      <p:sp>
        <p:nvSpPr>
          <p:cNvPr id="3" name="Content Placeholder 2"/>
          <p:cNvSpPr>
            <a:spLocks noGrp="1"/>
          </p:cNvSpPr>
          <p:nvPr>
            <p:ph idx="1"/>
          </p:nvPr>
        </p:nvSpPr>
        <p:spPr/>
        <p:txBody>
          <a:bodyPr>
            <a:normAutofit fontScale="85000" lnSpcReduction="20000"/>
          </a:bodyPr>
          <a:lstStyle/>
          <a:p>
            <a:r>
              <a:rPr lang="en-US" altLang="en-US" sz="2400" b="1" dirty="0"/>
              <a:t>Adequate language skills provide a solid foundation for literacy and academic work</a:t>
            </a:r>
          </a:p>
          <a:p>
            <a:r>
              <a:rPr lang="en-US" altLang="en-US" sz="2400" b="1" dirty="0"/>
              <a:t>Language occurs throughout a student</a:t>
            </a:r>
            <a:r>
              <a:rPr lang="ja-JP" altLang="en-US" sz="2400" b="1" dirty="0">
                <a:latin typeface="Arial" charset="0"/>
              </a:rPr>
              <a:t>’</a:t>
            </a:r>
            <a:r>
              <a:rPr lang="en-US" altLang="ja-JP" sz="2400" b="1" dirty="0"/>
              <a:t>s school day</a:t>
            </a:r>
          </a:p>
          <a:p>
            <a:r>
              <a:rPr lang="en-US" altLang="en-US" sz="2400" b="1" dirty="0"/>
              <a:t>Early intervention is a basic premise of an RTI model; prevention is a key role and responsibility for SLP</a:t>
            </a:r>
          </a:p>
          <a:p>
            <a:endParaRPr lang="en-US" sz="2400" b="1" dirty="0"/>
          </a:p>
          <a:p>
            <a:pPr>
              <a:spcBef>
                <a:spcPct val="0"/>
              </a:spcBef>
              <a:spcAft>
                <a:spcPts val="600"/>
              </a:spcAft>
            </a:pPr>
            <a:r>
              <a:rPr lang="en-US" sz="2400" b="1" dirty="0"/>
              <a:t>Language skills provide the roots or the foundation for academics (learning, literacy, decoding, comprehension, etc.) </a:t>
            </a:r>
          </a:p>
          <a:p>
            <a:pPr>
              <a:spcBef>
                <a:spcPct val="0"/>
              </a:spcBef>
              <a:spcAft>
                <a:spcPts val="600"/>
              </a:spcAft>
              <a:buFont typeface="Wingdings" pitchFamily="2" charset="2"/>
              <a:buNone/>
            </a:pPr>
            <a:endParaRPr lang="en-US" sz="2400" b="1" dirty="0"/>
          </a:p>
          <a:p>
            <a:pPr>
              <a:spcBef>
                <a:spcPct val="0"/>
              </a:spcBef>
              <a:spcAft>
                <a:spcPts val="600"/>
              </a:spcAft>
            </a:pPr>
            <a:r>
              <a:rPr lang="en-US" sz="2400" b="1" dirty="0"/>
              <a:t>Vocabulary knowledge and reading comprehension are interdependent</a:t>
            </a:r>
          </a:p>
          <a:p>
            <a:pPr>
              <a:spcBef>
                <a:spcPct val="0"/>
              </a:spcBef>
              <a:spcAft>
                <a:spcPts val="600"/>
              </a:spcAft>
              <a:buFont typeface="Wingdings" pitchFamily="2" charset="2"/>
              <a:buNone/>
            </a:pPr>
            <a:endParaRPr lang="en-US" sz="2400" b="1" dirty="0"/>
          </a:p>
          <a:p>
            <a:pPr>
              <a:spcBef>
                <a:spcPct val="0"/>
              </a:spcBef>
              <a:spcAft>
                <a:spcPts val="600"/>
              </a:spcAft>
            </a:pPr>
            <a:r>
              <a:rPr lang="en-US" sz="2400" b="1" dirty="0"/>
              <a:t>Listening and speaking vocabulary is important to reading and writing vocabulary development</a:t>
            </a:r>
          </a:p>
          <a:p>
            <a:pPr>
              <a:spcBef>
                <a:spcPct val="0"/>
              </a:spcBef>
              <a:spcAft>
                <a:spcPts val="600"/>
              </a:spcAft>
              <a:buFont typeface="Wingdings" pitchFamily="2" charset="2"/>
              <a:buNone/>
            </a:pPr>
            <a:endParaRPr lang="en-US" sz="2400" b="1" dirty="0"/>
          </a:p>
          <a:p>
            <a:pPr>
              <a:spcBef>
                <a:spcPct val="0"/>
              </a:spcBef>
              <a:spcAft>
                <a:spcPts val="600"/>
              </a:spcAft>
            </a:pPr>
            <a:r>
              <a:rPr lang="en-US" sz="2400" b="1" dirty="0"/>
              <a:t>Oral language skills linked directly to written language skills</a:t>
            </a:r>
            <a:endParaRPr lang="en-US" altLang="en-US" sz="2400" b="1" dirty="0"/>
          </a:p>
          <a:p>
            <a:endParaRPr lang="en-US" dirty="0"/>
          </a:p>
        </p:txBody>
      </p:sp>
    </p:spTree>
    <p:extLst>
      <p:ext uri="{BB962C8B-B14F-4D97-AF65-F5344CB8AC3E}">
        <p14:creationId xmlns:p14="http://schemas.microsoft.com/office/powerpoint/2010/main" val="2028126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a language lens to literacy</a:t>
            </a:r>
          </a:p>
        </p:txBody>
      </p:sp>
      <p:sp>
        <p:nvSpPr>
          <p:cNvPr id="3" name="Content Placeholder 2"/>
          <p:cNvSpPr>
            <a:spLocks noGrp="1"/>
          </p:cNvSpPr>
          <p:nvPr>
            <p:ph idx="1"/>
          </p:nvPr>
        </p:nvSpPr>
        <p:spPr/>
        <p:txBody>
          <a:bodyPr>
            <a:normAutofit/>
          </a:bodyPr>
          <a:lstStyle/>
          <a:p>
            <a:r>
              <a:rPr lang="en-US" altLang="en-US" sz="2400" b="1" dirty="0"/>
              <a:t>Does the student have the underlying language skills to learn the curriculum?</a:t>
            </a:r>
          </a:p>
          <a:p>
            <a:endParaRPr lang="en-US" altLang="en-US" sz="2400" b="1" dirty="0"/>
          </a:p>
          <a:p>
            <a:r>
              <a:rPr lang="en-US" altLang="en-US" sz="2400" b="1" dirty="0"/>
              <a:t>Language skills provide the roots or the foundation for academics (learning, literacy) – </a:t>
            </a:r>
          </a:p>
          <a:p>
            <a:endParaRPr lang="en-US" altLang="en-US" sz="2400" b="1" dirty="0"/>
          </a:p>
          <a:p>
            <a:pPr lvl="1"/>
            <a:r>
              <a:rPr lang="en-US" altLang="en-US" sz="2400" b="1" dirty="0"/>
              <a:t>good reading skills = decoding + comprehension</a:t>
            </a:r>
          </a:p>
          <a:p>
            <a:pPr lvl="1"/>
            <a:endParaRPr lang="en-US" altLang="en-US" sz="2400" b="1" dirty="0"/>
          </a:p>
          <a:p>
            <a:pPr lvl="2"/>
            <a:r>
              <a:rPr lang="en-US" altLang="en-US" sz="2400" b="1" dirty="0"/>
              <a:t>Both decoding and comprehension depend on strong language skills </a:t>
            </a:r>
          </a:p>
          <a:p>
            <a:endParaRPr lang="en-US" sz="2400" b="1" dirty="0"/>
          </a:p>
        </p:txBody>
      </p:sp>
    </p:spTree>
    <p:extLst>
      <p:ext uri="{BB962C8B-B14F-4D97-AF65-F5344CB8AC3E}">
        <p14:creationId xmlns:p14="http://schemas.microsoft.com/office/powerpoint/2010/main" val="1869509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400800" y="2286000"/>
            <a:ext cx="2133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099" name="Text Box 3"/>
          <p:cNvSpPr txBox="1">
            <a:spLocks noChangeArrowheads="1"/>
          </p:cNvSpPr>
          <p:nvPr/>
        </p:nvSpPr>
        <p:spPr bwMode="auto">
          <a:xfrm>
            <a:off x="1828800" y="152400"/>
            <a:ext cx="87630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400">
                <a:latin typeface="Albertus Medium" charset="0"/>
                <a:ea typeface="ＭＳ Ｐゴシック" charset="0"/>
              </a:rPr>
              <a:t>The Effects of Weaknesses in Oral Language on Reading Growth</a:t>
            </a:r>
          </a:p>
          <a:p>
            <a:pPr algn="ctr">
              <a:defRPr/>
            </a:pPr>
            <a:r>
              <a:rPr lang="en-US" dirty="0">
                <a:latin typeface="Albertus Medium" charset="0"/>
                <a:ea typeface="ＭＳ Ｐゴシック" charset="0"/>
              </a:rPr>
              <a:t>(Hirsch, 1996)</a:t>
            </a:r>
          </a:p>
        </p:txBody>
      </p:sp>
      <p:sp>
        <p:nvSpPr>
          <p:cNvPr id="4100" name="Line 4"/>
          <p:cNvSpPr>
            <a:spLocks noChangeShapeType="1"/>
          </p:cNvSpPr>
          <p:nvPr/>
        </p:nvSpPr>
        <p:spPr bwMode="auto">
          <a:xfrm>
            <a:off x="3733800" y="1295400"/>
            <a:ext cx="0" cy="4191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01" name="Line 5"/>
          <p:cNvSpPr>
            <a:spLocks noChangeShapeType="1"/>
          </p:cNvSpPr>
          <p:nvPr/>
        </p:nvSpPr>
        <p:spPr bwMode="auto">
          <a:xfrm>
            <a:off x="3733800" y="5486400"/>
            <a:ext cx="4953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02" name="Text Box 6"/>
          <p:cNvSpPr txBox="1">
            <a:spLocks noChangeArrowheads="1"/>
          </p:cNvSpPr>
          <p:nvPr/>
        </p:nvSpPr>
        <p:spPr bwMode="auto">
          <a:xfrm>
            <a:off x="3581400" y="5486400"/>
            <a:ext cx="548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430213">
              <a:defRPr>
                <a:solidFill>
                  <a:schemeClr val="tx1"/>
                </a:solidFill>
                <a:latin typeface="Arial" charset="0"/>
                <a:ea typeface="ＭＳ Ｐゴシック" charset="0"/>
              </a:defRPr>
            </a:lvl1pPr>
            <a:lvl2pPr defTabSz="430213">
              <a:defRPr>
                <a:solidFill>
                  <a:schemeClr val="tx1"/>
                </a:solidFill>
                <a:latin typeface="Arial" charset="0"/>
                <a:ea typeface="ＭＳ Ｐゴシック" charset="0"/>
              </a:defRPr>
            </a:lvl2pPr>
            <a:lvl3pPr defTabSz="430213">
              <a:defRPr>
                <a:solidFill>
                  <a:schemeClr val="tx1"/>
                </a:solidFill>
                <a:latin typeface="Arial" charset="0"/>
                <a:ea typeface="ＭＳ Ｐゴシック" charset="0"/>
              </a:defRPr>
            </a:lvl3pPr>
            <a:lvl4pPr defTabSz="430213">
              <a:defRPr>
                <a:solidFill>
                  <a:schemeClr val="tx1"/>
                </a:solidFill>
                <a:latin typeface="Arial" charset="0"/>
                <a:ea typeface="ＭＳ Ｐゴシック" charset="0"/>
              </a:defRPr>
            </a:lvl4pPr>
            <a:lvl5pPr defTabSz="430213">
              <a:defRPr>
                <a:solidFill>
                  <a:schemeClr val="tx1"/>
                </a:solidFill>
                <a:latin typeface="Arial" charset="0"/>
                <a:ea typeface="ＭＳ Ｐゴシック" charset="0"/>
              </a:defRPr>
            </a:lvl5pPr>
            <a:lvl6pPr defTabSz="430213" fontAlgn="base">
              <a:spcBef>
                <a:spcPct val="0"/>
              </a:spcBef>
              <a:spcAft>
                <a:spcPct val="0"/>
              </a:spcAft>
              <a:defRPr>
                <a:solidFill>
                  <a:schemeClr val="tx1"/>
                </a:solidFill>
                <a:latin typeface="Arial" charset="0"/>
                <a:ea typeface="ＭＳ Ｐゴシック" charset="0"/>
              </a:defRPr>
            </a:lvl6pPr>
            <a:lvl7pPr defTabSz="430213" fontAlgn="base">
              <a:spcBef>
                <a:spcPct val="0"/>
              </a:spcBef>
              <a:spcAft>
                <a:spcPct val="0"/>
              </a:spcAft>
              <a:defRPr>
                <a:solidFill>
                  <a:schemeClr val="tx1"/>
                </a:solidFill>
                <a:latin typeface="Arial" charset="0"/>
                <a:ea typeface="ＭＳ Ｐゴシック" charset="0"/>
              </a:defRPr>
            </a:lvl7pPr>
            <a:lvl8pPr defTabSz="430213" fontAlgn="base">
              <a:spcBef>
                <a:spcPct val="0"/>
              </a:spcBef>
              <a:spcAft>
                <a:spcPct val="0"/>
              </a:spcAft>
              <a:defRPr>
                <a:solidFill>
                  <a:schemeClr val="tx1"/>
                </a:solidFill>
                <a:latin typeface="Arial" charset="0"/>
                <a:ea typeface="ＭＳ Ｐゴシック" charset="0"/>
              </a:defRPr>
            </a:lvl8pPr>
            <a:lvl9pPr defTabSz="430213"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a:latin typeface="Albertus Medium" charset="0"/>
              </a:rPr>
              <a:t>5	6	7	8	9	10	11	12	13	14	15	16</a:t>
            </a:r>
          </a:p>
        </p:txBody>
      </p:sp>
      <p:sp>
        <p:nvSpPr>
          <p:cNvPr id="4103" name="Text Box 7"/>
          <p:cNvSpPr txBox="1">
            <a:spLocks noChangeArrowheads="1"/>
          </p:cNvSpPr>
          <p:nvPr/>
        </p:nvSpPr>
        <p:spPr bwMode="auto">
          <a:xfrm>
            <a:off x="3200400" y="1219200"/>
            <a:ext cx="457200" cy="437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Albertus Medium" charset="0"/>
                <a:ea typeface="ＭＳ Ｐゴシック" charset="0"/>
              </a:rPr>
              <a:t>16</a:t>
            </a:r>
          </a:p>
          <a:p>
            <a:pPr>
              <a:spcBef>
                <a:spcPct val="50000"/>
              </a:spcBef>
              <a:defRPr/>
            </a:pPr>
            <a:r>
              <a:rPr lang="en-US" sz="1600">
                <a:latin typeface="Albertus Medium" charset="0"/>
                <a:ea typeface="ＭＳ Ｐゴシック" charset="0"/>
              </a:rPr>
              <a:t>15</a:t>
            </a:r>
          </a:p>
          <a:p>
            <a:pPr>
              <a:spcBef>
                <a:spcPct val="50000"/>
              </a:spcBef>
              <a:defRPr/>
            </a:pPr>
            <a:r>
              <a:rPr lang="en-US" sz="1600">
                <a:latin typeface="Albertus Medium" charset="0"/>
                <a:ea typeface="ＭＳ Ｐゴシック" charset="0"/>
              </a:rPr>
              <a:t>14</a:t>
            </a:r>
          </a:p>
          <a:p>
            <a:pPr>
              <a:spcBef>
                <a:spcPct val="50000"/>
              </a:spcBef>
              <a:defRPr/>
            </a:pPr>
            <a:r>
              <a:rPr lang="en-US" sz="1600">
                <a:latin typeface="Albertus Medium" charset="0"/>
                <a:ea typeface="ＭＳ Ｐゴシック" charset="0"/>
              </a:rPr>
              <a:t>13</a:t>
            </a:r>
          </a:p>
          <a:p>
            <a:pPr>
              <a:spcBef>
                <a:spcPct val="50000"/>
              </a:spcBef>
              <a:defRPr/>
            </a:pPr>
            <a:r>
              <a:rPr lang="en-US" sz="1600">
                <a:latin typeface="Albertus Medium" charset="0"/>
                <a:ea typeface="ＭＳ Ｐゴシック" charset="0"/>
              </a:rPr>
              <a:t>12</a:t>
            </a:r>
          </a:p>
          <a:p>
            <a:pPr>
              <a:spcBef>
                <a:spcPct val="50000"/>
              </a:spcBef>
              <a:defRPr/>
            </a:pPr>
            <a:r>
              <a:rPr lang="en-US" sz="1600">
                <a:latin typeface="Albertus Medium" charset="0"/>
                <a:ea typeface="ＭＳ Ｐゴシック" charset="0"/>
              </a:rPr>
              <a:t>11</a:t>
            </a:r>
          </a:p>
          <a:p>
            <a:pPr>
              <a:spcBef>
                <a:spcPct val="50000"/>
              </a:spcBef>
              <a:defRPr/>
            </a:pPr>
            <a:r>
              <a:rPr lang="en-US" sz="1600">
                <a:latin typeface="Albertus Medium" charset="0"/>
                <a:ea typeface="ＭＳ Ｐゴシック" charset="0"/>
              </a:rPr>
              <a:t>10</a:t>
            </a:r>
          </a:p>
          <a:p>
            <a:pPr>
              <a:spcBef>
                <a:spcPct val="50000"/>
              </a:spcBef>
              <a:defRPr/>
            </a:pPr>
            <a:r>
              <a:rPr lang="en-US" sz="1600">
                <a:latin typeface="Albertus Medium" charset="0"/>
                <a:ea typeface="ＭＳ Ｐゴシック" charset="0"/>
              </a:rPr>
              <a:t>  9</a:t>
            </a:r>
          </a:p>
          <a:p>
            <a:pPr>
              <a:spcBef>
                <a:spcPct val="50000"/>
              </a:spcBef>
              <a:defRPr/>
            </a:pPr>
            <a:r>
              <a:rPr lang="en-US" sz="1600">
                <a:latin typeface="Albertus Medium" charset="0"/>
                <a:ea typeface="ＭＳ Ｐゴシック" charset="0"/>
              </a:rPr>
              <a:t>  8</a:t>
            </a:r>
          </a:p>
          <a:p>
            <a:pPr>
              <a:spcBef>
                <a:spcPct val="50000"/>
              </a:spcBef>
              <a:defRPr/>
            </a:pPr>
            <a:r>
              <a:rPr lang="en-US" sz="1600">
                <a:latin typeface="Albertus Medium" charset="0"/>
                <a:ea typeface="ＭＳ Ｐゴシック" charset="0"/>
              </a:rPr>
              <a:t>  7</a:t>
            </a:r>
          </a:p>
          <a:p>
            <a:pPr>
              <a:spcBef>
                <a:spcPct val="50000"/>
              </a:spcBef>
              <a:defRPr/>
            </a:pPr>
            <a:r>
              <a:rPr lang="en-US" sz="1600">
                <a:latin typeface="Albertus Medium" charset="0"/>
                <a:ea typeface="ＭＳ Ｐゴシック" charset="0"/>
              </a:rPr>
              <a:t>  6</a:t>
            </a:r>
          </a:p>
          <a:p>
            <a:pPr>
              <a:spcBef>
                <a:spcPct val="50000"/>
              </a:spcBef>
              <a:defRPr/>
            </a:pPr>
            <a:r>
              <a:rPr lang="en-US" sz="1600">
                <a:latin typeface="Albertus Medium" charset="0"/>
                <a:ea typeface="ＭＳ Ｐゴシック" charset="0"/>
              </a:rPr>
              <a:t>  5</a:t>
            </a:r>
          </a:p>
        </p:txBody>
      </p:sp>
      <p:sp>
        <p:nvSpPr>
          <p:cNvPr id="4104" name="Line 8"/>
          <p:cNvSpPr>
            <a:spLocks noChangeShapeType="1"/>
          </p:cNvSpPr>
          <p:nvPr/>
        </p:nvSpPr>
        <p:spPr bwMode="auto">
          <a:xfrm>
            <a:off x="4191000" y="5486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05" name="Line 9"/>
          <p:cNvSpPr>
            <a:spLocks noChangeShapeType="1"/>
          </p:cNvSpPr>
          <p:nvPr/>
        </p:nvSpPr>
        <p:spPr bwMode="auto">
          <a:xfrm>
            <a:off x="4191000" y="53340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06" name="Line 10"/>
          <p:cNvSpPr>
            <a:spLocks noChangeShapeType="1"/>
          </p:cNvSpPr>
          <p:nvPr/>
        </p:nvSpPr>
        <p:spPr bwMode="auto">
          <a:xfrm>
            <a:off x="4572000" y="53340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07" name="Line 11"/>
          <p:cNvSpPr>
            <a:spLocks noChangeShapeType="1"/>
          </p:cNvSpPr>
          <p:nvPr/>
        </p:nvSpPr>
        <p:spPr bwMode="auto">
          <a:xfrm>
            <a:off x="5453063" y="53340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08" name="Line 12"/>
          <p:cNvSpPr>
            <a:spLocks noChangeShapeType="1"/>
          </p:cNvSpPr>
          <p:nvPr/>
        </p:nvSpPr>
        <p:spPr bwMode="auto">
          <a:xfrm>
            <a:off x="5029200" y="53340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09" name="Line 13"/>
          <p:cNvSpPr>
            <a:spLocks noChangeShapeType="1"/>
          </p:cNvSpPr>
          <p:nvPr/>
        </p:nvSpPr>
        <p:spPr bwMode="auto">
          <a:xfrm>
            <a:off x="5976938" y="53340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10" name="Line 14"/>
          <p:cNvSpPr>
            <a:spLocks noChangeShapeType="1"/>
          </p:cNvSpPr>
          <p:nvPr/>
        </p:nvSpPr>
        <p:spPr bwMode="auto">
          <a:xfrm>
            <a:off x="6357938" y="53340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11" name="Line 15"/>
          <p:cNvSpPr>
            <a:spLocks noChangeShapeType="1"/>
          </p:cNvSpPr>
          <p:nvPr/>
        </p:nvSpPr>
        <p:spPr bwMode="auto">
          <a:xfrm>
            <a:off x="7239000" y="53340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12" name="Line 16"/>
          <p:cNvSpPr>
            <a:spLocks noChangeShapeType="1"/>
          </p:cNvSpPr>
          <p:nvPr/>
        </p:nvSpPr>
        <p:spPr bwMode="auto">
          <a:xfrm>
            <a:off x="6815138" y="53340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13" name="Line 17"/>
          <p:cNvSpPr>
            <a:spLocks noChangeShapeType="1"/>
          </p:cNvSpPr>
          <p:nvPr/>
        </p:nvSpPr>
        <p:spPr bwMode="auto">
          <a:xfrm>
            <a:off x="7696200" y="53340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14" name="Line 18"/>
          <p:cNvSpPr>
            <a:spLocks noChangeShapeType="1"/>
          </p:cNvSpPr>
          <p:nvPr/>
        </p:nvSpPr>
        <p:spPr bwMode="auto">
          <a:xfrm>
            <a:off x="8077200" y="53340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15" name="Line 19"/>
          <p:cNvSpPr>
            <a:spLocks noChangeShapeType="1"/>
          </p:cNvSpPr>
          <p:nvPr/>
        </p:nvSpPr>
        <p:spPr bwMode="auto">
          <a:xfrm>
            <a:off x="8534400" y="53340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16" name="Line 20"/>
          <p:cNvSpPr>
            <a:spLocks noChangeShapeType="1"/>
          </p:cNvSpPr>
          <p:nvPr/>
        </p:nvSpPr>
        <p:spPr bwMode="auto">
          <a:xfrm>
            <a:off x="3733800" y="4310063"/>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17" name="Line 21"/>
          <p:cNvSpPr>
            <a:spLocks noChangeShapeType="1"/>
          </p:cNvSpPr>
          <p:nvPr/>
        </p:nvSpPr>
        <p:spPr bwMode="auto">
          <a:xfrm>
            <a:off x="3733800" y="4676775"/>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18" name="Line 22"/>
          <p:cNvSpPr>
            <a:spLocks noChangeShapeType="1"/>
          </p:cNvSpPr>
          <p:nvPr/>
        </p:nvSpPr>
        <p:spPr bwMode="auto">
          <a:xfrm>
            <a:off x="3733800" y="50292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19" name="Line 23"/>
          <p:cNvSpPr>
            <a:spLocks noChangeShapeType="1"/>
          </p:cNvSpPr>
          <p:nvPr/>
        </p:nvSpPr>
        <p:spPr bwMode="auto">
          <a:xfrm>
            <a:off x="3733800" y="39624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20" name="Line 24"/>
          <p:cNvSpPr>
            <a:spLocks noChangeShapeType="1"/>
          </p:cNvSpPr>
          <p:nvPr/>
        </p:nvSpPr>
        <p:spPr bwMode="auto">
          <a:xfrm>
            <a:off x="3733800" y="283845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21" name="Line 25"/>
          <p:cNvSpPr>
            <a:spLocks noChangeShapeType="1"/>
          </p:cNvSpPr>
          <p:nvPr/>
        </p:nvSpPr>
        <p:spPr bwMode="auto">
          <a:xfrm>
            <a:off x="3733800" y="3233738"/>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22" name="Line 26"/>
          <p:cNvSpPr>
            <a:spLocks noChangeShapeType="1"/>
          </p:cNvSpPr>
          <p:nvPr/>
        </p:nvSpPr>
        <p:spPr bwMode="auto">
          <a:xfrm>
            <a:off x="3733800" y="360045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23" name="Line 27"/>
          <p:cNvSpPr>
            <a:spLocks noChangeShapeType="1"/>
          </p:cNvSpPr>
          <p:nvPr/>
        </p:nvSpPr>
        <p:spPr bwMode="auto">
          <a:xfrm>
            <a:off x="3733800" y="24765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24" name="Line 28"/>
          <p:cNvSpPr>
            <a:spLocks noChangeShapeType="1"/>
          </p:cNvSpPr>
          <p:nvPr/>
        </p:nvSpPr>
        <p:spPr bwMode="auto">
          <a:xfrm>
            <a:off x="3733800" y="17526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25" name="Line 29"/>
          <p:cNvSpPr>
            <a:spLocks noChangeShapeType="1"/>
          </p:cNvSpPr>
          <p:nvPr/>
        </p:nvSpPr>
        <p:spPr bwMode="auto">
          <a:xfrm>
            <a:off x="3733800" y="2147888"/>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26" name="Line 30"/>
          <p:cNvSpPr>
            <a:spLocks noChangeShapeType="1"/>
          </p:cNvSpPr>
          <p:nvPr/>
        </p:nvSpPr>
        <p:spPr bwMode="auto">
          <a:xfrm>
            <a:off x="3733800" y="139065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27" name="Text Box 31"/>
          <p:cNvSpPr txBox="1">
            <a:spLocks noChangeArrowheads="1"/>
          </p:cNvSpPr>
          <p:nvPr/>
        </p:nvSpPr>
        <p:spPr bwMode="auto">
          <a:xfrm rot="-5400000">
            <a:off x="1858963" y="2773363"/>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latin typeface="Albertus Medium" charset="0"/>
                <a:ea typeface="ＭＳ Ｐゴシック" charset="0"/>
              </a:rPr>
              <a:t>Reading Age Level</a:t>
            </a:r>
            <a:endParaRPr lang="en-US" sz="2400">
              <a:latin typeface="Albertus Medium" charset="0"/>
              <a:ea typeface="ＭＳ Ｐゴシック" charset="0"/>
            </a:endParaRPr>
          </a:p>
        </p:txBody>
      </p:sp>
      <p:sp>
        <p:nvSpPr>
          <p:cNvPr id="4128" name="Text Box 32"/>
          <p:cNvSpPr txBox="1">
            <a:spLocks noChangeArrowheads="1"/>
          </p:cNvSpPr>
          <p:nvPr/>
        </p:nvSpPr>
        <p:spPr bwMode="auto">
          <a:xfrm>
            <a:off x="5105400" y="6019801"/>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latin typeface="Albertus Medium" charset="0"/>
                <a:ea typeface="ＭＳ Ｐゴシック" charset="0"/>
              </a:rPr>
              <a:t>Chronological Age</a:t>
            </a:r>
            <a:endParaRPr lang="en-US" sz="2400">
              <a:latin typeface="Albertus Medium" charset="0"/>
              <a:ea typeface="ＭＳ Ｐゴシック" charset="0"/>
            </a:endParaRPr>
          </a:p>
        </p:txBody>
      </p:sp>
      <p:sp>
        <p:nvSpPr>
          <p:cNvPr id="4129" name="Freeform 33"/>
          <p:cNvSpPr>
            <a:spLocks/>
          </p:cNvSpPr>
          <p:nvPr/>
        </p:nvSpPr>
        <p:spPr bwMode="auto">
          <a:xfrm>
            <a:off x="3733800" y="3048000"/>
            <a:ext cx="1752600" cy="2438400"/>
          </a:xfrm>
          <a:custGeom>
            <a:avLst/>
            <a:gdLst>
              <a:gd name="T0" fmla="*/ 1104 w 1104"/>
              <a:gd name="T1" fmla="*/ 0 h 1536"/>
              <a:gd name="T2" fmla="*/ 1008 w 1104"/>
              <a:gd name="T3" fmla="*/ 288 h 1536"/>
              <a:gd name="T4" fmla="*/ 744 w 1104"/>
              <a:gd name="T5" fmla="*/ 735 h 1536"/>
              <a:gd name="T6" fmla="*/ 399 w 1104"/>
              <a:gd name="T7" fmla="*/ 1198 h 1536"/>
              <a:gd name="T8" fmla="*/ 181 w 1104"/>
              <a:gd name="T9" fmla="*/ 1426 h 1536"/>
              <a:gd name="T10" fmla="*/ 0 w 1104"/>
              <a:gd name="T11" fmla="*/ 1536 h 1536"/>
            </a:gdLst>
            <a:ahLst/>
            <a:cxnLst>
              <a:cxn ang="0">
                <a:pos x="T0" y="T1"/>
              </a:cxn>
              <a:cxn ang="0">
                <a:pos x="T2" y="T3"/>
              </a:cxn>
              <a:cxn ang="0">
                <a:pos x="T4" y="T5"/>
              </a:cxn>
              <a:cxn ang="0">
                <a:pos x="T6" y="T7"/>
              </a:cxn>
              <a:cxn ang="0">
                <a:pos x="T8" y="T9"/>
              </a:cxn>
              <a:cxn ang="0">
                <a:pos x="T10" y="T11"/>
              </a:cxn>
            </a:cxnLst>
            <a:rect l="0" t="0" r="r" b="b"/>
            <a:pathLst>
              <a:path w="1104" h="1536">
                <a:moveTo>
                  <a:pt x="1104" y="0"/>
                </a:moveTo>
                <a:cubicBezTo>
                  <a:pt x="1080" y="80"/>
                  <a:pt x="1068" y="166"/>
                  <a:pt x="1008" y="288"/>
                </a:cubicBezTo>
                <a:cubicBezTo>
                  <a:pt x="948" y="410"/>
                  <a:pt x="845" y="583"/>
                  <a:pt x="744" y="735"/>
                </a:cubicBezTo>
                <a:cubicBezTo>
                  <a:pt x="643" y="887"/>
                  <a:pt x="493" y="1083"/>
                  <a:pt x="399" y="1198"/>
                </a:cubicBezTo>
                <a:cubicBezTo>
                  <a:pt x="305" y="1313"/>
                  <a:pt x="247" y="1370"/>
                  <a:pt x="181" y="1426"/>
                </a:cubicBezTo>
                <a:cubicBezTo>
                  <a:pt x="115" y="1482"/>
                  <a:pt x="38" y="1513"/>
                  <a:pt x="0" y="1536"/>
                </a:cubicBezTo>
              </a:path>
            </a:pathLst>
          </a:custGeom>
          <a:noFill/>
          <a:ln w="38100" cmpd="sng">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30" name="Line 34"/>
          <p:cNvSpPr>
            <a:spLocks noChangeShapeType="1"/>
          </p:cNvSpPr>
          <p:nvPr/>
        </p:nvSpPr>
        <p:spPr bwMode="auto">
          <a:xfrm>
            <a:off x="3733800" y="1371600"/>
            <a:ext cx="56388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31" name="Freeform 35"/>
          <p:cNvSpPr>
            <a:spLocks/>
          </p:cNvSpPr>
          <p:nvPr/>
        </p:nvSpPr>
        <p:spPr bwMode="auto">
          <a:xfrm>
            <a:off x="5486400" y="1414464"/>
            <a:ext cx="2776538" cy="1633537"/>
          </a:xfrm>
          <a:custGeom>
            <a:avLst/>
            <a:gdLst>
              <a:gd name="T0" fmla="*/ 0 w 1749"/>
              <a:gd name="T1" fmla="*/ 1029 h 1029"/>
              <a:gd name="T2" fmla="*/ 167 w 1749"/>
              <a:gd name="T3" fmla="*/ 682 h 1029"/>
              <a:gd name="T4" fmla="*/ 158 w 1749"/>
              <a:gd name="T5" fmla="*/ 682 h 1029"/>
              <a:gd name="T6" fmla="*/ 431 w 1749"/>
              <a:gd name="T7" fmla="*/ 355 h 1029"/>
              <a:gd name="T8" fmla="*/ 722 w 1749"/>
              <a:gd name="T9" fmla="*/ 182 h 1029"/>
              <a:gd name="T10" fmla="*/ 1049 w 1749"/>
              <a:gd name="T11" fmla="*/ 91 h 1029"/>
              <a:gd name="T12" fmla="*/ 1440 w 1749"/>
              <a:gd name="T13" fmla="*/ 27 h 1029"/>
              <a:gd name="T14" fmla="*/ 1749 w 1749"/>
              <a:gd name="T15" fmla="*/ 0 h 10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9" h="1029">
                <a:moveTo>
                  <a:pt x="0" y="1029"/>
                </a:moveTo>
                <a:cubicBezTo>
                  <a:pt x="28" y="971"/>
                  <a:pt x="141" y="740"/>
                  <a:pt x="167" y="682"/>
                </a:cubicBezTo>
                <a:cubicBezTo>
                  <a:pt x="193" y="624"/>
                  <a:pt x="114" y="737"/>
                  <a:pt x="158" y="682"/>
                </a:cubicBezTo>
                <a:cubicBezTo>
                  <a:pt x="202" y="627"/>
                  <a:pt x="337" y="438"/>
                  <a:pt x="431" y="355"/>
                </a:cubicBezTo>
                <a:cubicBezTo>
                  <a:pt x="525" y="272"/>
                  <a:pt x="619" y="226"/>
                  <a:pt x="722" y="182"/>
                </a:cubicBezTo>
                <a:cubicBezTo>
                  <a:pt x="825" y="138"/>
                  <a:pt x="929" y="117"/>
                  <a:pt x="1049" y="91"/>
                </a:cubicBezTo>
                <a:cubicBezTo>
                  <a:pt x="1169" y="65"/>
                  <a:pt x="1323" y="42"/>
                  <a:pt x="1440" y="27"/>
                </a:cubicBezTo>
                <a:cubicBezTo>
                  <a:pt x="1557" y="12"/>
                  <a:pt x="1685" y="6"/>
                  <a:pt x="1749" y="0"/>
                </a:cubicBezTo>
              </a:path>
            </a:pathLst>
          </a:custGeom>
          <a:noFill/>
          <a:ln w="38100" cmpd="sng">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32" name="Freeform 36"/>
          <p:cNvSpPr>
            <a:spLocks/>
          </p:cNvSpPr>
          <p:nvPr/>
        </p:nvSpPr>
        <p:spPr bwMode="auto">
          <a:xfrm>
            <a:off x="3733800" y="4648200"/>
            <a:ext cx="1752600" cy="838200"/>
          </a:xfrm>
          <a:custGeom>
            <a:avLst/>
            <a:gdLst>
              <a:gd name="T0" fmla="*/ 1104 w 1104"/>
              <a:gd name="T1" fmla="*/ 0 h 528"/>
              <a:gd name="T2" fmla="*/ 816 w 1104"/>
              <a:gd name="T3" fmla="*/ 192 h 528"/>
              <a:gd name="T4" fmla="*/ 528 w 1104"/>
              <a:gd name="T5" fmla="*/ 336 h 528"/>
              <a:gd name="T6" fmla="*/ 288 w 1104"/>
              <a:gd name="T7" fmla="*/ 432 h 528"/>
              <a:gd name="T8" fmla="*/ 0 w 1104"/>
              <a:gd name="T9" fmla="*/ 528 h 528"/>
            </a:gdLst>
            <a:ahLst/>
            <a:cxnLst>
              <a:cxn ang="0">
                <a:pos x="T0" y="T1"/>
              </a:cxn>
              <a:cxn ang="0">
                <a:pos x="T2" y="T3"/>
              </a:cxn>
              <a:cxn ang="0">
                <a:pos x="T4" y="T5"/>
              </a:cxn>
              <a:cxn ang="0">
                <a:pos x="T6" y="T7"/>
              </a:cxn>
              <a:cxn ang="0">
                <a:pos x="T8" y="T9"/>
              </a:cxn>
            </a:cxnLst>
            <a:rect l="0" t="0" r="r" b="b"/>
            <a:pathLst>
              <a:path w="1104" h="528">
                <a:moveTo>
                  <a:pt x="1104" y="0"/>
                </a:moveTo>
                <a:cubicBezTo>
                  <a:pt x="1008" y="68"/>
                  <a:pt x="912" y="136"/>
                  <a:pt x="816" y="192"/>
                </a:cubicBezTo>
                <a:cubicBezTo>
                  <a:pt x="720" y="248"/>
                  <a:pt x="616" y="296"/>
                  <a:pt x="528" y="336"/>
                </a:cubicBezTo>
                <a:cubicBezTo>
                  <a:pt x="440" y="376"/>
                  <a:pt x="376" y="400"/>
                  <a:pt x="288" y="432"/>
                </a:cubicBezTo>
                <a:cubicBezTo>
                  <a:pt x="200" y="464"/>
                  <a:pt x="100" y="496"/>
                  <a:pt x="0" y="528"/>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33" name="Freeform 37"/>
          <p:cNvSpPr>
            <a:spLocks/>
          </p:cNvSpPr>
          <p:nvPr/>
        </p:nvSpPr>
        <p:spPr bwMode="auto">
          <a:xfrm>
            <a:off x="5486400" y="3505200"/>
            <a:ext cx="1752600" cy="1143000"/>
          </a:xfrm>
          <a:custGeom>
            <a:avLst/>
            <a:gdLst>
              <a:gd name="T0" fmla="*/ 1104 w 1104"/>
              <a:gd name="T1" fmla="*/ 0 h 720"/>
              <a:gd name="T2" fmla="*/ 768 w 1104"/>
              <a:gd name="T3" fmla="*/ 144 h 720"/>
              <a:gd name="T4" fmla="*/ 480 w 1104"/>
              <a:gd name="T5" fmla="*/ 336 h 720"/>
              <a:gd name="T6" fmla="*/ 240 w 1104"/>
              <a:gd name="T7" fmla="*/ 528 h 720"/>
              <a:gd name="T8" fmla="*/ 0 w 1104"/>
              <a:gd name="T9" fmla="*/ 720 h 720"/>
            </a:gdLst>
            <a:ahLst/>
            <a:cxnLst>
              <a:cxn ang="0">
                <a:pos x="T0" y="T1"/>
              </a:cxn>
              <a:cxn ang="0">
                <a:pos x="T2" y="T3"/>
              </a:cxn>
              <a:cxn ang="0">
                <a:pos x="T4" y="T5"/>
              </a:cxn>
              <a:cxn ang="0">
                <a:pos x="T6" y="T7"/>
              </a:cxn>
              <a:cxn ang="0">
                <a:pos x="T8" y="T9"/>
              </a:cxn>
            </a:cxnLst>
            <a:rect l="0" t="0" r="r" b="b"/>
            <a:pathLst>
              <a:path w="1104" h="720">
                <a:moveTo>
                  <a:pt x="1104" y="0"/>
                </a:moveTo>
                <a:cubicBezTo>
                  <a:pt x="988" y="44"/>
                  <a:pt x="872" y="88"/>
                  <a:pt x="768" y="144"/>
                </a:cubicBezTo>
                <a:cubicBezTo>
                  <a:pt x="664" y="200"/>
                  <a:pt x="568" y="272"/>
                  <a:pt x="480" y="336"/>
                </a:cubicBezTo>
                <a:cubicBezTo>
                  <a:pt x="392" y="400"/>
                  <a:pt x="320" y="464"/>
                  <a:pt x="240" y="528"/>
                </a:cubicBezTo>
                <a:cubicBezTo>
                  <a:pt x="160" y="592"/>
                  <a:pt x="40" y="688"/>
                  <a:pt x="0" y="720"/>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34" name="Text Box 38"/>
          <p:cNvSpPr txBox="1">
            <a:spLocks noChangeArrowheads="1"/>
          </p:cNvSpPr>
          <p:nvPr/>
        </p:nvSpPr>
        <p:spPr bwMode="auto">
          <a:xfrm>
            <a:off x="7620000" y="3352800"/>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lbertus Medium" charset="0"/>
                <a:ea typeface="ＭＳ Ｐゴシック" charset="0"/>
              </a:rPr>
              <a:t>Low Oral Language in Kindergarten</a:t>
            </a:r>
            <a:endParaRPr lang="en-US" sz="2400">
              <a:latin typeface="Albertus Medium" charset="0"/>
              <a:ea typeface="ＭＳ Ｐゴシック" charset="0"/>
            </a:endParaRPr>
          </a:p>
        </p:txBody>
      </p:sp>
      <p:sp>
        <p:nvSpPr>
          <p:cNvPr id="4135" name="Text Box 39"/>
          <p:cNvSpPr txBox="1">
            <a:spLocks noChangeArrowheads="1"/>
          </p:cNvSpPr>
          <p:nvPr/>
        </p:nvSpPr>
        <p:spPr bwMode="auto">
          <a:xfrm>
            <a:off x="8229600" y="1333500"/>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lbertus Medium" charset="0"/>
                <a:ea typeface="ＭＳ Ｐゴシック" charset="0"/>
              </a:rPr>
              <a:t>High Oral Language in Kindergarten</a:t>
            </a:r>
            <a:endParaRPr lang="en-US" sz="2400">
              <a:latin typeface="Albertus Medium" charset="0"/>
              <a:ea typeface="ＭＳ Ｐゴシック" charset="0"/>
            </a:endParaRPr>
          </a:p>
        </p:txBody>
      </p:sp>
      <p:sp>
        <p:nvSpPr>
          <p:cNvPr id="4136" name="Text Box 40"/>
          <p:cNvSpPr txBox="1">
            <a:spLocks noChangeArrowheads="1"/>
          </p:cNvSpPr>
          <p:nvPr/>
        </p:nvSpPr>
        <p:spPr bwMode="auto">
          <a:xfrm>
            <a:off x="6400800" y="23002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lbertus Medium" charset="0"/>
                <a:ea typeface="ＭＳ Ｐゴシック" charset="0"/>
              </a:rPr>
              <a:t>5.2 years difference</a:t>
            </a:r>
            <a:endParaRPr lang="en-US" sz="2400">
              <a:latin typeface="Albertus Medium" charset="0"/>
              <a:ea typeface="ＭＳ Ｐゴシック" charset="0"/>
            </a:endParaRPr>
          </a:p>
        </p:txBody>
      </p:sp>
      <p:sp>
        <p:nvSpPr>
          <p:cNvPr id="4137" name="Line 41"/>
          <p:cNvSpPr>
            <a:spLocks noChangeShapeType="1"/>
          </p:cNvSpPr>
          <p:nvPr/>
        </p:nvSpPr>
        <p:spPr bwMode="auto">
          <a:xfrm>
            <a:off x="7162800" y="26670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38" name="Line 42"/>
          <p:cNvSpPr>
            <a:spLocks noChangeShapeType="1"/>
          </p:cNvSpPr>
          <p:nvPr/>
        </p:nvSpPr>
        <p:spPr bwMode="auto">
          <a:xfrm flipV="1">
            <a:off x="7162800" y="16002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39" name="Oval 43"/>
          <p:cNvSpPr>
            <a:spLocks noChangeArrowheads="1"/>
          </p:cNvSpPr>
          <p:nvPr/>
        </p:nvSpPr>
        <p:spPr bwMode="auto">
          <a:xfrm>
            <a:off x="4076700" y="4876800"/>
            <a:ext cx="228600" cy="6858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140" name="Oval 44"/>
          <p:cNvSpPr>
            <a:spLocks noChangeArrowheads="1"/>
          </p:cNvSpPr>
          <p:nvPr/>
        </p:nvSpPr>
        <p:spPr bwMode="auto">
          <a:xfrm>
            <a:off x="6877050" y="1524000"/>
            <a:ext cx="533400" cy="19812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Tree>
    <p:extLst>
      <p:ext uri="{BB962C8B-B14F-4D97-AF65-F5344CB8AC3E}">
        <p14:creationId xmlns:p14="http://schemas.microsoft.com/office/powerpoint/2010/main" val="464031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139"/>
                                        </p:tgtEl>
                                        <p:attrNameLst>
                                          <p:attrName>style.visibility</p:attrName>
                                        </p:attrNameLst>
                                      </p:cBhvr>
                                      <p:to>
                                        <p:strVal val="visible"/>
                                      </p:to>
                                    </p:set>
                                    <p:anim calcmode="lin" valueType="num">
                                      <p:cBhvr additive="base">
                                        <p:cTn id="7" dur="500" fill="hold"/>
                                        <p:tgtEl>
                                          <p:spTgt spid="4139"/>
                                        </p:tgtEl>
                                        <p:attrNameLst>
                                          <p:attrName>ppt_x</p:attrName>
                                        </p:attrNameLst>
                                      </p:cBhvr>
                                      <p:tavLst>
                                        <p:tav tm="0">
                                          <p:val>
                                            <p:strVal val="0-#ppt_w/2"/>
                                          </p:val>
                                        </p:tav>
                                        <p:tav tm="100000">
                                          <p:val>
                                            <p:strVal val="#ppt_x"/>
                                          </p:val>
                                        </p:tav>
                                      </p:tavLst>
                                    </p:anim>
                                    <p:anim calcmode="lin" valueType="num">
                                      <p:cBhvr additive="base">
                                        <p:cTn id="8" dur="500" fill="hold"/>
                                        <p:tgtEl>
                                          <p:spTgt spid="41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140"/>
                                        </p:tgtEl>
                                        <p:attrNameLst>
                                          <p:attrName>style.visibility</p:attrName>
                                        </p:attrNameLst>
                                      </p:cBhvr>
                                      <p:to>
                                        <p:strVal val="visible"/>
                                      </p:to>
                                    </p:set>
                                    <p:anim calcmode="lin" valueType="num">
                                      <p:cBhvr additive="base">
                                        <p:cTn id="13" dur="500" fill="hold"/>
                                        <p:tgtEl>
                                          <p:spTgt spid="4140"/>
                                        </p:tgtEl>
                                        <p:attrNameLst>
                                          <p:attrName>ppt_x</p:attrName>
                                        </p:attrNameLst>
                                      </p:cBhvr>
                                      <p:tavLst>
                                        <p:tav tm="0">
                                          <p:val>
                                            <p:strVal val="0-#ppt_w/2"/>
                                          </p:val>
                                        </p:tav>
                                        <p:tav tm="100000">
                                          <p:val>
                                            <p:strVal val="#ppt_x"/>
                                          </p:val>
                                        </p:tav>
                                      </p:tavLst>
                                    </p:anim>
                                    <p:anim calcmode="lin" valueType="num">
                                      <p:cBhvr additive="base">
                                        <p:cTn id="14" dur="500" fill="hold"/>
                                        <p:tgtEl>
                                          <p:spTgt spid="4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9" grpId="0" animBg="1"/>
      <p:bldP spid="414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60947"/>
            <a:ext cx="8610600" cy="733927"/>
          </a:xfrm>
        </p:spPr>
        <p:txBody>
          <a:bodyPr>
            <a:normAutofit/>
          </a:bodyPr>
          <a:lstStyle/>
          <a:p>
            <a:r>
              <a:rPr lang="en-US" sz="2000"/>
              <a:t>SCARBOROUGH, 2001	</a:t>
            </a:r>
            <a:endParaRPr lang="en-US" sz="2000"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42212" y="926432"/>
            <a:ext cx="10280330" cy="5799221"/>
          </a:xfrm>
        </p:spPr>
      </p:pic>
    </p:spTree>
    <p:extLst>
      <p:ext uri="{BB962C8B-B14F-4D97-AF65-F5344CB8AC3E}">
        <p14:creationId xmlns:p14="http://schemas.microsoft.com/office/powerpoint/2010/main" val="155718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Components of language</a:t>
            </a:r>
          </a:p>
        </p:txBody>
      </p:sp>
      <p:sp>
        <p:nvSpPr>
          <p:cNvPr id="3" name="Content Placeholder 2"/>
          <p:cNvSpPr>
            <a:spLocks noGrp="1"/>
          </p:cNvSpPr>
          <p:nvPr>
            <p:ph idx="1"/>
          </p:nvPr>
        </p:nvSpPr>
        <p:spPr/>
        <p:txBody>
          <a:bodyPr>
            <a:normAutofit lnSpcReduction="10000"/>
          </a:bodyPr>
          <a:lstStyle/>
          <a:p>
            <a:r>
              <a:rPr lang="en-US" sz="2800" b="1" dirty="0"/>
              <a:t>Morphology</a:t>
            </a:r>
          </a:p>
          <a:p>
            <a:endParaRPr lang="en-US" sz="2800" b="1" dirty="0"/>
          </a:p>
          <a:p>
            <a:r>
              <a:rPr lang="en-US" sz="2800" b="1" dirty="0"/>
              <a:t>Syntax</a:t>
            </a:r>
          </a:p>
          <a:p>
            <a:endParaRPr lang="en-US" sz="2800" b="1" dirty="0"/>
          </a:p>
          <a:p>
            <a:r>
              <a:rPr lang="en-US" sz="2800" b="1" dirty="0"/>
              <a:t>Semantics</a:t>
            </a:r>
          </a:p>
          <a:p>
            <a:endParaRPr lang="en-US" sz="2800" b="1" dirty="0"/>
          </a:p>
          <a:p>
            <a:r>
              <a:rPr lang="en-US" sz="2800" b="1" dirty="0"/>
              <a:t>Pragmatics</a:t>
            </a:r>
          </a:p>
          <a:p>
            <a:pPr algn="ctr"/>
            <a:r>
              <a:rPr lang="en-US" sz="3200" b="1" dirty="0"/>
              <a:t>PHONOLOGY</a:t>
            </a:r>
          </a:p>
        </p:txBody>
      </p:sp>
    </p:spTree>
    <p:extLst>
      <p:ext uri="{BB962C8B-B14F-4D97-AF65-F5344CB8AC3E}">
        <p14:creationId xmlns:p14="http://schemas.microsoft.com/office/powerpoint/2010/main" val="1879072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objectives</a:t>
            </a:r>
          </a:p>
        </p:txBody>
      </p:sp>
      <p:sp>
        <p:nvSpPr>
          <p:cNvPr id="3" name="Content Placeholder 2"/>
          <p:cNvSpPr>
            <a:spLocks noGrp="1"/>
          </p:cNvSpPr>
          <p:nvPr>
            <p:ph idx="1"/>
          </p:nvPr>
        </p:nvSpPr>
        <p:spPr/>
        <p:txBody>
          <a:bodyPr/>
          <a:lstStyle/>
          <a:p>
            <a:pPr lvl="0"/>
            <a:r>
              <a:rPr lang="en-US" sz="2400" b="1" dirty="0"/>
              <a:t>Participants will gain an understanding of how language interventions fit into multi-tiered systems of support.</a:t>
            </a:r>
          </a:p>
          <a:p>
            <a:pPr lvl="0"/>
            <a:endParaRPr lang="en-US" sz="2400" b="1" dirty="0"/>
          </a:p>
          <a:p>
            <a:pPr lvl="0"/>
            <a:r>
              <a:rPr lang="en-US" sz="2400" b="1" dirty="0"/>
              <a:t>Participants will be able to describe a variety of approaches to provide support to students in the area of language strategies, interventions and data collection.</a:t>
            </a:r>
          </a:p>
          <a:p>
            <a:endParaRPr lang="en-US" dirty="0"/>
          </a:p>
          <a:p>
            <a:endParaRPr lang="en-US" dirty="0"/>
          </a:p>
        </p:txBody>
      </p:sp>
    </p:spTree>
    <p:extLst>
      <p:ext uri="{BB962C8B-B14F-4D97-AF65-F5344CB8AC3E}">
        <p14:creationId xmlns:p14="http://schemas.microsoft.com/office/powerpoint/2010/main" val="781112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Practical </a:t>
            </a:r>
            <a:r>
              <a:rPr lang="en-US" b="1" dirty="0" smtClean="0"/>
              <a:t>application TIPS</a:t>
            </a:r>
            <a:endParaRPr lang="en-US" b="1" dirty="0"/>
          </a:p>
        </p:txBody>
      </p:sp>
      <p:sp>
        <p:nvSpPr>
          <p:cNvPr id="3" name="Content Placeholder 2"/>
          <p:cNvSpPr>
            <a:spLocks noGrp="1"/>
          </p:cNvSpPr>
          <p:nvPr>
            <p:ph idx="1"/>
          </p:nvPr>
        </p:nvSpPr>
        <p:spPr/>
        <p:txBody>
          <a:bodyPr/>
          <a:lstStyle/>
          <a:p>
            <a:r>
              <a:rPr lang="en-US" sz="2400" b="1" dirty="0"/>
              <a:t>Integrate SLP into school teams to the extent possible</a:t>
            </a:r>
          </a:p>
          <a:p>
            <a:pPr lvl="1"/>
            <a:r>
              <a:rPr lang="en-US" sz="2400" b="1" dirty="0"/>
              <a:t>Start small</a:t>
            </a:r>
          </a:p>
          <a:p>
            <a:pPr lvl="1"/>
            <a:r>
              <a:rPr lang="en-US" sz="2400" b="1" dirty="0"/>
              <a:t>Think in terms of prevention services first</a:t>
            </a:r>
          </a:p>
          <a:p>
            <a:pPr lvl="1"/>
            <a:endParaRPr lang="en-US" sz="2400" b="1" dirty="0"/>
          </a:p>
          <a:p>
            <a:r>
              <a:rPr lang="en-US" sz="2400" b="1" dirty="0"/>
              <a:t>SLP Schedule/Workload </a:t>
            </a:r>
            <a:r>
              <a:rPr lang="mr-IN" sz="2400" b="1" dirty="0"/>
              <a:t>–</a:t>
            </a:r>
            <a:r>
              <a:rPr lang="en-US" sz="2400" b="1" dirty="0"/>
              <a:t> where to fit in?</a:t>
            </a:r>
          </a:p>
          <a:p>
            <a:endParaRPr lang="en-US" sz="2400" b="1" dirty="0"/>
          </a:p>
          <a:p>
            <a:r>
              <a:rPr lang="en-US" sz="2400" b="1" dirty="0"/>
              <a:t>Use intervention data to augment evaluation data </a:t>
            </a:r>
          </a:p>
          <a:p>
            <a:pPr lvl="1"/>
            <a:endParaRPr lang="en-US" dirty="0"/>
          </a:p>
        </p:txBody>
      </p:sp>
    </p:spTree>
    <p:extLst>
      <p:ext uri="{BB962C8B-B14F-4D97-AF65-F5344CB8AC3E}">
        <p14:creationId xmlns:p14="http://schemas.microsoft.com/office/powerpoint/2010/main" val="514433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North Kansas City School District</a:t>
            </a:r>
          </a:p>
        </p:txBody>
      </p:sp>
      <p:sp>
        <p:nvSpPr>
          <p:cNvPr id="3" name="Content Placeholder 2"/>
          <p:cNvSpPr>
            <a:spLocks noGrp="1"/>
          </p:cNvSpPr>
          <p:nvPr>
            <p:ph idx="1"/>
          </p:nvPr>
        </p:nvSpPr>
        <p:spPr/>
        <p:txBody>
          <a:bodyPr/>
          <a:lstStyle/>
          <a:p>
            <a:r>
              <a:rPr lang="en-US" b="1" dirty="0"/>
              <a:t>SLP is a member of the school’s problem solving team and participates to the fullest extent possible based upon </a:t>
            </a:r>
            <a:r>
              <a:rPr lang="en-US" b="1" dirty="0" smtClean="0"/>
              <a:t>workload  - focus early intervention</a:t>
            </a:r>
            <a:endParaRPr lang="en-US" b="1" dirty="0"/>
          </a:p>
          <a:p>
            <a:r>
              <a:rPr lang="en-US" b="1" dirty="0"/>
              <a:t>One of the earliest districts using RTI for eligibility for learning disabilities </a:t>
            </a:r>
          </a:p>
          <a:p>
            <a:r>
              <a:rPr lang="en-US" b="1" dirty="0"/>
              <a:t>In 2005 adopted procedures for RTI for speech/voice/fluency - Speech Improvement </a:t>
            </a:r>
            <a:r>
              <a:rPr lang="en-US" b="1" dirty="0" smtClean="0"/>
              <a:t>Program which includes parent permission form</a:t>
            </a:r>
            <a:endParaRPr lang="en-US" b="1" dirty="0"/>
          </a:p>
          <a:p>
            <a:r>
              <a:rPr lang="en-US" b="1" dirty="0"/>
              <a:t>In </a:t>
            </a:r>
            <a:r>
              <a:rPr lang="en-US" b="1" dirty="0" smtClean="0"/>
              <a:t>2009-2010 </a:t>
            </a:r>
            <a:r>
              <a:rPr lang="en-US" b="1" dirty="0"/>
              <a:t>adopted procedures to utilize an RTI approach for language </a:t>
            </a:r>
            <a:r>
              <a:rPr lang="en-US" b="1" dirty="0" smtClean="0"/>
              <a:t> and other communication concerns </a:t>
            </a:r>
            <a:r>
              <a:rPr lang="en-US" b="1" dirty="0"/>
              <a:t>(still honoring discrepancy eligibility criteria)</a:t>
            </a:r>
          </a:p>
          <a:p>
            <a:r>
              <a:rPr lang="en-US" b="1" dirty="0"/>
              <a:t>Through the district’s RTI framework, all K students and students in other grade levels receiving academic/behavioral interventions within an RTI framework, are screened for hearing, speech and language</a:t>
            </a:r>
          </a:p>
          <a:p>
            <a:endParaRPr lang="en-US" b="1" dirty="0"/>
          </a:p>
        </p:txBody>
      </p:sp>
    </p:spTree>
    <p:extLst>
      <p:ext uri="{BB962C8B-B14F-4D97-AF65-F5344CB8AC3E}">
        <p14:creationId xmlns:p14="http://schemas.microsoft.com/office/powerpoint/2010/main" val="929794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North Kansas City SCHOOL DISTRICT </a:t>
            </a:r>
            <a:r>
              <a:rPr lang="en-US" b="1" dirty="0" smtClean="0"/>
              <a:t>continued</a:t>
            </a:r>
            <a:endParaRPr lang="en-US" b="1" dirty="0"/>
          </a:p>
        </p:txBody>
      </p:sp>
      <p:sp>
        <p:nvSpPr>
          <p:cNvPr id="3" name="Content Placeholder 2"/>
          <p:cNvSpPr>
            <a:spLocks noGrp="1"/>
          </p:cNvSpPr>
          <p:nvPr>
            <p:ph idx="1"/>
          </p:nvPr>
        </p:nvSpPr>
        <p:spPr>
          <a:xfrm>
            <a:off x="288758" y="1900989"/>
            <a:ext cx="11550316" cy="4535905"/>
          </a:xfrm>
        </p:spPr>
        <p:txBody>
          <a:bodyPr>
            <a:noAutofit/>
          </a:bodyPr>
          <a:lstStyle/>
          <a:p>
            <a:r>
              <a:rPr lang="en-US" sz="2400" b="1" dirty="0"/>
              <a:t>Based upon comparison of district benchmark data (</a:t>
            </a:r>
            <a:r>
              <a:rPr lang="en-US" sz="2400" b="1" dirty="0" err="1"/>
              <a:t>Aimsweb</a:t>
            </a:r>
            <a:r>
              <a:rPr lang="en-US" sz="2400" b="1" dirty="0"/>
              <a:t>, PBIS, etc.) and S/L screening info, SLP helps devise speech or language interventions</a:t>
            </a:r>
          </a:p>
          <a:p>
            <a:r>
              <a:rPr lang="en-US" sz="2400" b="1" dirty="0"/>
              <a:t>Focusing on language interventions:</a:t>
            </a:r>
          </a:p>
          <a:p>
            <a:pPr lvl="1"/>
            <a:r>
              <a:rPr lang="en-US" sz="2400" b="1" dirty="0"/>
              <a:t>screenings completed in a somewhat “universal” manner </a:t>
            </a:r>
            <a:r>
              <a:rPr lang="mr-IN" sz="2400" b="1" dirty="0"/>
              <a:t>–</a:t>
            </a:r>
            <a:r>
              <a:rPr lang="en-US" sz="2400" b="1" dirty="0"/>
              <a:t> same forms/procedures are utilized and interpretations made similarly between SLPs across district (through professional development/training)</a:t>
            </a:r>
          </a:p>
          <a:p>
            <a:pPr lvl="1"/>
            <a:r>
              <a:rPr lang="en-US" sz="2400" b="1" dirty="0"/>
              <a:t>NKC intervention toolkit </a:t>
            </a:r>
            <a:r>
              <a:rPr lang="mr-IN" sz="2400" b="1" dirty="0"/>
              <a:t>–</a:t>
            </a:r>
            <a:r>
              <a:rPr lang="en-US" sz="2400" b="1" dirty="0"/>
              <a:t> a resource for SLPs for most common language intervention needs </a:t>
            </a:r>
          </a:p>
          <a:p>
            <a:pPr lvl="2"/>
            <a:r>
              <a:rPr lang="en-US" sz="2400" b="1" dirty="0"/>
              <a:t>Tier 1 </a:t>
            </a:r>
            <a:r>
              <a:rPr lang="mr-IN" sz="2400" b="1" dirty="0"/>
              <a:t>–</a:t>
            </a:r>
            <a:r>
              <a:rPr lang="en-US" sz="2400" b="1" dirty="0"/>
              <a:t> general classroom strategies for speech and language </a:t>
            </a:r>
          </a:p>
          <a:p>
            <a:pPr lvl="2"/>
            <a:r>
              <a:rPr lang="en-US" sz="2400" b="1" dirty="0"/>
              <a:t>Tier 2 </a:t>
            </a:r>
            <a:r>
              <a:rPr lang="mr-IN" sz="2400" b="1" dirty="0"/>
              <a:t>–</a:t>
            </a:r>
            <a:r>
              <a:rPr lang="en-US" sz="2400" b="1" dirty="0"/>
              <a:t> common language interventions based upon discrete language skills </a:t>
            </a:r>
          </a:p>
        </p:txBody>
      </p:sp>
    </p:spTree>
    <p:extLst>
      <p:ext uri="{BB962C8B-B14F-4D97-AF65-F5344CB8AC3E}">
        <p14:creationId xmlns:p14="http://schemas.microsoft.com/office/powerpoint/2010/main" val="10519823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t>North Kansas City schools continued</a:t>
            </a:r>
          </a:p>
        </p:txBody>
      </p:sp>
      <p:sp>
        <p:nvSpPr>
          <p:cNvPr id="3" name="Content Placeholder 2"/>
          <p:cNvSpPr>
            <a:spLocks noGrp="1"/>
          </p:cNvSpPr>
          <p:nvPr>
            <p:ph idx="1"/>
          </p:nvPr>
        </p:nvSpPr>
        <p:spPr/>
        <p:txBody>
          <a:bodyPr>
            <a:normAutofit/>
          </a:bodyPr>
          <a:lstStyle/>
          <a:p>
            <a:r>
              <a:rPr lang="en-US" b="1" dirty="0"/>
              <a:t>NKC Language Toolkit </a:t>
            </a:r>
          </a:p>
          <a:p>
            <a:pPr lvl="1"/>
            <a:r>
              <a:rPr lang="en-US" b="1" dirty="0"/>
              <a:t>Discrete language skills - i.e., vocabulary </a:t>
            </a:r>
            <a:r>
              <a:rPr lang="mr-IN" b="1" dirty="0"/>
              <a:t>–</a:t>
            </a:r>
            <a:r>
              <a:rPr lang="en-US" b="1" dirty="0"/>
              <a:t> antonyms, categories, similarities/differences; syntax </a:t>
            </a:r>
            <a:r>
              <a:rPr lang="mr-IN" b="1" dirty="0"/>
              <a:t>–</a:t>
            </a:r>
            <a:r>
              <a:rPr lang="en-US" b="1" dirty="0"/>
              <a:t> verb tense; morphology </a:t>
            </a:r>
            <a:r>
              <a:rPr lang="mr-IN" b="1" dirty="0"/>
              <a:t>–</a:t>
            </a:r>
            <a:r>
              <a:rPr lang="en-US" b="1" dirty="0"/>
              <a:t> pronouns, verb tense; metacognitive language skills such as sequencing, predicting, etc.</a:t>
            </a:r>
          </a:p>
          <a:p>
            <a:pPr lvl="1"/>
            <a:endParaRPr lang="en-US" b="1" dirty="0"/>
          </a:p>
          <a:p>
            <a:pPr lvl="1"/>
            <a:r>
              <a:rPr lang="en-US" b="1" dirty="0"/>
              <a:t>interventions have ”direct instruction” type directions for activities so any trained person can deliver the intervention and several people can implement the same intervention systematically with fidelity</a:t>
            </a:r>
          </a:p>
          <a:p>
            <a:r>
              <a:rPr lang="en-US" b="1" dirty="0"/>
              <a:t>A directions sheet, materials, and data sheet is provided to the implementer of the </a:t>
            </a:r>
            <a:r>
              <a:rPr lang="en-US" b="1" dirty="0" smtClean="0"/>
              <a:t>intervention</a:t>
            </a:r>
            <a:r>
              <a:rPr lang="en-US" b="1" dirty="0"/>
              <a:t>	</a:t>
            </a:r>
          </a:p>
          <a:p>
            <a:r>
              <a:rPr lang="en-US" b="1" dirty="0"/>
              <a:t>Data collected is analyzed by the SLP for progress monitoring </a:t>
            </a:r>
            <a:r>
              <a:rPr lang="en-US" b="1" dirty="0" smtClean="0"/>
              <a:t>purposes</a:t>
            </a:r>
            <a:endParaRPr lang="en-US" b="1" dirty="0"/>
          </a:p>
          <a:p>
            <a:endParaRPr lang="en-US" dirty="0"/>
          </a:p>
        </p:txBody>
      </p:sp>
    </p:spTree>
    <p:extLst>
      <p:ext uri="{BB962C8B-B14F-4D97-AF65-F5344CB8AC3E}">
        <p14:creationId xmlns:p14="http://schemas.microsoft.com/office/powerpoint/2010/main" val="1670210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North Kansas City schools continued</a:t>
            </a:r>
          </a:p>
        </p:txBody>
      </p:sp>
      <p:sp>
        <p:nvSpPr>
          <p:cNvPr id="3" name="Content Placeholder 2"/>
          <p:cNvSpPr>
            <a:spLocks noGrp="1"/>
          </p:cNvSpPr>
          <p:nvPr>
            <p:ph idx="1"/>
          </p:nvPr>
        </p:nvSpPr>
        <p:spPr>
          <a:xfrm>
            <a:off x="685800" y="1840832"/>
            <a:ext cx="10820400" cy="4377853"/>
          </a:xfrm>
        </p:spPr>
        <p:txBody>
          <a:bodyPr>
            <a:normAutofit lnSpcReduction="10000"/>
          </a:bodyPr>
          <a:lstStyle/>
          <a:p>
            <a:pPr lvl="1"/>
            <a:endParaRPr lang="en-US" dirty="0"/>
          </a:p>
          <a:p>
            <a:r>
              <a:rPr lang="en-US" sz="2400" b="1" dirty="0"/>
              <a:t>Decisions made as a problem solving team to make a change in the intervention, increase complexity or intensity, </a:t>
            </a:r>
            <a:r>
              <a:rPr lang="en-US" sz="2400" b="1" dirty="0" err="1"/>
              <a:t>etc</a:t>
            </a:r>
            <a:endParaRPr lang="en-US" sz="2400" b="1" dirty="0"/>
          </a:p>
          <a:p>
            <a:pPr lvl="1"/>
            <a:r>
              <a:rPr lang="en-US" sz="2400" b="1" dirty="0"/>
              <a:t>Becomes easy to see what is a delayed skill vs. what is a potential impairment in language</a:t>
            </a:r>
          </a:p>
          <a:p>
            <a:pPr lvl="1"/>
            <a:r>
              <a:rPr lang="en-US" sz="2400" b="1" dirty="0"/>
              <a:t>Those who respond </a:t>
            </a:r>
            <a:r>
              <a:rPr lang="mr-IN" sz="2400" b="1" dirty="0"/>
              <a:t>–</a:t>
            </a:r>
            <a:r>
              <a:rPr lang="en-US" sz="2400" b="1" dirty="0"/>
              <a:t> most likely referral and services will not be needed and student is observed to exhibit skill deficits/delays</a:t>
            </a:r>
          </a:p>
          <a:p>
            <a:pPr lvl="1"/>
            <a:r>
              <a:rPr lang="en-US" sz="2400" b="1" dirty="0"/>
              <a:t>Those who don’t respond likely need referral</a:t>
            </a:r>
          </a:p>
          <a:p>
            <a:endParaRPr lang="en-US" sz="2400" b="1" dirty="0"/>
          </a:p>
          <a:p>
            <a:r>
              <a:rPr lang="en-US" sz="2400" b="1" dirty="0"/>
              <a:t>Important implications for referral and current eligibility criteria</a:t>
            </a:r>
          </a:p>
          <a:p>
            <a:pPr lvl="1"/>
            <a:r>
              <a:rPr lang="en-US" sz="2400" b="1" dirty="0"/>
              <a:t>Do not delay suspected disability</a:t>
            </a:r>
          </a:p>
          <a:p>
            <a:pPr lvl="1"/>
            <a:r>
              <a:rPr lang="en-US" sz="2400" b="1" dirty="0"/>
              <a:t>Continue interventions in evaluation </a:t>
            </a:r>
            <a:r>
              <a:rPr lang="en-US" sz="2400" b="1" dirty="0" smtClean="0"/>
              <a:t>phase and include in report</a:t>
            </a:r>
            <a:endParaRPr lang="en-US" sz="2400" b="1" dirty="0"/>
          </a:p>
        </p:txBody>
      </p:sp>
    </p:spTree>
    <p:extLst>
      <p:ext uri="{BB962C8B-B14F-4D97-AF65-F5344CB8AC3E}">
        <p14:creationId xmlns:p14="http://schemas.microsoft.com/office/powerpoint/2010/main" val="20674110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NORTH KANSAS CITY SCHOOLS continued</a:t>
            </a:r>
          </a:p>
        </p:txBody>
      </p:sp>
      <p:sp>
        <p:nvSpPr>
          <p:cNvPr id="3" name="Content Placeholder 2"/>
          <p:cNvSpPr>
            <a:spLocks noGrp="1"/>
          </p:cNvSpPr>
          <p:nvPr>
            <p:ph idx="1"/>
          </p:nvPr>
        </p:nvSpPr>
        <p:spPr/>
        <p:txBody>
          <a:bodyPr>
            <a:normAutofit lnSpcReduction="10000"/>
          </a:bodyPr>
          <a:lstStyle/>
          <a:p>
            <a:r>
              <a:rPr lang="en-US" sz="2400" b="1" dirty="0"/>
              <a:t>Future directions </a:t>
            </a:r>
            <a:endParaRPr lang="en-US" sz="2400" b="1" dirty="0" smtClean="0"/>
          </a:p>
          <a:p>
            <a:pPr lvl="1"/>
            <a:r>
              <a:rPr lang="en-US" sz="2400" b="1" dirty="0" smtClean="0"/>
              <a:t>Monitor impacts on workloads</a:t>
            </a:r>
            <a:endParaRPr lang="en-US" sz="2400" b="1" dirty="0"/>
          </a:p>
          <a:p>
            <a:pPr lvl="1"/>
            <a:r>
              <a:rPr lang="en-US" sz="2400" b="1" dirty="0"/>
              <a:t>Continue collaborative work at the MTSS level </a:t>
            </a:r>
            <a:r>
              <a:rPr lang="mr-IN" sz="2400" b="1" dirty="0"/>
              <a:t>–</a:t>
            </a:r>
            <a:r>
              <a:rPr lang="en-US" sz="2400" b="1" dirty="0"/>
              <a:t> whole school/child </a:t>
            </a:r>
          </a:p>
          <a:p>
            <a:pPr lvl="2"/>
            <a:r>
              <a:rPr lang="en-US" sz="2400" b="1" dirty="0"/>
              <a:t>Work within a framework for providing oral language opportunities for children through SLP involvement</a:t>
            </a:r>
          </a:p>
          <a:p>
            <a:pPr lvl="2"/>
            <a:r>
              <a:rPr lang="en-US" sz="2400" b="1" dirty="0"/>
              <a:t>Participate on </a:t>
            </a:r>
            <a:r>
              <a:rPr lang="en-US" sz="2400" b="1" dirty="0" smtClean="0"/>
              <a:t>building-based school </a:t>
            </a:r>
            <a:r>
              <a:rPr lang="en-US" sz="2400" b="1" dirty="0"/>
              <a:t>teams</a:t>
            </a:r>
          </a:p>
          <a:p>
            <a:pPr lvl="2"/>
            <a:r>
              <a:rPr lang="en-US" sz="2400" b="1" dirty="0" smtClean="0"/>
              <a:t>Provide professional </a:t>
            </a:r>
            <a:r>
              <a:rPr lang="en-US" sz="2400" b="1" dirty="0"/>
              <a:t>development opportunities at </a:t>
            </a:r>
            <a:r>
              <a:rPr lang="en-US" sz="2400" b="1" dirty="0" smtClean="0"/>
              <a:t>the building </a:t>
            </a:r>
            <a:r>
              <a:rPr lang="en-US" sz="2400" b="1" dirty="0"/>
              <a:t>level</a:t>
            </a:r>
          </a:p>
          <a:p>
            <a:pPr lvl="1"/>
            <a:r>
              <a:rPr lang="en-US" sz="2400" b="1" dirty="0"/>
              <a:t>Work on </a:t>
            </a:r>
            <a:r>
              <a:rPr lang="en-US" sz="2400" b="1" dirty="0" smtClean="0"/>
              <a:t>clear understandings of “screening” and </a:t>
            </a:r>
            <a:r>
              <a:rPr lang="en-US" sz="2400" b="1" dirty="0"/>
              <a:t>“consultation</a:t>
            </a:r>
            <a:r>
              <a:rPr lang="en-US" sz="2400" b="1" dirty="0" smtClean="0"/>
              <a:t>”</a:t>
            </a:r>
            <a:endParaRPr lang="en-US" sz="2400" b="1" dirty="0"/>
          </a:p>
          <a:p>
            <a:pPr lvl="3"/>
            <a:r>
              <a:rPr lang="en-US" sz="2400" b="1" dirty="0" smtClean="0"/>
              <a:t>Skills developmentally appropriate</a:t>
            </a:r>
            <a:endParaRPr lang="en-US" sz="2400" b="1" dirty="0"/>
          </a:p>
          <a:p>
            <a:pPr lvl="3"/>
            <a:r>
              <a:rPr lang="en-US" sz="2400" b="1" dirty="0"/>
              <a:t>Interventions recommended</a:t>
            </a:r>
          </a:p>
          <a:p>
            <a:pPr lvl="2"/>
            <a:endParaRPr lang="en-US" dirty="0"/>
          </a:p>
        </p:txBody>
      </p:sp>
    </p:spTree>
    <p:extLst>
      <p:ext uri="{BB962C8B-B14F-4D97-AF65-F5344CB8AC3E}">
        <p14:creationId xmlns:p14="http://schemas.microsoft.com/office/powerpoint/2010/main" val="6921088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Liberty public schools</a:t>
            </a:r>
          </a:p>
        </p:txBody>
      </p:sp>
      <p:sp>
        <p:nvSpPr>
          <p:cNvPr id="3" name="Content Placeholder 2"/>
          <p:cNvSpPr>
            <a:spLocks noGrp="1"/>
          </p:cNvSpPr>
          <p:nvPr>
            <p:ph idx="1"/>
          </p:nvPr>
        </p:nvSpPr>
        <p:spPr>
          <a:xfrm>
            <a:off x="685800" y="1864896"/>
            <a:ext cx="10820400" cy="4353790"/>
          </a:xfrm>
        </p:spPr>
        <p:txBody>
          <a:bodyPr>
            <a:normAutofit/>
          </a:bodyPr>
          <a:lstStyle/>
          <a:p>
            <a:endParaRPr lang="en-US" dirty="0"/>
          </a:p>
          <a:p>
            <a:r>
              <a:rPr lang="en-US" sz="2400" b="1" dirty="0"/>
              <a:t>SLP is member of the school’s teacher assistant team and participates in weekly meetings.</a:t>
            </a:r>
          </a:p>
          <a:p>
            <a:r>
              <a:rPr lang="en-US" sz="2400" b="1" dirty="0"/>
              <a:t>SLP provides recommendations for interventions in the classroom.</a:t>
            </a:r>
          </a:p>
          <a:p>
            <a:r>
              <a:rPr lang="en-US" sz="2400" b="1" dirty="0"/>
              <a:t>The SLP may be instrumental in identifying those students in the general educational classroom who are at risk due to difficulties with phonemic awareness, comprehension, and other spoken and written language skills that affect academic success. </a:t>
            </a:r>
          </a:p>
          <a:p>
            <a:r>
              <a:rPr lang="en-US" sz="2400" b="1" dirty="0"/>
              <a:t>The SLP can help teams understand the link between spoken and written language, demonstrate how language weaknesses affect literacy.</a:t>
            </a:r>
          </a:p>
        </p:txBody>
      </p:sp>
    </p:spTree>
    <p:extLst>
      <p:ext uri="{BB962C8B-B14F-4D97-AF65-F5344CB8AC3E}">
        <p14:creationId xmlns:p14="http://schemas.microsoft.com/office/powerpoint/2010/main" val="14360668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Liberty public schools continued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8900" y="2193925"/>
            <a:ext cx="6574200" cy="4024313"/>
          </a:xfrm>
        </p:spPr>
      </p:pic>
    </p:spTree>
    <p:extLst>
      <p:ext uri="{BB962C8B-B14F-4D97-AF65-F5344CB8AC3E}">
        <p14:creationId xmlns:p14="http://schemas.microsoft.com/office/powerpoint/2010/main" val="4075115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Liberty public schools Continued</a:t>
            </a:r>
          </a:p>
        </p:txBody>
      </p:sp>
      <p:sp>
        <p:nvSpPr>
          <p:cNvPr id="3" name="Content Placeholder 2"/>
          <p:cNvSpPr>
            <a:spLocks noGrp="1"/>
          </p:cNvSpPr>
          <p:nvPr>
            <p:ph idx="1"/>
          </p:nvPr>
        </p:nvSpPr>
        <p:spPr>
          <a:xfrm>
            <a:off x="685800" y="2194560"/>
            <a:ext cx="10820400" cy="4458903"/>
          </a:xfrm>
        </p:spPr>
        <p:txBody>
          <a:bodyPr>
            <a:normAutofit fontScale="92500"/>
          </a:bodyPr>
          <a:lstStyle/>
          <a:p>
            <a:r>
              <a:rPr lang="en-US" sz="2400" b="1" dirty="0"/>
              <a:t>SLP can assist the classroom teacher in the following ways: </a:t>
            </a:r>
          </a:p>
          <a:p>
            <a:pPr lvl="1"/>
            <a:r>
              <a:rPr lang="en-US" sz="2400" b="1" dirty="0"/>
              <a:t>Collaborate with teachers to review achievement tests, curriculum-based assessments, and other data to determine if the student’s problems may be related to communication skills.</a:t>
            </a:r>
          </a:p>
          <a:p>
            <a:pPr lvl="1"/>
            <a:r>
              <a:rPr lang="en-US" sz="2400" b="1" dirty="0"/>
              <a:t>Analyze communication expectations within the classroom. Understanding classroom expectations can help teams in selecting individual adaptions, such as modifying pace, content, or length of instruction. </a:t>
            </a:r>
          </a:p>
          <a:p>
            <a:pPr lvl="1"/>
            <a:r>
              <a:rPr lang="en-US" sz="2400" b="1" dirty="0"/>
              <a:t>Provide suggestions for enhancing the physical learning environment with language and literacy-rich materials and experiences. </a:t>
            </a:r>
          </a:p>
          <a:p>
            <a:pPr lvl="1"/>
            <a:r>
              <a:rPr lang="en-US" sz="2400" b="1" dirty="0"/>
              <a:t>Model communication-facilitating strategies in the classroom. </a:t>
            </a:r>
          </a:p>
          <a:p>
            <a:pPr lvl="1"/>
            <a:r>
              <a:rPr lang="en-US" sz="2400" b="1" dirty="0"/>
              <a:t>Assist in identifying research-based interventions for the classroom.</a:t>
            </a:r>
          </a:p>
          <a:p>
            <a:pPr lvl="1"/>
            <a:r>
              <a:rPr lang="en-US" sz="2400" b="1" dirty="0"/>
              <a:t>Suggest classroom accommodations.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406670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Liberty public schools Continued</a:t>
            </a:r>
          </a:p>
        </p:txBody>
      </p:sp>
      <p:sp>
        <p:nvSpPr>
          <p:cNvPr id="3" name="Content Placeholder 2"/>
          <p:cNvSpPr>
            <a:spLocks noGrp="1"/>
          </p:cNvSpPr>
          <p:nvPr>
            <p:ph idx="1"/>
          </p:nvPr>
        </p:nvSpPr>
        <p:spPr/>
        <p:txBody>
          <a:bodyPr>
            <a:normAutofit/>
          </a:bodyPr>
          <a:lstStyle/>
          <a:p>
            <a:r>
              <a:rPr lang="en-US" sz="2400" b="1" dirty="0"/>
              <a:t>Assist in creating data collection systems for progress monitoring.</a:t>
            </a:r>
          </a:p>
          <a:p>
            <a:endParaRPr lang="en-US" sz="2400" b="1" dirty="0"/>
          </a:p>
          <a:p>
            <a:r>
              <a:rPr lang="en-US" sz="2400" b="1" dirty="0"/>
              <a:t>Assist teachers in breaking down tasks into smaller parts.</a:t>
            </a:r>
          </a:p>
          <a:p>
            <a:endParaRPr lang="en-US" sz="2400" b="1" dirty="0"/>
          </a:p>
          <a:p>
            <a:r>
              <a:rPr lang="en-US" sz="2400" b="1" dirty="0"/>
              <a:t>Train classroom assistants to support communication in the classroom.</a:t>
            </a:r>
          </a:p>
          <a:p>
            <a:endParaRPr lang="en-US" sz="2400" b="1" dirty="0"/>
          </a:p>
          <a:p>
            <a:r>
              <a:rPr lang="en-US" sz="2400" b="1" dirty="0"/>
              <a:t>Help families understand the connection between language and literacy and ways they can support oral language and literacy in the home.</a:t>
            </a:r>
          </a:p>
        </p:txBody>
      </p:sp>
    </p:spTree>
    <p:extLst>
      <p:ext uri="{BB962C8B-B14F-4D97-AF65-F5344CB8AC3E}">
        <p14:creationId xmlns:p14="http://schemas.microsoft.com/office/powerpoint/2010/main" val="1179822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disclosures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8955889"/>
              </p:ext>
            </p:extLst>
          </p:nvPr>
        </p:nvGraphicFramePr>
        <p:xfrm>
          <a:off x="685800" y="1840831"/>
          <a:ext cx="10820400" cy="4872790"/>
        </p:xfrm>
        <a:graphic>
          <a:graphicData uri="http://schemas.openxmlformats.org/drawingml/2006/table">
            <a:tbl>
              <a:tblPr firstRow="1" bandRow="1">
                <a:tableStyleId>{5C22544A-7EE6-4342-B048-85BDC9FD1C3A}</a:tableStyleId>
              </a:tblPr>
              <a:tblGrid>
                <a:gridCol w="2526632">
                  <a:extLst>
                    <a:ext uri="{9D8B030D-6E8A-4147-A177-3AD203B41FA5}">
                      <a16:colId xmlns:a16="http://schemas.microsoft.com/office/drawing/2014/main" xmlns="" val="20000"/>
                    </a:ext>
                  </a:extLst>
                </a:gridCol>
                <a:gridCol w="4174957">
                  <a:extLst>
                    <a:ext uri="{9D8B030D-6E8A-4147-A177-3AD203B41FA5}">
                      <a16:colId xmlns:a16="http://schemas.microsoft.com/office/drawing/2014/main" xmlns="" val="20001"/>
                    </a:ext>
                  </a:extLst>
                </a:gridCol>
                <a:gridCol w="4118811">
                  <a:extLst>
                    <a:ext uri="{9D8B030D-6E8A-4147-A177-3AD203B41FA5}">
                      <a16:colId xmlns:a16="http://schemas.microsoft.com/office/drawing/2014/main" xmlns="" val="20002"/>
                    </a:ext>
                  </a:extLst>
                </a:gridCol>
              </a:tblGrid>
              <a:tr h="398404">
                <a:tc>
                  <a:txBody>
                    <a:bodyPr/>
                    <a:lstStyle/>
                    <a:p>
                      <a:pPr algn="ctr"/>
                      <a:r>
                        <a:rPr lang="en-US" sz="2000" b="1" dirty="0"/>
                        <a:t>Presenter</a:t>
                      </a:r>
                    </a:p>
                  </a:txBody>
                  <a:tcPr/>
                </a:tc>
                <a:tc>
                  <a:txBody>
                    <a:bodyPr/>
                    <a:lstStyle/>
                    <a:p>
                      <a:pPr algn="ctr"/>
                      <a:r>
                        <a:rPr lang="en-US" sz="2000" b="1" dirty="0"/>
                        <a:t>Financial</a:t>
                      </a:r>
                    </a:p>
                  </a:txBody>
                  <a:tcPr/>
                </a:tc>
                <a:tc>
                  <a:txBody>
                    <a:bodyPr/>
                    <a:lstStyle/>
                    <a:p>
                      <a:pPr algn="ctr"/>
                      <a:r>
                        <a:rPr lang="en-US" sz="2000" b="1" dirty="0"/>
                        <a:t>Non-Financial</a:t>
                      </a:r>
                    </a:p>
                  </a:txBody>
                  <a:tcPr/>
                </a:tc>
                <a:extLst>
                  <a:ext uri="{0D108BD9-81ED-4DB2-BD59-A6C34878D82A}">
                    <a16:rowId xmlns:a16="http://schemas.microsoft.com/office/drawing/2014/main" xmlns="" val="10000"/>
                  </a:ext>
                </a:extLst>
              </a:tr>
              <a:tr h="2237193">
                <a:tc>
                  <a:txBody>
                    <a:bodyPr/>
                    <a:lstStyle/>
                    <a:p>
                      <a:r>
                        <a:rPr lang="en-US" sz="2000" b="1" dirty="0"/>
                        <a:t>Elizabeth</a:t>
                      </a:r>
                      <a:r>
                        <a:rPr lang="en-US" sz="2000" b="1" baseline="0" dirty="0"/>
                        <a:t> ”Beth” </a:t>
                      </a:r>
                      <a:r>
                        <a:rPr lang="en-US" sz="2000" b="1" baseline="0" dirty="0" err="1"/>
                        <a:t>McKerlie</a:t>
                      </a:r>
                      <a:r>
                        <a:rPr lang="en-US" sz="2000" b="1" baseline="0" dirty="0"/>
                        <a:t>, M.S., CCC-SLP</a:t>
                      </a:r>
                      <a:endParaRPr lang="en-US" sz="2000" b="1" dirty="0"/>
                    </a:p>
                  </a:txBody>
                  <a:tcPr/>
                </a:tc>
                <a:tc>
                  <a:txBody>
                    <a:bodyPr/>
                    <a:lstStyle/>
                    <a:p>
                      <a:r>
                        <a:rPr lang="en-US" sz="2000" b="1" dirty="0"/>
                        <a:t>Employed as Speech/Language &amp; Related</a:t>
                      </a:r>
                      <a:r>
                        <a:rPr lang="en-US" sz="2000" b="1" baseline="0" dirty="0"/>
                        <a:t> Services Coordinator, North Kansas City School District</a:t>
                      </a:r>
                      <a:endParaRPr lang="en-US" sz="2000" b="1" dirty="0"/>
                    </a:p>
                  </a:txBody>
                  <a:tcPr/>
                </a:tc>
                <a:tc>
                  <a:txBody>
                    <a:bodyPr/>
                    <a:lstStyle/>
                    <a:p>
                      <a:r>
                        <a:rPr lang="en-US" sz="2000" b="1" baseline="0" dirty="0"/>
                        <a:t>-Member and President </a:t>
                      </a:r>
                      <a:r>
                        <a:rPr lang="mr-IN" sz="2000" b="1" baseline="0" dirty="0"/>
                        <a:t>–</a:t>
                      </a:r>
                      <a:r>
                        <a:rPr lang="en-US" sz="2000" b="1" baseline="0" dirty="0"/>
                        <a:t> Missouri Speech-Language-Hearing Association</a:t>
                      </a:r>
                    </a:p>
                    <a:p>
                      <a:r>
                        <a:rPr lang="en-US" sz="2000" b="1" dirty="0"/>
                        <a:t>-State Education Advocacy</a:t>
                      </a:r>
                      <a:r>
                        <a:rPr lang="en-US" sz="2000" b="1" baseline="0" dirty="0"/>
                        <a:t> Leader (SEAL) ASHA/MSHA</a:t>
                      </a:r>
                    </a:p>
                    <a:p>
                      <a:r>
                        <a:rPr lang="en-US" sz="2000" b="1" baseline="0" dirty="0"/>
                        <a:t>-Member of American Speech-Language-Hearing Association</a:t>
                      </a:r>
                    </a:p>
                  </a:txBody>
                  <a:tcPr/>
                </a:tc>
                <a:extLst>
                  <a:ext uri="{0D108BD9-81ED-4DB2-BD59-A6C34878D82A}">
                    <a16:rowId xmlns:a16="http://schemas.microsoft.com/office/drawing/2014/main" xmlns="" val="10001"/>
                  </a:ext>
                </a:extLst>
              </a:tr>
              <a:tr h="2237193">
                <a:tc>
                  <a:txBody>
                    <a:bodyPr/>
                    <a:lstStyle/>
                    <a:p>
                      <a:r>
                        <a:rPr lang="en-US" sz="2000" b="1" dirty="0"/>
                        <a:t>Patricia “Pat” Jones, M.S., CCC-SLP</a:t>
                      </a:r>
                    </a:p>
                  </a:txBody>
                  <a:tcPr/>
                </a:tc>
                <a:tc>
                  <a:txBody>
                    <a:bodyPr/>
                    <a:lstStyle/>
                    <a:p>
                      <a:r>
                        <a:rPr lang="en-US" sz="2000" b="1" dirty="0"/>
                        <a:t>Employed</a:t>
                      </a:r>
                      <a:r>
                        <a:rPr lang="en-US" sz="2000" b="1" baseline="0" dirty="0"/>
                        <a:t> as </a:t>
                      </a:r>
                      <a:r>
                        <a:rPr lang="en-US" sz="2000" b="1" dirty="0"/>
                        <a:t>Speech-Language Pathologist, Liberty Public Schools</a:t>
                      </a:r>
                    </a:p>
                  </a:txBody>
                  <a:tcPr/>
                </a:tc>
                <a:tc>
                  <a:txBody>
                    <a:bodyPr/>
                    <a:lstStyle/>
                    <a:p>
                      <a:r>
                        <a:rPr lang="en-US" sz="2000" b="1" dirty="0"/>
                        <a:t>-Member and Vice President for School Services</a:t>
                      </a:r>
                      <a:r>
                        <a:rPr lang="en-US" sz="2000" b="1" baseline="0" dirty="0"/>
                        <a:t> Missouri Speech-Language-Hearing Association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baseline="0" dirty="0"/>
                        <a:t>-Member of American Speech-Language-Hearing Association </a:t>
                      </a:r>
                    </a:p>
                    <a:p>
                      <a:endParaRPr lang="en-US" sz="2000" b="1"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7500587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B93F2-DFB6-DD45-93F9-607EFC6845D5}"/>
              </a:ext>
            </a:extLst>
          </p:cNvPr>
          <p:cNvSpPr>
            <a:spLocks noGrp="1"/>
          </p:cNvSpPr>
          <p:nvPr>
            <p:ph type="title"/>
          </p:nvPr>
        </p:nvSpPr>
        <p:spPr/>
        <p:txBody>
          <a:bodyPr/>
          <a:lstStyle/>
          <a:p>
            <a:r>
              <a:rPr lang="en-US" b="1" dirty="0"/>
              <a:t>Liberty Continued</a:t>
            </a:r>
          </a:p>
        </p:txBody>
      </p:sp>
      <p:sp>
        <p:nvSpPr>
          <p:cNvPr id="3" name="Content Placeholder 2">
            <a:extLst>
              <a:ext uri="{FF2B5EF4-FFF2-40B4-BE49-F238E27FC236}">
                <a16:creationId xmlns:a16="http://schemas.microsoft.com/office/drawing/2014/main" xmlns="" id="{92716C1D-12A8-EA42-822A-4A5B1E50B152}"/>
              </a:ext>
            </a:extLst>
          </p:cNvPr>
          <p:cNvSpPr>
            <a:spLocks noGrp="1"/>
          </p:cNvSpPr>
          <p:nvPr>
            <p:ph idx="1"/>
          </p:nvPr>
        </p:nvSpPr>
        <p:spPr/>
        <p:txBody>
          <a:bodyPr/>
          <a:lstStyle/>
          <a:p>
            <a:r>
              <a:rPr lang="en-US" b="1" dirty="0"/>
              <a:t>Examples of interventions</a:t>
            </a:r>
          </a:p>
          <a:p>
            <a:r>
              <a:rPr lang="en-US" b="1" dirty="0"/>
              <a:t>Zones of Regulation</a:t>
            </a:r>
          </a:p>
          <a:p>
            <a:r>
              <a:rPr lang="en-US" b="1" dirty="0"/>
              <a:t>Whole Body Listening</a:t>
            </a:r>
          </a:p>
          <a:p>
            <a:r>
              <a:rPr lang="en-US" b="1" dirty="0"/>
              <a:t>Visual Schedules</a:t>
            </a:r>
          </a:p>
          <a:p>
            <a:pPr lvl="1"/>
            <a:endParaRPr lang="en-US" dirty="0"/>
          </a:p>
          <a:p>
            <a:endParaRPr lang="en-US" dirty="0"/>
          </a:p>
        </p:txBody>
      </p:sp>
    </p:spTree>
    <p:extLst>
      <p:ext uri="{BB962C8B-B14F-4D97-AF65-F5344CB8AC3E}">
        <p14:creationId xmlns:p14="http://schemas.microsoft.com/office/powerpoint/2010/main" val="15697745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Liberty Continued</a:t>
            </a:r>
          </a:p>
        </p:txBody>
      </p:sp>
      <p:sp>
        <p:nvSpPr>
          <p:cNvPr id="3" name="Content Placeholder 2"/>
          <p:cNvSpPr>
            <a:spLocks noGrp="1"/>
          </p:cNvSpPr>
          <p:nvPr>
            <p:ph idx="1"/>
          </p:nvPr>
        </p:nvSpPr>
        <p:spPr>
          <a:xfrm>
            <a:off x="685800" y="1804738"/>
            <a:ext cx="10820400" cy="4413948"/>
          </a:xfrm>
        </p:spPr>
        <p:txBody>
          <a:bodyPr>
            <a:noAutofit/>
          </a:bodyPr>
          <a:lstStyle/>
          <a:p>
            <a:r>
              <a:rPr lang="en-US" sz="2000" b="1" dirty="0"/>
              <a:t>In 2008 LPS adopted procedures for RTI for speech, voice and fluency.</a:t>
            </a:r>
          </a:p>
          <a:p>
            <a:r>
              <a:rPr lang="en-US" sz="2000" b="1" dirty="0"/>
              <a:t>Responses to Intervention Speech Services (</a:t>
            </a:r>
            <a:r>
              <a:rPr lang="en-US" sz="2000" b="1" dirty="0" err="1"/>
              <a:t>RtI</a:t>
            </a:r>
            <a:r>
              <a:rPr lang="en-US" sz="2000" b="1" dirty="0"/>
              <a:t>) are appropriate for: </a:t>
            </a:r>
          </a:p>
          <a:p>
            <a:pPr fontAlgn="base"/>
            <a:r>
              <a:rPr lang="en-US" sz="2000" b="1" dirty="0"/>
              <a:t>Sound error(s)</a:t>
            </a:r>
          </a:p>
          <a:p>
            <a:pPr fontAlgn="base"/>
            <a:r>
              <a:rPr lang="en-US" sz="2000" b="1" dirty="0"/>
              <a:t>Fluency difficulties</a:t>
            </a:r>
          </a:p>
          <a:p>
            <a:pPr fontAlgn="base"/>
            <a:r>
              <a:rPr lang="en-US" sz="2000" b="1" dirty="0"/>
              <a:t>Voice differences (ENT consult or medical referral necessary)</a:t>
            </a:r>
          </a:p>
          <a:p>
            <a:r>
              <a:rPr lang="en-US" sz="2000" b="1" dirty="0" err="1"/>
              <a:t>RtI</a:t>
            </a:r>
            <a:r>
              <a:rPr lang="en-US" sz="2000" b="1" dirty="0"/>
              <a:t> speech services can be provided by the SLP. After a student received a speech screening, and the SLP determined the student has non-developmental sound error(s) (Using the MO Sound System Disorder Normative Data Chart), fluency difficulties, and/or voice differences. The SLP can recommend the student receive </a:t>
            </a:r>
            <a:r>
              <a:rPr lang="en-US" sz="2000" b="1" dirty="0" err="1"/>
              <a:t>RtI</a:t>
            </a:r>
            <a:r>
              <a:rPr lang="en-US" sz="2000" b="1" dirty="0"/>
              <a:t> Speech Services. </a:t>
            </a:r>
          </a:p>
          <a:p>
            <a:r>
              <a:rPr lang="en-US" sz="2000" b="1" i="1" dirty="0" smtClean="0"/>
              <a:t>Request </a:t>
            </a:r>
            <a:r>
              <a:rPr lang="en-US" sz="2000" b="1" i="1" dirty="0"/>
              <a:t>for Parent Permission to Provide </a:t>
            </a:r>
            <a:r>
              <a:rPr lang="en-US" sz="2000" b="1" i="1" dirty="0" err="1"/>
              <a:t>RtI</a:t>
            </a:r>
            <a:r>
              <a:rPr lang="en-US" sz="2000" b="1" i="1" dirty="0"/>
              <a:t> Speech Services Form </a:t>
            </a:r>
            <a:r>
              <a:rPr lang="en-US" sz="2000" b="1" dirty="0"/>
              <a:t>needs to be completed by the SLP, sent home, and signed by the parent/guardian PRIOR to the provision of </a:t>
            </a:r>
            <a:r>
              <a:rPr lang="en-US" sz="2000" b="1" dirty="0" err="1"/>
              <a:t>RtI</a:t>
            </a:r>
            <a:r>
              <a:rPr lang="en-US" sz="2000" b="1" dirty="0"/>
              <a:t> Speech Services for that </a:t>
            </a:r>
            <a:r>
              <a:rPr lang="en-US" sz="2400" b="1" dirty="0"/>
              <a:t>student. </a:t>
            </a:r>
            <a:br>
              <a:rPr lang="en-US" sz="2400" b="1" dirty="0"/>
            </a:br>
            <a:endParaRPr lang="en-US" sz="2400" b="1" dirty="0"/>
          </a:p>
        </p:txBody>
      </p:sp>
    </p:spTree>
    <p:extLst>
      <p:ext uri="{BB962C8B-B14F-4D97-AF65-F5344CB8AC3E}">
        <p14:creationId xmlns:p14="http://schemas.microsoft.com/office/powerpoint/2010/main" val="30376016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 JOSEPH SCHOOL DISTRICT</a:t>
            </a:r>
          </a:p>
        </p:txBody>
      </p:sp>
      <p:sp>
        <p:nvSpPr>
          <p:cNvPr id="3" name="Content Placeholder 2"/>
          <p:cNvSpPr>
            <a:spLocks noGrp="1"/>
          </p:cNvSpPr>
          <p:nvPr>
            <p:ph idx="1"/>
          </p:nvPr>
        </p:nvSpPr>
        <p:spPr/>
        <p:txBody>
          <a:bodyPr/>
          <a:lstStyle/>
          <a:p>
            <a:pPr lvl="0"/>
            <a:r>
              <a:rPr lang="en-US" sz="2400" b="1" dirty="0"/>
              <a:t>2009-2010: </a:t>
            </a:r>
          </a:p>
          <a:p>
            <a:pPr lvl="1"/>
            <a:r>
              <a:rPr lang="en-US" sz="2400" b="1" dirty="0"/>
              <a:t>The SJSD adopted the idea of speech interventions through the </a:t>
            </a:r>
            <a:r>
              <a:rPr lang="en-US" sz="2400" b="1" dirty="0" err="1"/>
              <a:t>RtI</a:t>
            </a:r>
            <a:r>
              <a:rPr lang="en-US" sz="2400" b="1" dirty="0"/>
              <a:t> process.</a:t>
            </a:r>
          </a:p>
          <a:p>
            <a:pPr lvl="1"/>
            <a:r>
              <a:rPr lang="en-US" sz="2400" b="1" dirty="0"/>
              <a:t>This process has evolved over the years to a district-wide systematic procedure to completing speech interventions.</a:t>
            </a:r>
          </a:p>
          <a:p>
            <a:pPr lvl="1"/>
            <a:r>
              <a:rPr lang="en-US" sz="2400" b="1" dirty="0"/>
              <a:t>This had minimal success.</a:t>
            </a:r>
          </a:p>
          <a:p>
            <a:pPr lvl="1"/>
            <a:r>
              <a:rPr lang="en-US" sz="2400" b="1" dirty="0"/>
              <a:t>SLPs had a hard time letting go of the IEP process.</a:t>
            </a:r>
          </a:p>
          <a:p>
            <a:pPr lvl="1"/>
            <a:r>
              <a:rPr lang="en-US" sz="2400" b="1" dirty="0"/>
              <a:t>Lack of emphasis on </a:t>
            </a:r>
            <a:r>
              <a:rPr lang="en-US" sz="2400" b="1" i="1" dirty="0"/>
              <a:t>educational impact</a:t>
            </a:r>
            <a:r>
              <a:rPr lang="en-US" sz="2400" b="1" dirty="0"/>
              <a:t>.</a:t>
            </a:r>
          </a:p>
          <a:p>
            <a:endParaRPr lang="en-US" dirty="0"/>
          </a:p>
        </p:txBody>
      </p:sp>
    </p:spTree>
    <p:extLst>
      <p:ext uri="{BB962C8B-B14F-4D97-AF65-F5344CB8AC3E}">
        <p14:creationId xmlns:p14="http://schemas.microsoft.com/office/powerpoint/2010/main" val="3154531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 joseph school district continued</a:t>
            </a:r>
            <a:endParaRPr lang="en-US" dirty="0"/>
          </a:p>
        </p:txBody>
      </p:sp>
      <p:sp>
        <p:nvSpPr>
          <p:cNvPr id="3" name="Content Placeholder 2"/>
          <p:cNvSpPr>
            <a:spLocks noGrp="1"/>
          </p:cNvSpPr>
          <p:nvPr>
            <p:ph idx="1"/>
          </p:nvPr>
        </p:nvSpPr>
        <p:spPr>
          <a:xfrm>
            <a:off x="685799" y="1913021"/>
            <a:ext cx="11105147" cy="4632157"/>
          </a:xfrm>
        </p:spPr>
        <p:txBody>
          <a:bodyPr>
            <a:normAutofit fontScale="92500" lnSpcReduction="10000"/>
          </a:bodyPr>
          <a:lstStyle/>
          <a:p>
            <a:pPr lvl="0"/>
            <a:r>
              <a:rPr lang="en-US" b="1" dirty="0"/>
              <a:t>As of 2016: </a:t>
            </a:r>
          </a:p>
          <a:p>
            <a:pPr lvl="1"/>
            <a:r>
              <a:rPr lang="en-US" sz="2200" b="1" dirty="0"/>
              <a:t>This includes a referral form, parent consent letter, an adopted screening procedure, report template format and parent consent letter to receive interventions.</a:t>
            </a:r>
          </a:p>
          <a:p>
            <a:pPr lvl="1"/>
            <a:r>
              <a:rPr lang="en-US" sz="2200" b="1" dirty="0"/>
              <a:t>It was at this time we saw an increase of the </a:t>
            </a:r>
            <a:r>
              <a:rPr lang="en-US" sz="2200" b="1" dirty="0" err="1"/>
              <a:t>RtI</a:t>
            </a:r>
            <a:r>
              <a:rPr lang="en-US" sz="2200" b="1" dirty="0"/>
              <a:t> intervention process for speech-articulation.  </a:t>
            </a:r>
          </a:p>
          <a:p>
            <a:pPr lvl="1"/>
            <a:r>
              <a:rPr lang="en-US" sz="2200" b="1" dirty="0"/>
              <a:t>Emphasis on </a:t>
            </a:r>
            <a:r>
              <a:rPr lang="en-US" sz="2200" b="1" i="1" dirty="0"/>
              <a:t>Education Impact.</a:t>
            </a:r>
            <a:endParaRPr lang="en-US" sz="2200" b="1" dirty="0"/>
          </a:p>
          <a:p>
            <a:pPr lvl="1"/>
            <a:r>
              <a:rPr lang="en-US" sz="2200" b="1" dirty="0"/>
              <a:t>The use of interventions for language was also added.  </a:t>
            </a:r>
          </a:p>
          <a:p>
            <a:pPr lvl="1"/>
            <a:r>
              <a:rPr lang="en-US" sz="2200" b="1" dirty="0"/>
              <a:t>The SJSD adopted the use of the CELF-5 screener as a district-wide screening measure. </a:t>
            </a:r>
          </a:p>
          <a:p>
            <a:pPr lvl="1"/>
            <a:r>
              <a:rPr lang="en-US" sz="2200" b="1" dirty="0"/>
              <a:t>A flow chart was created to help teams with decision making.</a:t>
            </a:r>
          </a:p>
          <a:p>
            <a:pPr lvl="1"/>
            <a:r>
              <a:rPr lang="en-US" sz="2200" b="1" dirty="0"/>
              <a:t>SLP Department compiled classroom strategies for all aspects of language: syntax, semantic, morphology, and pragmatics.</a:t>
            </a:r>
          </a:p>
          <a:p>
            <a:pPr lvl="1"/>
            <a:r>
              <a:rPr lang="en-US" sz="2200" b="1" dirty="0"/>
              <a:t>Recommendation to improve our speech and language referral forms when disability is suspected from staff.</a:t>
            </a:r>
          </a:p>
          <a:p>
            <a:endParaRPr lang="en-US" dirty="0"/>
          </a:p>
        </p:txBody>
      </p:sp>
    </p:spTree>
    <p:extLst>
      <p:ext uri="{BB962C8B-B14F-4D97-AF65-F5344CB8AC3E}">
        <p14:creationId xmlns:p14="http://schemas.microsoft.com/office/powerpoint/2010/main" val="7220604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 joseph school district continued</a:t>
            </a:r>
            <a:endParaRPr lang="en-US" dirty="0"/>
          </a:p>
        </p:txBody>
      </p:sp>
      <p:sp>
        <p:nvSpPr>
          <p:cNvPr id="3" name="Content Placeholder 2"/>
          <p:cNvSpPr>
            <a:spLocks noGrp="1"/>
          </p:cNvSpPr>
          <p:nvPr>
            <p:ph idx="1"/>
          </p:nvPr>
        </p:nvSpPr>
        <p:spPr/>
        <p:txBody>
          <a:bodyPr>
            <a:normAutofit/>
          </a:bodyPr>
          <a:lstStyle/>
          <a:p>
            <a:pPr lvl="0"/>
            <a:r>
              <a:rPr lang="en-US" sz="2400" b="1" dirty="0"/>
              <a:t>2017-18:  </a:t>
            </a:r>
          </a:p>
          <a:p>
            <a:pPr lvl="1"/>
            <a:r>
              <a:rPr lang="en-US" sz="2400" b="1" dirty="0"/>
              <a:t>The SJSD adopted the MTSS model district-wide.</a:t>
            </a:r>
          </a:p>
          <a:p>
            <a:pPr lvl="1"/>
            <a:r>
              <a:rPr lang="en-US" sz="2400" b="1" dirty="0"/>
              <a:t>On-line resources available for academics and behaviors.</a:t>
            </a:r>
          </a:p>
          <a:p>
            <a:pPr lvl="1"/>
            <a:r>
              <a:rPr lang="en-US" sz="2400" b="1" dirty="0"/>
              <a:t>SLP provides language strategies.</a:t>
            </a:r>
          </a:p>
          <a:p>
            <a:pPr lvl="1"/>
            <a:r>
              <a:rPr lang="en-US" sz="2400" b="1" dirty="0"/>
              <a:t>Continued need to educate and collaborate with General Education Staff regarding components of language, characteristics of language disability and means to support within the classroom.</a:t>
            </a:r>
          </a:p>
          <a:p>
            <a:pPr lvl="1"/>
            <a:r>
              <a:rPr lang="en-US" sz="2400" b="1" dirty="0"/>
              <a:t>Improved/revised referral forms continues to be on the “to do” list.</a:t>
            </a:r>
          </a:p>
          <a:p>
            <a:endParaRPr lang="en-US" sz="2400" b="1" dirty="0"/>
          </a:p>
        </p:txBody>
      </p:sp>
    </p:spTree>
    <p:extLst>
      <p:ext uri="{BB962C8B-B14F-4D97-AF65-F5344CB8AC3E}">
        <p14:creationId xmlns:p14="http://schemas.microsoft.com/office/powerpoint/2010/main" val="8644026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Raymore-peculiar school district</a:t>
            </a:r>
            <a:endParaRPr lang="en-US" b="1" dirty="0"/>
          </a:p>
        </p:txBody>
      </p:sp>
      <p:sp>
        <p:nvSpPr>
          <p:cNvPr id="3" name="Content Placeholder 2"/>
          <p:cNvSpPr>
            <a:spLocks noGrp="1"/>
          </p:cNvSpPr>
          <p:nvPr>
            <p:ph idx="1"/>
          </p:nvPr>
        </p:nvSpPr>
        <p:spPr/>
        <p:txBody>
          <a:bodyPr>
            <a:normAutofit lnSpcReduction="10000"/>
          </a:bodyPr>
          <a:lstStyle/>
          <a:p>
            <a:r>
              <a:rPr lang="en-US" sz="2400" b="1" dirty="0" smtClean="0"/>
              <a:t>In</a:t>
            </a:r>
            <a:r>
              <a:rPr lang="en-US" sz="2400" b="1" dirty="0"/>
              <a:t> </a:t>
            </a:r>
            <a:r>
              <a:rPr lang="en-US" sz="2400" b="1" dirty="0" smtClean="0"/>
              <a:t>2008-2009 </a:t>
            </a:r>
            <a:r>
              <a:rPr lang="en-US" sz="2400" b="1" dirty="0"/>
              <a:t>adopted procedures for RTI for speech/voice/fluency, Speech </a:t>
            </a:r>
            <a:r>
              <a:rPr lang="en-US" sz="2400" b="1" dirty="0" smtClean="0"/>
              <a:t>Interventions.</a:t>
            </a:r>
            <a:endParaRPr lang="en-US" sz="2400" b="1" dirty="0"/>
          </a:p>
          <a:p>
            <a:endParaRPr lang="en-US" sz="2400" b="1" dirty="0" smtClean="0"/>
          </a:p>
          <a:p>
            <a:r>
              <a:rPr lang="en-US" sz="2400" b="1" dirty="0" smtClean="0"/>
              <a:t>In 2010-2011 </a:t>
            </a:r>
            <a:r>
              <a:rPr lang="en-US" sz="2400" b="1" dirty="0"/>
              <a:t>adopted procedures to utilize an RTI approach for language and other communication concerns (still honoring discrepancy eligibility criteria</a:t>
            </a:r>
            <a:r>
              <a:rPr lang="en-US" sz="2400" b="1" dirty="0" smtClean="0"/>
              <a:t>).</a:t>
            </a:r>
          </a:p>
          <a:p>
            <a:endParaRPr lang="en-US" sz="2400" b="1" dirty="0"/>
          </a:p>
          <a:p>
            <a:r>
              <a:rPr lang="en-US" sz="2400" b="1" dirty="0"/>
              <a:t>Speech/language Interventions are provided by the building SLP</a:t>
            </a:r>
            <a:r>
              <a:rPr lang="en-US" sz="2400" b="1" dirty="0" smtClean="0"/>
              <a:t>.  SLP collaborates/consults with classroom teacher regarding necessary classroom supports/strategies.  </a:t>
            </a:r>
            <a:r>
              <a:rPr lang="en-US" sz="2400" b="1" dirty="0"/>
              <a:t/>
            </a:r>
            <a:br>
              <a:rPr lang="en-US" sz="2400" b="1" dirty="0"/>
            </a:br>
            <a:endParaRPr lang="en-US" sz="2400" b="1" dirty="0"/>
          </a:p>
          <a:p>
            <a:endParaRPr lang="en-US" dirty="0"/>
          </a:p>
        </p:txBody>
      </p:sp>
    </p:spTree>
    <p:extLst>
      <p:ext uri="{BB962C8B-B14F-4D97-AF65-F5344CB8AC3E}">
        <p14:creationId xmlns:p14="http://schemas.microsoft.com/office/powerpoint/2010/main" val="2795180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Raymore-peculiar school district continued</a:t>
            </a: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endParaRPr lang="en-US" sz="2600" b="1" dirty="0"/>
          </a:p>
          <a:p>
            <a:r>
              <a:rPr lang="en-US" sz="3100" b="1" dirty="0"/>
              <a:t>Referrals for language screenings are </a:t>
            </a:r>
            <a:r>
              <a:rPr lang="en-US" sz="3100" b="1" dirty="0" smtClean="0"/>
              <a:t>processed through the building </a:t>
            </a:r>
            <a:r>
              <a:rPr lang="en-US" sz="3100" b="1" dirty="0"/>
              <a:t>SAT (Student Assistance </a:t>
            </a:r>
            <a:r>
              <a:rPr lang="en-US" sz="3100" b="1" dirty="0" smtClean="0"/>
              <a:t>Team).  </a:t>
            </a:r>
          </a:p>
          <a:p>
            <a:endParaRPr lang="en-US" sz="3100" b="1" dirty="0" smtClean="0"/>
          </a:p>
          <a:p>
            <a:r>
              <a:rPr lang="en-US" sz="3100" b="1" dirty="0" smtClean="0"/>
              <a:t>SLPs serve in a consultative manner on this team.  </a:t>
            </a:r>
          </a:p>
          <a:p>
            <a:endParaRPr lang="en-US" sz="3100" b="1" dirty="0" smtClean="0"/>
          </a:p>
          <a:p>
            <a:r>
              <a:rPr lang="en-US" sz="3100" b="1" dirty="0" smtClean="0"/>
              <a:t>Current </a:t>
            </a:r>
            <a:r>
              <a:rPr lang="en-US" sz="3100" b="1" dirty="0"/>
              <a:t>language screener is </a:t>
            </a:r>
            <a:r>
              <a:rPr lang="en-US" sz="3100" b="1" dirty="0" smtClean="0"/>
              <a:t>CELF-5 </a:t>
            </a:r>
            <a:r>
              <a:rPr lang="en-US" sz="3100" b="1" dirty="0"/>
              <a:t>Screening Test.  Pass/Fail considered along with functional language use, observations made by classroom teacher, interventionist, and SLP.  May also use a district  developed checklist or the ORS (Observational Rating Scale) from CELF-5.</a:t>
            </a:r>
          </a:p>
          <a:p>
            <a:pPr marL="0" indent="0">
              <a:buNone/>
            </a:pPr>
            <a:r>
              <a:rPr lang="en-US" b="1" dirty="0"/>
              <a:t/>
            </a:r>
            <a:br>
              <a:rPr lang="en-US" b="1" dirty="0"/>
            </a:br>
            <a:endParaRPr lang="en-US" b="1" dirty="0"/>
          </a:p>
          <a:p>
            <a:endParaRPr lang="en-US" dirty="0"/>
          </a:p>
        </p:txBody>
      </p:sp>
    </p:spTree>
    <p:extLst>
      <p:ext uri="{BB962C8B-B14F-4D97-AF65-F5344CB8AC3E}">
        <p14:creationId xmlns:p14="http://schemas.microsoft.com/office/powerpoint/2010/main" val="10901199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Raymore peculiar school district continued</a:t>
            </a:r>
            <a:endParaRPr lang="en-US" b="1" dirty="0"/>
          </a:p>
        </p:txBody>
      </p:sp>
      <p:sp>
        <p:nvSpPr>
          <p:cNvPr id="3" name="Content Placeholder 2"/>
          <p:cNvSpPr>
            <a:spLocks noGrp="1"/>
          </p:cNvSpPr>
          <p:nvPr>
            <p:ph idx="1"/>
          </p:nvPr>
        </p:nvSpPr>
        <p:spPr/>
        <p:txBody>
          <a:bodyPr>
            <a:normAutofit lnSpcReduction="10000"/>
          </a:bodyPr>
          <a:lstStyle/>
          <a:p>
            <a:r>
              <a:rPr lang="en-US" sz="2400" b="1" dirty="0" smtClean="0"/>
              <a:t>Procedure</a:t>
            </a:r>
            <a:endParaRPr lang="en-US" sz="2400" b="1" dirty="0"/>
          </a:p>
          <a:p>
            <a:pPr lvl="1"/>
            <a:r>
              <a:rPr lang="en-US" sz="2400" b="1" dirty="0"/>
              <a:t>Language concern is identified by school staff member (classroom teacher, interventionist, </a:t>
            </a:r>
            <a:r>
              <a:rPr lang="en-US" sz="2400" b="1" dirty="0" err="1"/>
              <a:t>etc</a:t>
            </a:r>
            <a:r>
              <a:rPr lang="en-US" sz="2400" b="1" dirty="0" smtClean="0"/>
              <a:t>).</a:t>
            </a:r>
            <a:endParaRPr lang="en-US" sz="2400" b="1" dirty="0"/>
          </a:p>
          <a:p>
            <a:pPr lvl="1"/>
            <a:r>
              <a:rPr lang="en-US" sz="2400" b="1" dirty="0"/>
              <a:t>Student concerns are brought before the building SAT (Student Assistance Team</a:t>
            </a:r>
            <a:r>
              <a:rPr lang="en-US" sz="2400" b="1" dirty="0" smtClean="0"/>
              <a:t>).</a:t>
            </a:r>
            <a:endParaRPr lang="en-US" sz="2400" b="1" dirty="0"/>
          </a:p>
          <a:p>
            <a:pPr lvl="1"/>
            <a:r>
              <a:rPr lang="en-US" sz="2400" b="1" dirty="0"/>
              <a:t>Parents are notified about the concern by the person who noted the concern</a:t>
            </a:r>
            <a:r>
              <a:rPr lang="en-US" sz="2400" b="1" dirty="0" smtClean="0"/>
              <a:t>.</a:t>
            </a:r>
            <a:endParaRPr lang="en-US" sz="2400" b="1" dirty="0"/>
          </a:p>
          <a:p>
            <a:pPr lvl="1"/>
            <a:r>
              <a:rPr lang="en-US" sz="2400" b="1" dirty="0"/>
              <a:t>Permission to screen form is sent home</a:t>
            </a:r>
            <a:r>
              <a:rPr lang="en-US" sz="2400" b="1" dirty="0" smtClean="0"/>
              <a:t>.</a:t>
            </a:r>
          </a:p>
          <a:p>
            <a:pPr lvl="1"/>
            <a:r>
              <a:rPr lang="en-US" sz="2400" b="1" dirty="0"/>
              <a:t>Screening is completed and results are shared with SAT.  Recommendations are made regarding need for language interventions and specific targets.</a:t>
            </a:r>
          </a:p>
          <a:p>
            <a:pPr lvl="1"/>
            <a:endParaRPr lang="en-US" sz="2200" b="1" dirty="0"/>
          </a:p>
          <a:p>
            <a:endParaRPr lang="en-US" dirty="0"/>
          </a:p>
        </p:txBody>
      </p:sp>
    </p:spTree>
    <p:extLst>
      <p:ext uri="{BB962C8B-B14F-4D97-AF65-F5344CB8AC3E}">
        <p14:creationId xmlns:p14="http://schemas.microsoft.com/office/powerpoint/2010/main" val="14637297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Raymore peculiar school district continued</a:t>
            </a:r>
            <a:endParaRPr lang="en-US" b="1" dirty="0"/>
          </a:p>
        </p:txBody>
      </p:sp>
      <p:sp>
        <p:nvSpPr>
          <p:cNvPr id="3" name="Content Placeholder 2"/>
          <p:cNvSpPr>
            <a:spLocks noGrp="1"/>
          </p:cNvSpPr>
          <p:nvPr>
            <p:ph idx="1"/>
          </p:nvPr>
        </p:nvSpPr>
        <p:spPr/>
        <p:txBody>
          <a:bodyPr>
            <a:normAutofit/>
          </a:bodyPr>
          <a:lstStyle/>
          <a:p>
            <a:r>
              <a:rPr lang="en-US" sz="2400" b="1" dirty="0"/>
              <a:t>Procedure Continued</a:t>
            </a:r>
            <a:r>
              <a:rPr lang="en-US" sz="2400" b="1" dirty="0" smtClean="0"/>
              <a:t>…</a:t>
            </a:r>
            <a:endParaRPr lang="en-US" sz="2400" b="1" dirty="0"/>
          </a:p>
          <a:p>
            <a:pPr lvl="1"/>
            <a:r>
              <a:rPr lang="en-US" sz="2400" b="1" dirty="0"/>
              <a:t>Screening results and intervention plan (if developed) are shared with parents</a:t>
            </a:r>
            <a:r>
              <a:rPr lang="en-US" sz="2400" b="1" dirty="0" smtClean="0"/>
              <a:t>.</a:t>
            </a:r>
            <a:endParaRPr lang="en-US" sz="2400" b="1" dirty="0"/>
          </a:p>
          <a:p>
            <a:pPr lvl="1"/>
            <a:r>
              <a:rPr lang="en-US" sz="2400" b="1" dirty="0"/>
              <a:t>Students are typically seen twice weekly for 20 minute sessions, but student needs are considered individually</a:t>
            </a:r>
            <a:r>
              <a:rPr lang="en-US" sz="2400" b="1" dirty="0" smtClean="0"/>
              <a:t>.</a:t>
            </a:r>
          </a:p>
          <a:p>
            <a:pPr lvl="1"/>
            <a:r>
              <a:rPr lang="en-US" sz="2400" b="1" dirty="0"/>
              <a:t>Progress on targets is reported to parents quarterly</a:t>
            </a:r>
            <a:r>
              <a:rPr lang="en-US" sz="2400" b="1" dirty="0" smtClean="0"/>
              <a:t>.</a:t>
            </a:r>
            <a:endParaRPr lang="en-US" sz="2400" b="1" dirty="0"/>
          </a:p>
          <a:p>
            <a:pPr lvl="1"/>
            <a:r>
              <a:rPr lang="en-US" sz="2400" b="1" dirty="0"/>
              <a:t>Student progress is tracked and reported to building SAT </a:t>
            </a:r>
            <a:r>
              <a:rPr lang="en-US" sz="2400" b="1" dirty="0" smtClean="0"/>
              <a:t>team.</a:t>
            </a:r>
          </a:p>
          <a:p>
            <a:pPr lvl="1"/>
            <a:r>
              <a:rPr lang="en-US" sz="2400" b="1" dirty="0" smtClean="0"/>
              <a:t>Lack </a:t>
            </a:r>
            <a:r>
              <a:rPr lang="en-US" sz="2400" b="1" dirty="0"/>
              <a:t>of adequate or expected progress on targets warrant special education referral.</a:t>
            </a:r>
          </a:p>
          <a:p>
            <a:pPr lvl="1"/>
            <a:endParaRPr lang="en-US" sz="2400" b="1" dirty="0"/>
          </a:p>
          <a:p>
            <a:endParaRPr lang="en-US" dirty="0"/>
          </a:p>
        </p:txBody>
      </p:sp>
    </p:spTree>
    <p:extLst>
      <p:ext uri="{BB962C8B-B14F-4D97-AF65-F5344CB8AC3E}">
        <p14:creationId xmlns:p14="http://schemas.microsoft.com/office/powerpoint/2010/main" val="14814713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Raymore peculiar school district continued</a:t>
            </a:r>
            <a:endParaRPr lang="en-US" b="1" dirty="0"/>
          </a:p>
        </p:txBody>
      </p:sp>
      <p:sp>
        <p:nvSpPr>
          <p:cNvPr id="3" name="Content Placeholder 2"/>
          <p:cNvSpPr>
            <a:spLocks noGrp="1"/>
          </p:cNvSpPr>
          <p:nvPr>
            <p:ph idx="1"/>
          </p:nvPr>
        </p:nvSpPr>
        <p:spPr/>
        <p:txBody>
          <a:bodyPr/>
          <a:lstStyle/>
          <a:p>
            <a:r>
              <a:rPr lang="en-US" sz="2400" b="1" dirty="0"/>
              <a:t>Future Directions:</a:t>
            </a:r>
          </a:p>
          <a:p>
            <a:pPr lvl="1"/>
            <a:r>
              <a:rPr lang="en-US" sz="2400" b="1" dirty="0" smtClean="0"/>
              <a:t>Monitoring </a:t>
            </a:r>
            <a:r>
              <a:rPr lang="en-US" sz="2400" b="1" dirty="0"/>
              <a:t>impact on SLP caseload</a:t>
            </a:r>
            <a:r>
              <a:rPr lang="en-US" sz="2400" b="1" dirty="0" smtClean="0"/>
              <a:t>.</a:t>
            </a:r>
          </a:p>
          <a:p>
            <a:pPr lvl="1"/>
            <a:endParaRPr lang="en-US" sz="2400" b="1" dirty="0"/>
          </a:p>
          <a:p>
            <a:pPr lvl="1"/>
            <a:r>
              <a:rPr lang="en-US" sz="2400" b="1" dirty="0"/>
              <a:t>Look to </a:t>
            </a:r>
            <a:r>
              <a:rPr lang="en-US" sz="2400" b="1" dirty="0" smtClean="0"/>
              <a:t>further develop </a:t>
            </a:r>
            <a:r>
              <a:rPr lang="en-US" sz="2400" b="1" dirty="0"/>
              <a:t>tier 2 model of </a:t>
            </a:r>
            <a:r>
              <a:rPr lang="en-US" sz="2400" b="1" dirty="0" smtClean="0"/>
              <a:t>interventions.</a:t>
            </a:r>
          </a:p>
          <a:p>
            <a:pPr lvl="1"/>
            <a:endParaRPr lang="en-US" sz="2400" b="1" dirty="0"/>
          </a:p>
          <a:p>
            <a:pPr lvl="1"/>
            <a:r>
              <a:rPr lang="en-US" sz="2400" b="1" dirty="0"/>
              <a:t>Greater SLP involvement on school teams</a:t>
            </a:r>
            <a:r>
              <a:rPr lang="en-US" sz="2400" b="1" dirty="0" smtClean="0"/>
              <a:t>.</a:t>
            </a:r>
          </a:p>
          <a:p>
            <a:pPr lvl="1"/>
            <a:endParaRPr lang="en-US" sz="2400" b="1" dirty="0" smtClean="0"/>
          </a:p>
          <a:p>
            <a:pPr lvl="1"/>
            <a:r>
              <a:rPr lang="en-US" sz="2400" b="1" dirty="0" smtClean="0"/>
              <a:t>Continued professional development opportunities.</a:t>
            </a:r>
            <a:endParaRPr lang="en-US" sz="2400" b="1" dirty="0"/>
          </a:p>
          <a:p>
            <a:endParaRPr lang="en-US" dirty="0"/>
          </a:p>
        </p:txBody>
      </p:sp>
    </p:spTree>
    <p:extLst>
      <p:ext uri="{BB962C8B-B14F-4D97-AF65-F5344CB8AC3E}">
        <p14:creationId xmlns:p14="http://schemas.microsoft.com/office/powerpoint/2010/main" val="1292440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Disclosures continued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1010289"/>
              </p:ext>
            </p:extLst>
          </p:nvPr>
        </p:nvGraphicFramePr>
        <p:xfrm>
          <a:off x="685800" y="1925053"/>
          <a:ext cx="10820400" cy="4846320"/>
        </p:xfrm>
        <a:graphic>
          <a:graphicData uri="http://schemas.openxmlformats.org/drawingml/2006/table">
            <a:tbl>
              <a:tblPr firstRow="1" bandRow="1">
                <a:tableStyleId>{5C22544A-7EE6-4342-B048-85BDC9FD1C3A}</a:tableStyleId>
              </a:tblPr>
              <a:tblGrid>
                <a:gridCol w="3606800">
                  <a:extLst>
                    <a:ext uri="{9D8B030D-6E8A-4147-A177-3AD203B41FA5}">
                      <a16:colId xmlns:a16="http://schemas.microsoft.com/office/drawing/2014/main" xmlns="" val="20000"/>
                    </a:ext>
                  </a:extLst>
                </a:gridCol>
                <a:gridCol w="3606800">
                  <a:extLst>
                    <a:ext uri="{9D8B030D-6E8A-4147-A177-3AD203B41FA5}">
                      <a16:colId xmlns:a16="http://schemas.microsoft.com/office/drawing/2014/main" xmlns="" val="20001"/>
                    </a:ext>
                  </a:extLst>
                </a:gridCol>
                <a:gridCol w="3606800">
                  <a:extLst>
                    <a:ext uri="{9D8B030D-6E8A-4147-A177-3AD203B41FA5}">
                      <a16:colId xmlns:a16="http://schemas.microsoft.com/office/drawing/2014/main" xmlns="" val="20002"/>
                    </a:ext>
                  </a:extLst>
                </a:gridCol>
              </a:tblGrid>
              <a:tr h="385239">
                <a:tc>
                  <a:txBody>
                    <a:bodyPr/>
                    <a:lstStyle/>
                    <a:p>
                      <a:pPr algn="ctr"/>
                      <a:r>
                        <a:rPr lang="en-US" sz="2000" b="1" dirty="0"/>
                        <a:t>Presenter</a:t>
                      </a:r>
                    </a:p>
                  </a:txBody>
                  <a:tcPr/>
                </a:tc>
                <a:tc>
                  <a:txBody>
                    <a:bodyPr/>
                    <a:lstStyle/>
                    <a:p>
                      <a:pPr algn="ctr"/>
                      <a:r>
                        <a:rPr lang="en-US" sz="2000" b="1" dirty="0"/>
                        <a:t>Financial</a:t>
                      </a:r>
                    </a:p>
                  </a:txBody>
                  <a:tcPr/>
                </a:tc>
                <a:tc>
                  <a:txBody>
                    <a:bodyPr/>
                    <a:lstStyle/>
                    <a:p>
                      <a:pPr algn="ctr"/>
                      <a:r>
                        <a:rPr lang="en-US" sz="2000" b="1" dirty="0"/>
                        <a:t>Non-financial</a:t>
                      </a:r>
                    </a:p>
                  </a:txBody>
                  <a:tcPr/>
                </a:tc>
                <a:extLst>
                  <a:ext uri="{0D108BD9-81ED-4DB2-BD59-A6C34878D82A}">
                    <a16:rowId xmlns:a16="http://schemas.microsoft.com/office/drawing/2014/main" xmlns="" val="10000"/>
                  </a:ext>
                </a:extLst>
              </a:tr>
              <a:tr h="220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Dawn Callahan Dennis, </a:t>
                      </a:r>
                      <a:r>
                        <a:rPr lang="en-US" sz="1800" b="1" kern="1200" dirty="0" err="1">
                          <a:solidFill>
                            <a:schemeClr val="dk1"/>
                          </a:solidFill>
                          <a:effectLst/>
                          <a:latin typeface="+mn-lt"/>
                          <a:ea typeface="+mn-ea"/>
                          <a:cs typeface="+mn-cs"/>
                        </a:rPr>
                        <a:t>EdD</a:t>
                      </a:r>
                      <a:r>
                        <a:rPr lang="en-US" sz="1800" b="1" kern="1200" dirty="0">
                          <a:solidFill>
                            <a:schemeClr val="dk1"/>
                          </a:solidFill>
                          <a:effectLst/>
                          <a:latin typeface="+mn-lt"/>
                          <a:ea typeface="+mn-ea"/>
                          <a:cs typeface="+mn-cs"/>
                        </a:rPr>
                        <a:t> CCC-SLP</a:t>
                      </a:r>
                    </a:p>
                    <a:p>
                      <a:endParaRPr lang="en-US" sz="20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dk1"/>
                          </a:solidFill>
                          <a:effectLst/>
                          <a:latin typeface="+mn-lt"/>
                          <a:ea typeface="+mn-ea"/>
                          <a:cs typeface="+mn-cs"/>
                        </a:rPr>
                        <a:t>Employed as Process Consultant and Speech-Language Department Chair of the Saint Joseph School District</a:t>
                      </a:r>
                    </a:p>
                  </a:txBody>
                  <a:tcPr/>
                </a:tc>
                <a:tc>
                  <a:txBody>
                    <a:bodyPr/>
                    <a:lstStyle/>
                    <a:p>
                      <a:r>
                        <a:rPr lang="en-US" sz="2000" b="1" dirty="0"/>
                        <a:t>-Member</a:t>
                      </a:r>
                      <a:r>
                        <a:rPr lang="en-US" sz="2000" b="1" baseline="0" dirty="0"/>
                        <a:t> of American Speech-Language-Hearing Association</a:t>
                      </a:r>
                    </a:p>
                    <a:p>
                      <a:endParaRPr lang="en-US" sz="2000" b="1" baseline="0" dirty="0"/>
                    </a:p>
                    <a:p>
                      <a:r>
                        <a:rPr lang="en-US" sz="2000" b="1" baseline="0" dirty="0"/>
                        <a:t>-Member of Missouri Speech-Language-Hearing Association </a:t>
                      </a:r>
                      <a:endParaRPr lang="en-US" sz="2000" b="1" dirty="0"/>
                    </a:p>
                  </a:txBody>
                  <a:tcPr/>
                </a:tc>
                <a:extLst>
                  <a:ext uri="{0D108BD9-81ED-4DB2-BD59-A6C34878D82A}">
                    <a16:rowId xmlns:a16="http://schemas.microsoft.com/office/drawing/2014/main" xmlns="" val="10001"/>
                  </a:ext>
                </a:extLst>
              </a:tr>
              <a:tr h="2207680">
                <a:tc>
                  <a:txBody>
                    <a:bodyPr/>
                    <a:lstStyle/>
                    <a:p>
                      <a:r>
                        <a:rPr lang="en-US" sz="2000" b="1" dirty="0"/>
                        <a:t>Elizabeth “Beth” </a:t>
                      </a:r>
                      <a:r>
                        <a:rPr lang="en-US" sz="2000" b="1" dirty="0" err="1"/>
                        <a:t>Daire</a:t>
                      </a:r>
                      <a:r>
                        <a:rPr lang="en-US" sz="2000" b="1" dirty="0"/>
                        <a:t>, M.S., CCC-SLP</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dk1"/>
                          </a:solidFill>
                          <a:effectLst/>
                          <a:latin typeface="+mn-lt"/>
                          <a:ea typeface="+mn-ea"/>
                          <a:cs typeface="+mn-cs"/>
                        </a:rPr>
                        <a:t>Employed as Speech-Language Pathologist,</a:t>
                      </a:r>
                      <a:r>
                        <a:rPr lang="en-US" sz="2000" b="1" kern="1200" baseline="0" dirty="0">
                          <a:solidFill>
                            <a:schemeClr val="dk1"/>
                          </a:solidFill>
                          <a:effectLst/>
                          <a:latin typeface="+mn-lt"/>
                          <a:ea typeface="+mn-ea"/>
                          <a:cs typeface="+mn-cs"/>
                        </a:rPr>
                        <a:t> Raymore-Peculiar R-II School District</a:t>
                      </a:r>
                      <a:endParaRPr lang="en-US" sz="2000" b="1" kern="1200" dirty="0">
                        <a:solidFill>
                          <a:schemeClr val="dk1"/>
                        </a:solidFill>
                        <a:effectLst/>
                        <a:latin typeface="+mn-lt"/>
                        <a:ea typeface="+mn-ea"/>
                        <a:cs typeface="+mn-cs"/>
                      </a:endParaRPr>
                    </a:p>
                  </a:txBody>
                  <a:tcPr/>
                </a:tc>
                <a:tc>
                  <a:txBody>
                    <a:bodyPr/>
                    <a:lstStyle/>
                    <a:p>
                      <a:r>
                        <a:rPr lang="en-US" sz="2000" b="1" dirty="0"/>
                        <a:t>-Member of American Speech-Language Hearing Association</a:t>
                      </a:r>
                    </a:p>
                    <a:p>
                      <a:endParaRPr lang="en-US" sz="2000" b="1" dirty="0"/>
                    </a:p>
                    <a:p>
                      <a:r>
                        <a:rPr lang="en-US" sz="2000" b="1" dirty="0"/>
                        <a:t>-Member of Missouri Speech- Language-Hearing</a:t>
                      </a:r>
                      <a:r>
                        <a:rPr lang="en-US" sz="2000" b="1" baseline="0" dirty="0"/>
                        <a:t> Association </a:t>
                      </a:r>
                      <a:endParaRPr lang="en-US" sz="2000" b="1"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6746771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Practical application</a:t>
            </a:r>
          </a:p>
        </p:txBody>
      </p:sp>
      <p:sp>
        <p:nvSpPr>
          <p:cNvPr id="3" name="Content Placeholder 2"/>
          <p:cNvSpPr>
            <a:spLocks noGrp="1"/>
          </p:cNvSpPr>
          <p:nvPr>
            <p:ph idx="1"/>
          </p:nvPr>
        </p:nvSpPr>
        <p:spPr/>
        <p:txBody>
          <a:bodyPr/>
          <a:lstStyle/>
          <a:p>
            <a:r>
              <a:rPr lang="en-US" sz="2400" b="1" dirty="0"/>
              <a:t>Integrate SLP into school teams to the extent possible</a:t>
            </a:r>
          </a:p>
          <a:p>
            <a:pPr lvl="1"/>
            <a:r>
              <a:rPr lang="en-US" sz="2400" b="1" dirty="0"/>
              <a:t>Start small</a:t>
            </a:r>
          </a:p>
          <a:p>
            <a:pPr lvl="1"/>
            <a:r>
              <a:rPr lang="en-US" sz="2400" b="1" dirty="0"/>
              <a:t>Think in terms of prevention services first</a:t>
            </a:r>
          </a:p>
          <a:p>
            <a:pPr lvl="1"/>
            <a:endParaRPr lang="en-US" sz="2400" b="1" dirty="0"/>
          </a:p>
          <a:p>
            <a:r>
              <a:rPr lang="en-US" sz="2400" b="1" dirty="0"/>
              <a:t>SLP Schedule/Workload </a:t>
            </a:r>
            <a:r>
              <a:rPr lang="mr-IN" sz="2400" b="1" dirty="0"/>
              <a:t>–</a:t>
            </a:r>
            <a:r>
              <a:rPr lang="en-US" sz="2400" b="1" dirty="0"/>
              <a:t> where to fit in?</a:t>
            </a:r>
          </a:p>
          <a:p>
            <a:endParaRPr lang="en-US" sz="2400" b="1" dirty="0"/>
          </a:p>
          <a:p>
            <a:r>
              <a:rPr lang="en-US" sz="2400" b="1" dirty="0"/>
              <a:t>Use intervention data to augment evaluation data </a:t>
            </a:r>
          </a:p>
          <a:p>
            <a:pPr lvl="1"/>
            <a:endParaRPr lang="en-US" dirty="0"/>
          </a:p>
        </p:txBody>
      </p:sp>
    </p:spTree>
    <p:extLst>
      <p:ext uri="{BB962C8B-B14F-4D97-AF65-F5344CB8AC3E}">
        <p14:creationId xmlns:p14="http://schemas.microsoft.com/office/powerpoint/2010/main" val="18324488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Keys for success</a:t>
            </a:r>
          </a:p>
        </p:txBody>
      </p:sp>
      <p:sp>
        <p:nvSpPr>
          <p:cNvPr id="3" name="Content Placeholder 2"/>
          <p:cNvSpPr>
            <a:spLocks noGrp="1"/>
          </p:cNvSpPr>
          <p:nvPr>
            <p:ph idx="1"/>
          </p:nvPr>
        </p:nvSpPr>
        <p:spPr>
          <a:xfrm>
            <a:off x="685800" y="1828800"/>
            <a:ext cx="10820400" cy="4389885"/>
          </a:xfrm>
        </p:spPr>
        <p:txBody>
          <a:bodyPr>
            <a:normAutofit lnSpcReduction="10000"/>
          </a:bodyPr>
          <a:lstStyle/>
          <a:p>
            <a:pPr lvl="0"/>
            <a:r>
              <a:rPr lang="en-US" sz="2400" b="1" dirty="0"/>
              <a:t>General education staff needs to be trained on characteristics of students showing language weakness</a:t>
            </a:r>
          </a:p>
          <a:p>
            <a:pPr lvl="0"/>
            <a:endParaRPr lang="en-US" sz="2400" b="1" dirty="0"/>
          </a:p>
          <a:p>
            <a:pPr lvl="0"/>
            <a:r>
              <a:rPr lang="en-US" sz="2400" b="1" dirty="0"/>
              <a:t>Training all staff to understand Speech vs. Language</a:t>
            </a:r>
          </a:p>
          <a:p>
            <a:pPr lvl="0"/>
            <a:endParaRPr lang="en-US" sz="2400" b="1" dirty="0"/>
          </a:p>
          <a:p>
            <a:pPr lvl="0"/>
            <a:r>
              <a:rPr lang="en-US" sz="2400" b="1" dirty="0"/>
              <a:t>Data collection for referrals should be specific </a:t>
            </a:r>
            <a:r>
              <a:rPr lang="mr-IN" sz="2400" b="1" dirty="0"/>
              <a:t>–</a:t>
            </a:r>
            <a:r>
              <a:rPr lang="en-US" sz="2400" b="1" dirty="0"/>
              <a:t> data based decisions</a:t>
            </a:r>
          </a:p>
          <a:p>
            <a:pPr lvl="0"/>
            <a:endParaRPr lang="en-US" sz="2400" b="1" dirty="0"/>
          </a:p>
          <a:p>
            <a:pPr lvl="0"/>
            <a:r>
              <a:rPr lang="en-US" sz="2400" b="1" dirty="0"/>
              <a:t>Make strategies easily accessible (available on district web site)</a:t>
            </a:r>
          </a:p>
          <a:p>
            <a:pPr lvl="0"/>
            <a:endParaRPr lang="en-US" sz="2400" b="1" dirty="0"/>
          </a:p>
          <a:p>
            <a:r>
              <a:rPr lang="en-US" sz="2400" b="1" dirty="0"/>
              <a:t>Include SLP on support teams and SLPs embrace role</a:t>
            </a:r>
          </a:p>
        </p:txBody>
      </p:sp>
    </p:spTree>
    <p:extLst>
      <p:ext uri="{BB962C8B-B14F-4D97-AF65-F5344CB8AC3E}">
        <p14:creationId xmlns:p14="http://schemas.microsoft.com/office/powerpoint/2010/main" val="10404877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Proposed eligibility criteria</a:t>
            </a:r>
          </a:p>
        </p:txBody>
      </p:sp>
      <p:sp>
        <p:nvSpPr>
          <p:cNvPr id="3" name="Content Placeholder 2"/>
          <p:cNvSpPr>
            <a:spLocks noGrp="1"/>
          </p:cNvSpPr>
          <p:nvPr>
            <p:ph idx="1"/>
          </p:nvPr>
        </p:nvSpPr>
        <p:spPr/>
        <p:txBody>
          <a:bodyPr>
            <a:noAutofit/>
          </a:bodyPr>
          <a:lstStyle/>
          <a:p>
            <a:r>
              <a:rPr lang="en-US" sz="2400" b="1" dirty="0"/>
              <a:t>The proposed changes to the speech/language eligibility criterion all consider the provision for interventions prior to suspecting a disability</a:t>
            </a:r>
          </a:p>
          <a:p>
            <a:endParaRPr lang="en-US" sz="2400" b="1" dirty="0"/>
          </a:p>
          <a:p>
            <a:pPr marL="82296" lvl="0" indent="0">
              <a:buNone/>
            </a:pPr>
            <a:r>
              <a:rPr lang="en-US" sz="2400" b="1" dirty="0"/>
              <a:t>	The language impairment adversely affects the child’s </a:t>
            </a:r>
          </a:p>
          <a:p>
            <a:pPr marL="82296" lvl="0" indent="0">
              <a:buNone/>
            </a:pPr>
            <a:r>
              <a:rPr lang="en-US" sz="2400" b="1" dirty="0"/>
              <a:t>	educational performance as documented by </a:t>
            </a:r>
            <a:r>
              <a:rPr lang="en-US" sz="2400" b="1" u="sng" dirty="0"/>
              <a:t>lack of response</a:t>
            </a:r>
          </a:p>
          <a:p>
            <a:pPr marL="82296" lvl="0" indent="0">
              <a:buNone/>
            </a:pPr>
            <a:r>
              <a:rPr lang="en-US" sz="2400" b="1" dirty="0"/>
              <a:t>	</a:t>
            </a:r>
            <a:r>
              <a:rPr lang="en-US" sz="2400" b="1" u="sng" dirty="0"/>
              <a:t>to evidence based interventions </a:t>
            </a:r>
            <a:r>
              <a:rPr lang="en-US" sz="2400" b="1" dirty="0"/>
              <a:t>designed to support progress </a:t>
            </a:r>
          </a:p>
          <a:p>
            <a:pPr marL="82296" lvl="0" indent="0">
              <a:buNone/>
            </a:pPr>
            <a:r>
              <a:rPr lang="en-US" sz="2400" b="1" dirty="0"/>
              <a:t>	in the </a:t>
            </a:r>
            <a:r>
              <a:rPr lang="en-US" sz="2400" b="1" u="sng" dirty="0"/>
              <a:t>general education curriculum</a:t>
            </a:r>
            <a:r>
              <a:rPr lang="en-US" sz="2400" b="1" dirty="0"/>
              <a:t>.  </a:t>
            </a:r>
          </a:p>
          <a:p>
            <a:pPr marL="82296" lvl="0" indent="0">
              <a:buNone/>
            </a:pPr>
            <a:endParaRPr lang="en-US" sz="2400" b="1" dirty="0"/>
          </a:p>
        </p:txBody>
      </p:sp>
    </p:spTree>
    <p:extLst>
      <p:ext uri="{BB962C8B-B14F-4D97-AF65-F5344CB8AC3E}">
        <p14:creationId xmlns:p14="http://schemas.microsoft.com/office/powerpoint/2010/main" val="20554548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Proposed eligibility criteria</a:t>
            </a:r>
          </a:p>
        </p:txBody>
      </p:sp>
      <p:sp>
        <p:nvSpPr>
          <p:cNvPr id="3" name="Content Placeholder 2"/>
          <p:cNvSpPr>
            <a:spLocks noGrp="1"/>
          </p:cNvSpPr>
          <p:nvPr>
            <p:ph idx="1"/>
          </p:nvPr>
        </p:nvSpPr>
        <p:spPr/>
        <p:txBody>
          <a:bodyPr>
            <a:noAutofit/>
          </a:bodyPr>
          <a:lstStyle/>
          <a:p>
            <a:pPr lvl="0" indent="0">
              <a:buNone/>
            </a:pPr>
            <a:endParaRPr lang="en-US" sz="2400" b="1" dirty="0" smtClean="0"/>
          </a:p>
          <a:p>
            <a:r>
              <a:rPr lang="en-US" sz="2400" b="1" dirty="0"/>
              <a:t>Intent is to ensure RTI, MTSS type general education interventions have been implemented before consideration for IDEA eligibility.  Apply to all SL eligibility criteria.  </a:t>
            </a:r>
            <a:endParaRPr lang="en-US" sz="2400" b="1" dirty="0" smtClean="0"/>
          </a:p>
          <a:p>
            <a:endParaRPr lang="en-US" sz="2400" b="1" dirty="0"/>
          </a:p>
          <a:p>
            <a:pPr lvl="0"/>
            <a:r>
              <a:rPr lang="en-US" sz="2400" b="1" dirty="0" smtClean="0"/>
              <a:t>Can </a:t>
            </a:r>
            <a:r>
              <a:rPr lang="en-US" sz="2400" b="1" dirty="0"/>
              <a:t>be curricular interventions (e.g. reading) and/or speech-language specific interventions.  Can be implemented by any appropriate provider, teacher, para, SLP-A, SLP, etc. </a:t>
            </a:r>
          </a:p>
          <a:p>
            <a:pPr marL="82296" lvl="0" indent="0">
              <a:buNone/>
            </a:pPr>
            <a:endParaRPr lang="en-US" sz="2400" b="1" dirty="0"/>
          </a:p>
        </p:txBody>
      </p:sp>
    </p:spTree>
    <p:extLst>
      <p:ext uri="{BB962C8B-B14F-4D97-AF65-F5344CB8AC3E}">
        <p14:creationId xmlns:p14="http://schemas.microsoft.com/office/powerpoint/2010/main" val="11713653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Msha</a:t>
            </a:r>
            <a:r>
              <a:rPr lang="en-US" b="1" dirty="0"/>
              <a:t> handbook for school based </a:t>
            </a:r>
            <a:r>
              <a:rPr lang="en-US" b="1" dirty="0" err="1"/>
              <a:t>slps</a:t>
            </a:r>
            <a:endParaRPr lang="en-US" b="1" dirty="0"/>
          </a:p>
        </p:txBody>
      </p:sp>
      <p:sp>
        <p:nvSpPr>
          <p:cNvPr id="3" name="Content Placeholder 2"/>
          <p:cNvSpPr>
            <a:spLocks noGrp="1"/>
          </p:cNvSpPr>
          <p:nvPr>
            <p:ph idx="1"/>
          </p:nvPr>
        </p:nvSpPr>
        <p:spPr/>
        <p:txBody>
          <a:bodyPr>
            <a:normAutofit lnSpcReduction="10000"/>
          </a:bodyPr>
          <a:lstStyle/>
          <a:p>
            <a:r>
              <a:rPr lang="en-US" sz="2400" b="1" dirty="0"/>
              <a:t>MSHA is creating a handbook/guidelines document for school-based SLPs</a:t>
            </a:r>
          </a:p>
          <a:p>
            <a:endParaRPr lang="en-US" sz="2400" b="1" dirty="0"/>
          </a:p>
          <a:p>
            <a:r>
              <a:rPr lang="en-US" sz="2400" b="1" dirty="0"/>
              <a:t>The purpose is to give some best practice guidance to encourage consistency in the state </a:t>
            </a:r>
          </a:p>
          <a:p>
            <a:endParaRPr lang="en-US" sz="2400" b="1" dirty="0"/>
          </a:p>
          <a:p>
            <a:r>
              <a:rPr lang="en-US" sz="2400" b="1" dirty="0"/>
              <a:t>Guidance includes:</a:t>
            </a:r>
          </a:p>
          <a:p>
            <a:pPr lvl="1"/>
            <a:r>
              <a:rPr lang="en-US" sz="2400" b="1" dirty="0"/>
              <a:t>Sample checklists</a:t>
            </a:r>
          </a:p>
          <a:p>
            <a:pPr lvl="1"/>
            <a:r>
              <a:rPr lang="en-US" sz="2400" b="1" dirty="0"/>
              <a:t>Sample general education observation forms</a:t>
            </a:r>
          </a:p>
          <a:p>
            <a:pPr lvl="1"/>
            <a:r>
              <a:rPr lang="en-US" sz="2400" b="1" dirty="0"/>
              <a:t>Sample progress monitoring tools</a:t>
            </a:r>
          </a:p>
          <a:p>
            <a:pPr lvl="1"/>
            <a:endParaRPr lang="en-US" dirty="0"/>
          </a:p>
        </p:txBody>
      </p:sp>
    </p:spTree>
    <p:extLst>
      <p:ext uri="{BB962C8B-B14F-4D97-AF65-F5344CB8AC3E}">
        <p14:creationId xmlns:p14="http://schemas.microsoft.com/office/powerpoint/2010/main" val="4290384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FINAL WORD</a:t>
            </a:r>
            <a:endParaRPr lang="en-US" b="1" dirty="0"/>
          </a:p>
        </p:txBody>
      </p:sp>
      <p:sp>
        <p:nvSpPr>
          <p:cNvPr id="3" name="Content Placeholder 2"/>
          <p:cNvSpPr>
            <a:spLocks noGrp="1"/>
          </p:cNvSpPr>
          <p:nvPr>
            <p:ph idx="1"/>
          </p:nvPr>
        </p:nvSpPr>
        <p:spPr/>
        <p:txBody>
          <a:bodyPr>
            <a:normAutofit/>
          </a:bodyPr>
          <a:lstStyle/>
          <a:p>
            <a:r>
              <a:rPr lang="en-US" sz="3600" b="1" dirty="0" smtClean="0"/>
              <a:t>Language is the developmental foundation for educational and academic success.</a:t>
            </a:r>
          </a:p>
          <a:p>
            <a:r>
              <a:rPr lang="en-US" sz="3600" b="1" dirty="0" smtClean="0"/>
              <a:t>Language should be an integral part of MTSS/RTI.</a:t>
            </a:r>
          </a:p>
          <a:p>
            <a:r>
              <a:rPr lang="en-US" sz="3600" b="1" dirty="0" smtClean="0"/>
              <a:t>Give language equal consideration to academics and behavior.</a:t>
            </a:r>
            <a:endParaRPr lang="en-US" sz="3600" b="1" dirty="0"/>
          </a:p>
        </p:txBody>
      </p:sp>
    </p:spTree>
    <p:extLst>
      <p:ext uri="{BB962C8B-B14F-4D97-AF65-F5344CB8AC3E}">
        <p14:creationId xmlns:p14="http://schemas.microsoft.com/office/powerpoint/2010/main" val="11735655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LANGUAGE </a:t>
            </a:r>
            <a:r>
              <a:rPr lang="mr-IN" b="1" dirty="0" smtClean="0"/>
              <a:t>–</a:t>
            </a:r>
            <a:r>
              <a:rPr lang="en-US" b="1" dirty="0" smtClean="0"/>
              <a:t> THE 3</a:t>
            </a:r>
            <a:r>
              <a:rPr lang="en-US" b="1" baseline="30000" dirty="0" smtClean="0"/>
              <a:t>RD</a:t>
            </a:r>
            <a:r>
              <a:rPr lang="en-US" b="1" dirty="0" smtClean="0"/>
              <a:t> PILLAR</a:t>
            </a:r>
            <a:endParaRPr lang="en-US" b="1"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8889" y="2228850"/>
            <a:ext cx="7929562" cy="4214813"/>
          </a:xfrm>
          <a:prstGeom prst="rect">
            <a:avLst/>
          </a:prstGeom>
          <a:noFill/>
          <a:ln>
            <a:noFill/>
          </a:ln>
        </p:spPr>
      </p:pic>
      <p:sp>
        <p:nvSpPr>
          <p:cNvPr id="6" name="Rectangle 5"/>
          <p:cNvSpPr/>
          <p:nvPr/>
        </p:nvSpPr>
        <p:spPr>
          <a:xfrm>
            <a:off x="2895600" y="5243512"/>
            <a:ext cx="1776413" cy="369332"/>
          </a:xfrm>
          <a:prstGeom prst="rect">
            <a:avLst/>
          </a:prstGeom>
          <a:solidFill>
            <a:schemeClr val="tx1"/>
          </a:solidFill>
        </p:spPr>
        <p:txBody>
          <a:bodyPr wrap="square">
            <a:spAutoFit/>
          </a:bodyPr>
          <a:lstStyle/>
          <a:p>
            <a:r>
              <a:rPr lang="en-US" b="1" smtClean="0">
                <a:solidFill>
                  <a:srgbClr val="00B050"/>
                </a:solidFill>
              </a:rPr>
              <a:t>language</a:t>
            </a:r>
            <a:endParaRPr lang="en-US" dirty="0"/>
          </a:p>
        </p:txBody>
      </p:sp>
      <p:sp>
        <p:nvSpPr>
          <p:cNvPr id="7" name="Rectangle 6"/>
          <p:cNvSpPr/>
          <p:nvPr/>
        </p:nvSpPr>
        <p:spPr>
          <a:xfrm>
            <a:off x="8586787" y="4874180"/>
            <a:ext cx="1614488" cy="400110"/>
          </a:xfrm>
          <a:prstGeom prst="rect">
            <a:avLst/>
          </a:prstGeom>
          <a:solidFill>
            <a:schemeClr val="tx1"/>
          </a:solidFill>
        </p:spPr>
        <p:txBody>
          <a:bodyPr wrap="square">
            <a:spAutoFit/>
          </a:bodyPr>
          <a:lstStyle/>
          <a:p>
            <a:r>
              <a:rPr lang="en-US" sz="2000" b="1" dirty="0" smtClean="0">
                <a:solidFill>
                  <a:srgbClr val="0070C0"/>
                </a:solidFill>
              </a:rPr>
              <a:t>academics</a:t>
            </a:r>
            <a:endParaRPr lang="en-US" sz="2000" b="1" dirty="0">
              <a:solidFill>
                <a:srgbClr val="0070C0"/>
              </a:solidFill>
            </a:endParaRPr>
          </a:p>
        </p:txBody>
      </p:sp>
      <p:sp>
        <p:nvSpPr>
          <p:cNvPr id="8" name="Rectangle 7"/>
          <p:cNvSpPr/>
          <p:nvPr/>
        </p:nvSpPr>
        <p:spPr>
          <a:xfrm>
            <a:off x="2895600" y="5357813"/>
            <a:ext cx="1928813" cy="369332"/>
          </a:xfrm>
          <a:prstGeom prst="rect">
            <a:avLst/>
          </a:prstGeom>
          <a:solidFill>
            <a:schemeClr val="tx1"/>
          </a:solidFill>
        </p:spPr>
        <p:txBody>
          <a:bodyPr wrap="square">
            <a:spAutoFit/>
          </a:bodyPr>
          <a:lstStyle/>
          <a:p>
            <a:endParaRPr lang="en-US" dirty="0"/>
          </a:p>
        </p:txBody>
      </p:sp>
      <p:sp>
        <p:nvSpPr>
          <p:cNvPr id="9" name="Rectangle 8"/>
          <p:cNvSpPr/>
          <p:nvPr/>
        </p:nvSpPr>
        <p:spPr>
          <a:xfrm>
            <a:off x="3048000" y="5548312"/>
            <a:ext cx="1624013" cy="400110"/>
          </a:xfrm>
          <a:prstGeom prst="rect">
            <a:avLst/>
          </a:prstGeom>
          <a:solidFill>
            <a:schemeClr val="tx1"/>
          </a:solidFill>
        </p:spPr>
        <p:txBody>
          <a:bodyPr wrap="square">
            <a:spAutoFit/>
          </a:bodyPr>
          <a:lstStyle/>
          <a:p>
            <a:r>
              <a:rPr lang="en-US" sz="2000" b="1" dirty="0" smtClean="0">
                <a:solidFill>
                  <a:srgbClr val="00B050"/>
                </a:solidFill>
              </a:rPr>
              <a:t>Language</a:t>
            </a:r>
            <a:endParaRPr lang="en-US" sz="2000" dirty="0"/>
          </a:p>
        </p:txBody>
      </p:sp>
      <p:sp>
        <p:nvSpPr>
          <p:cNvPr id="10" name="TextBox 9"/>
          <p:cNvSpPr txBox="1"/>
          <p:nvPr/>
        </p:nvSpPr>
        <p:spPr>
          <a:xfrm>
            <a:off x="5857875" y="5917644"/>
            <a:ext cx="2100263" cy="400110"/>
          </a:xfrm>
          <a:prstGeom prst="rect">
            <a:avLst/>
          </a:prstGeom>
          <a:solidFill>
            <a:schemeClr val="tx1"/>
          </a:solidFill>
        </p:spPr>
        <p:txBody>
          <a:bodyPr wrap="square" rtlCol="0">
            <a:spAutoFit/>
          </a:bodyPr>
          <a:lstStyle/>
          <a:p>
            <a:r>
              <a:rPr lang="en-US" sz="2000" b="1" dirty="0" smtClean="0">
                <a:solidFill>
                  <a:srgbClr val="FF0000"/>
                </a:solidFill>
              </a:rPr>
              <a:t>behavior</a:t>
            </a:r>
            <a:endParaRPr lang="en-US" sz="2000" b="1" dirty="0">
              <a:solidFill>
                <a:srgbClr val="FF0000"/>
              </a:solidFill>
            </a:endParaRPr>
          </a:p>
        </p:txBody>
      </p:sp>
    </p:spTree>
    <p:extLst>
      <p:ext uri="{BB962C8B-B14F-4D97-AF65-F5344CB8AC3E}">
        <p14:creationId xmlns:p14="http://schemas.microsoft.com/office/powerpoint/2010/main" val="321959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dirty="0"/>
              <a:t>QUESTIONS</a:t>
            </a:r>
          </a:p>
        </p:txBody>
      </p:sp>
    </p:spTree>
    <p:extLst>
      <p:ext uri="{BB962C8B-B14F-4D97-AF65-F5344CB8AC3E}">
        <p14:creationId xmlns:p14="http://schemas.microsoft.com/office/powerpoint/2010/main" val="20527600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 info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1452433"/>
              </p:ext>
            </p:extLst>
          </p:nvPr>
        </p:nvGraphicFramePr>
        <p:xfrm>
          <a:off x="685800" y="2193925"/>
          <a:ext cx="10820400" cy="3200400"/>
        </p:xfrm>
        <a:graphic>
          <a:graphicData uri="http://schemas.openxmlformats.org/drawingml/2006/table">
            <a:tbl>
              <a:tblPr firstRow="1" bandRow="1">
                <a:tableStyleId>{5C22544A-7EE6-4342-B048-85BDC9FD1C3A}</a:tableStyleId>
              </a:tblPr>
              <a:tblGrid>
                <a:gridCol w="2899611">
                  <a:extLst>
                    <a:ext uri="{9D8B030D-6E8A-4147-A177-3AD203B41FA5}">
                      <a16:colId xmlns:a16="http://schemas.microsoft.com/office/drawing/2014/main" xmlns="" val="20000"/>
                    </a:ext>
                  </a:extLst>
                </a:gridCol>
                <a:gridCol w="3874168">
                  <a:extLst>
                    <a:ext uri="{9D8B030D-6E8A-4147-A177-3AD203B41FA5}">
                      <a16:colId xmlns:a16="http://schemas.microsoft.com/office/drawing/2014/main" xmlns="" val="20001"/>
                    </a:ext>
                  </a:extLst>
                </a:gridCol>
                <a:gridCol w="4046621">
                  <a:extLst>
                    <a:ext uri="{9D8B030D-6E8A-4147-A177-3AD203B41FA5}">
                      <a16:colId xmlns:a16="http://schemas.microsoft.com/office/drawing/2014/main" xmlns="" val="20002"/>
                    </a:ext>
                  </a:extLst>
                </a:gridCol>
              </a:tblGrid>
              <a:tr h="370840">
                <a:tc>
                  <a:txBody>
                    <a:bodyPr/>
                    <a:lstStyle/>
                    <a:p>
                      <a:pPr algn="ctr"/>
                      <a:r>
                        <a:rPr lang="en-US" sz="2000" b="1" dirty="0"/>
                        <a:t>Presenter</a:t>
                      </a:r>
                    </a:p>
                  </a:txBody>
                  <a:tcPr/>
                </a:tc>
                <a:tc>
                  <a:txBody>
                    <a:bodyPr/>
                    <a:lstStyle/>
                    <a:p>
                      <a:pPr algn="ctr"/>
                      <a:r>
                        <a:rPr lang="en-US" sz="2000" b="1" dirty="0"/>
                        <a:t>District</a:t>
                      </a:r>
                    </a:p>
                  </a:txBody>
                  <a:tcPr/>
                </a:tc>
                <a:tc>
                  <a:txBody>
                    <a:bodyPr/>
                    <a:lstStyle/>
                    <a:p>
                      <a:pPr algn="ctr"/>
                      <a:r>
                        <a:rPr lang="en-US" sz="2000" b="1" dirty="0"/>
                        <a:t>Phone/email</a:t>
                      </a:r>
                    </a:p>
                  </a:txBody>
                  <a:tcPr/>
                </a:tc>
                <a:extLst>
                  <a:ext uri="{0D108BD9-81ED-4DB2-BD59-A6C34878D82A}">
                    <a16:rowId xmlns:a16="http://schemas.microsoft.com/office/drawing/2014/main" xmlns="" val="10000"/>
                  </a:ext>
                </a:extLst>
              </a:tr>
              <a:tr h="370840">
                <a:tc>
                  <a:txBody>
                    <a:bodyPr/>
                    <a:lstStyle/>
                    <a:p>
                      <a:r>
                        <a:rPr lang="en-US" sz="2000" b="1" dirty="0"/>
                        <a:t>Beth </a:t>
                      </a:r>
                      <a:r>
                        <a:rPr lang="en-US" sz="2000" b="1" dirty="0" err="1"/>
                        <a:t>McKerlie</a:t>
                      </a:r>
                      <a:endParaRPr lang="en-US" sz="2000" b="1" dirty="0"/>
                    </a:p>
                  </a:txBody>
                  <a:tcPr/>
                </a:tc>
                <a:tc>
                  <a:txBody>
                    <a:bodyPr/>
                    <a:lstStyle/>
                    <a:p>
                      <a:r>
                        <a:rPr lang="en-US" sz="2000" b="1" dirty="0"/>
                        <a:t>North Kansas City School District</a:t>
                      </a:r>
                    </a:p>
                  </a:txBody>
                  <a:tcPr/>
                </a:tc>
                <a:tc>
                  <a:txBody>
                    <a:bodyPr/>
                    <a:lstStyle/>
                    <a:p>
                      <a:r>
                        <a:rPr lang="en-US" sz="2000" b="1" dirty="0"/>
                        <a:t>(816) 321-4565</a:t>
                      </a:r>
                    </a:p>
                    <a:p>
                      <a:r>
                        <a:rPr lang="en-US" sz="2000" b="1" dirty="0" err="1"/>
                        <a:t>Beth.mckerlie@nkcschools.org</a:t>
                      </a:r>
                      <a:endParaRPr lang="en-US" sz="2000" b="1" dirty="0"/>
                    </a:p>
                  </a:txBody>
                  <a:tcPr/>
                </a:tc>
                <a:extLst>
                  <a:ext uri="{0D108BD9-81ED-4DB2-BD59-A6C34878D82A}">
                    <a16:rowId xmlns:a16="http://schemas.microsoft.com/office/drawing/2014/main" xmlns="" val="10001"/>
                  </a:ext>
                </a:extLst>
              </a:tr>
              <a:tr h="370840">
                <a:tc>
                  <a:txBody>
                    <a:bodyPr/>
                    <a:lstStyle/>
                    <a:p>
                      <a:r>
                        <a:rPr lang="en-US" sz="2000" b="1" dirty="0"/>
                        <a:t>Pat</a:t>
                      </a:r>
                      <a:r>
                        <a:rPr lang="en-US" sz="2000" b="1" baseline="0" dirty="0"/>
                        <a:t> Jones</a:t>
                      </a:r>
                      <a:endParaRPr lang="en-US" sz="2000" b="1" dirty="0"/>
                    </a:p>
                  </a:txBody>
                  <a:tcPr/>
                </a:tc>
                <a:tc>
                  <a:txBody>
                    <a:bodyPr/>
                    <a:lstStyle/>
                    <a:p>
                      <a:r>
                        <a:rPr lang="en-US" sz="2000" b="1" dirty="0"/>
                        <a:t>Liberty</a:t>
                      </a:r>
                      <a:r>
                        <a:rPr lang="en-US" sz="2000" b="1" baseline="0" dirty="0"/>
                        <a:t> Public Schools</a:t>
                      </a:r>
                      <a:endParaRPr lang="en-US" sz="2000" b="1" dirty="0"/>
                    </a:p>
                  </a:txBody>
                  <a:tcPr/>
                </a:tc>
                <a:tc>
                  <a:txBody>
                    <a:bodyPr/>
                    <a:lstStyle/>
                    <a:p>
                      <a:r>
                        <a:rPr lang="en-US" sz="2000" b="1" dirty="0"/>
                        <a:t>(816) 736-5440</a:t>
                      </a:r>
                    </a:p>
                    <a:p>
                      <a:r>
                        <a:rPr lang="en-US" sz="2000" b="1" dirty="0"/>
                        <a:t>pat.jones@lps53.org</a:t>
                      </a:r>
                    </a:p>
                  </a:txBody>
                  <a:tcPr/>
                </a:tc>
                <a:extLst>
                  <a:ext uri="{0D108BD9-81ED-4DB2-BD59-A6C34878D82A}">
                    <a16:rowId xmlns:a16="http://schemas.microsoft.com/office/drawing/2014/main" xmlns="" val="10002"/>
                  </a:ext>
                </a:extLst>
              </a:tr>
              <a:tr h="370840">
                <a:tc>
                  <a:txBody>
                    <a:bodyPr/>
                    <a:lstStyle/>
                    <a:p>
                      <a:r>
                        <a:rPr lang="en-US" sz="2000" b="1" dirty="0"/>
                        <a:t>Dawn</a:t>
                      </a:r>
                      <a:r>
                        <a:rPr lang="en-US" sz="2000" b="1" baseline="0" dirty="0"/>
                        <a:t> Dennis</a:t>
                      </a:r>
                      <a:endParaRPr lang="en-US" sz="2000" b="1" dirty="0"/>
                    </a:p>
                  </a:txBody>
                  <a:tcPr/>
                </a:tc>
                <a:tc>
                  <a:txBody>
                    <a:bodyPr/>
                    <a:lstStyle/>
                    <a:p>
                      <a:r>
                        <a:rPr lang="en-US" sz="2000" b="1" dirty="0"/>
                        <a:t>St. Joseph School District</a:t>
                      </a:r>
                    </a:p>
                  </a:txBody>
                  <a:tcPr/>
                </a:tc>
                <a:tc>
                  <a:txBody>
                    <a:bodyPr/>
                    <a:lstStyle/>
                    <a:p>
                      <a:r>
                        <a:rPr lang="en-US" sz="2000" b="1" kern="1200" dirty="0">
                          <a:solidFill>
                            <a:schemeClr val="dk1"/>
                          </a:solidFill>
                          <a:effectLst/>
                          <a:latin typeface="+mn-lt"/>
                          <a:ea typeface="+mn-ea"/>
                          <a:cs typeface="+mn-cs"/>
                        </a:rPr>
                        <a:t>816-671-4000</a:t>
                      </a:r>
                    </a:p>
                    <a:p>
                      <a:r>
                        <a:rPr lang="en-US" sz="2000" b="1" kern="1200" dirty="0">
                          <a:solidFill>
                            <a:schemeClr val="dk1"/>
                          </a:solidFill>
                          <a:effectLst/>
                          <a:latin typeface="+mn-lt"/>
                          <a:ea typeface="+mn-ea"/>
                          <a:cs typeface="+mn-cs"/>
                        </a:rPr>
                        <a:t>dawn.dennis@sjsd.k12.mo.us</a:t>
                      </a:r>
                      <a:endParaRPr lang="en-US" sz="2000" b="1" dirty="0"/>
                    </a:p>
                  </a:txBody>
                  <a:tcPr/>
                </a:tc>
                <a:extLst>
                  <a:ext uri="{0D108BD9-81ED-4DB2-BD59-A6C34878D82A}">
                    <a16:rowId xmlns:a16="http://schemas.microsoft.com/office/drawing/2014/main" xmlns="" val="10003"/>
                  </a:ext>
                </a:extLst>
              </a:tr>
              <a:tr h="370840">
                <a:tc>
                  <a:txBody>
                    <a:bodyPr/>
                    <a:lstStyle/>
                    <a:p>
                      <a:r>
                        <a:rPr lang="en-US" sz="2000" b="1" dirty="0"/>
                        <a:t>Beth </a:t>
                      </a:r>
                      <a:r>
                        <a:rPr lang="en-US" sz="2000" b="1" dirty="0" err="1"/>
                        <a:t>Daire</a:t>
                      </a:r>
                      <a:endParaRPr lang="en-US" sz="2000" b="1" dirty="0"/>
                    </a:p>
                  </a:txBody>
                  <a:tcPr/>
                </a:tc>
                <a:tc>
                  <a:txBody>
                    <a:bodyPr/>
                    <a:lstStyle/>
                    <a:p>
                      <a:r>
                        <a:rPr lang="en-US" sz="2000" b="1" dirty="0"/>
                        <a:t>Raymore-Peculiar R-II School District</a:t>
                      </a:r>
                    </a:p>
                  </a:txBody>
                  <a:tcPr/>
                </a:tc>
                <a:tc>
                  <a:txBody>
                    <a:bodyPr/>
                    <a:lstStyle/>
                    <a:p>
                      <a:r>
                        <a:rPr lang="en-US" sz="2000" b="1" dirty="0"/>
                        <a:t>(816) </a:t>
                      </a:r>
                      <a:r>
                        <a:rPr lang="en-US" sz="2000" b="1" dirty="0" smtClean="0"/>
                        <a:t>892-1964</a:t>
                      </a:r>
                      <a:endParaRPr lang="en-US" sz="2000" b="1" dirty="0"/>
                    </a:p>
                    <a:p>
                      <a:r>
                        <a:rPr lang="en-US" sz="2000" b="1" dirty="0" err="1"/>
                        <a:t>elizabeth.daire@raypec.org</a:t>
                      </a:r>
                      <a:endParaRPr lang="en-US" sz="2000" b="1"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9413457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p>
        </p:txBody>
      </p:sp>
      <p:sp>
        <p:nvSpPr>
          <p:cNvPr id="3" name="Content Placeholder 2"/>
          <p:cNvSpPr>
            <a:spLocks noGrp="1"/>
          </p:cNvSpPr>
          <p:nvPr>
            <p:ph idx="1"/>
          </p:nvPr>
        </p:nvSpPr>
        <p:spPr/>
        <p:txBody>
          <a:bodyPr>
            <a:normAutofit fontScale="85000" lnSpcReduction="10000"/>
          </a:bodyPr>
          <a:lstStyle/>
          <a:p>
            <a:r>
              <a:rPr lang="en-US" sz="1700" dirty="0"/>
              <a:t>American Speech-Language-Hearing Association. (2010). </a:t>
            </a:r>
            <a:r>
              <a:rPr lang="en-US" sz="1700" i="1" dirty="0"/>
              <a:t>Roles and responsibilities of speech- language pathologists in schools </a:t>
            </a:r>
            <a:r>
              <a:rPr lang="en-US" sz="1700" dirty="0"/>
              <a:t>[Professional Issues Statement]. Available from </a:t>
            </a:r>
            <a:r>
              <a:rPr lang="en-US" sz="1700" dirty="0" err="1"/>
              <a:t>www.asha.org</a:t>
            </a:r>
            <a:r>
              <a:rPr lang="en-US" sz="1700" dirty="0"/>
              <a:t>/policy </a:t>
            </a:r>
          </a:p>
          <a:p>
            <a:r>
              <a:rPr lang="en-US" sz="1700" dirty="0" smtClean="0"/>
              <a:t>Colorado Department of Education (2016) </a:t>
            </a:r>
            <a:r>
              <a:rPr lang="en-US" sz="1700" dirty="0" err="1" smtClean="0"/>
              <a:t>Mutli</a:t>
            </a:r>
            <a:r>
              <a:rPr lang="en-US" sz="1700" dirty="0" smtClean="0"/>
              <a:t>-Tiered System of Supports:  http://</a:t>
            </a:r>
            <a:r>
              <a:rPr lang="en-US" sz="1700" dirty="0" err="1" smtClean="0"/>
              <a:t>www.cde.state.co</a:t>
            </a:r>
            <a:r>
              <a:rPr lang="en-US" sz="1700" dirty="0" smtClean="0"/>
              <a:t>/us/MTSS</a:t>
            </a:r>
          </a:p>
          <a:p>
            <a:r>
              <a:rPr lang="en-US" sz="1700" dirty="0" err="1"/>
              <a:t>Ehren</a:t>
            </a:r>
            <a:r>
              <a:rPr lang="en-US" sz="1700" dirty="0"/>
              <a:t>, B. (2007, September 25).  Responsiveness to Intervention:  An Opportunity to Reinvent Speech-Language Services in Schools.  </a:t>
            </a:r>
            <a:r>
              <a:rPr lang="en-US" sz="1700" i="1" dirty="0"/>
              <a:t>The ASHA Leader</a:t>
            </a:r>
            <a:r>
              <a:rPr lang="en-US" sz="1700" dirty="0"/>
              <a:t>, </a:t>
            </a:r>
          </a:p>
          <a:p>
            <a:r>
              <a:rPr lang="en-US" sz="1700" dirty="0" err="1"/>
              <a:t>Ehren</a:t>
            </a:r>
            <a:r>
              <a:rPr lang="en-US" sz="1700" dirty="0"/>
              <a:t>, B., Montgomery, J., Rudebusch, J., &amp; </a:t>
            </a:r>
            <a:r>
              <a:rPr lang="en-US" sz="1700" dirty="0" err="1"/>
              <a:t>Whitmire</a:t>
            </a:r>
            <a:r>
              <a:rPr lang="en-US" sz="1700" dirty="0"/>
              <a:t>, K. (2006). </a:t>
            </a:r>
            <a:r>
              <a:rPr lang="en-US" sz="1700" i="1" dirty="0"/>
              <a:t>Responsiveness to intervention: New roles for speech-language pathologists</a:t>
            </a:r>
            <a:r>
              <a:rPr lang="en-US" sz="1700" dirty="0"/>
              <a:t>. Available from </a:t>
            </a:r>
            <a:r>
              <a:rPr lang="en-US" sz="1700" dirty="0">
                <a:hlinkClick r:id="rId2"/>
              </a:rPr>
              <a:t>http://www.asha.org/SLP/schools/prof-consult/NewRolesSLP</a:t>
            </a:r>
            <a:r>
              <a:rPr lang="en-US" sz="1700" dirty="0" smtClean="0">
                <a:hlinkClick r:id="rId2"/>
              </a:rPr>
              <a:t>/</a:t>
            </a:r>
            <a:endParaRPr lang="en-US" sz="1700" dirty="0" smtClean="0"/>
          </a:p>
          <a:p>
            <a:r>
              <a:rPr lang="en-US" sz="1700" dirty="0"/>
              <a:t>Flynn, P.  (2010, August 31).  New Service Delivery Models:  Connecting SLPs with Teachers and Curriculum.  The ASHA Leader</a:t>
            </a:r>
            <a:r>
              <a:rPr lang="en-US" sz="1700" dirty="0" smtClean="0"/>
              <a:t>.</a:t>
            </a:r>
            <a:endParaRPr lang="en-US" altLang="en-US" sz="1700" dirty="0" smtClean="0"/>
          </a:p>
          <a:p>
            <a:r>
              <a:rPr lang="en-US" altLang="en-US" sz="1700" dirty="0" smtClean="0"/>
              <a:t>Gillam</a:t>
            </a:r>
            <a:r>
              <a:rPr lang="en-US" altLang="en-US" sz="1700" dirty="0"/>
              <a:t>, S., Gillam, S. Making Evidence-Based Decisions About Child Language Intervention in Schools. Lang Speech Hear </a:t>
            </a:r>
            <a:r>
              <a:rPr lang="en-US" altLang="en-US" sz="1700" dirty="0" err="1"/>
              <a:t>Serv</a:t>
            </a:r>
            <a:r>
              <a:rPr lang="en-US" altLang="en-US" sz="1700" dirty="0"/>
              <a:t> </a:t>
            </a:r>
            <a:r>
              <a:rPr lang="en-US" altLang="en-US" sz="1700" dirty="0" err="1"/>
              <a:t>Sch</a:t>
            </a:r>
            <a:r>
              <a:rPr lang="en-US" altLang="en-US" sz="1700" dirty="0"/>
              <a:t>, Oct 2006; 37: 304 - 315</a:t>
            </a:r>
            <a:r>
              <a:rPr lang="en-US" altLang="en-US" sz="1700" dirty="0" smtClean="0"/>
              <a:t>.</a:t>
            </a:r>
          </a:p>
          <a:p>
            <a:r>
              <a:rPr lang="en-US" altLang="en-US" sz="1700" dirty="0" smtClean="0"/>
              <a:t>Hirsch (1996)  The Effects of Weaknesses in Oral Language on Reading Comprehension Growth cited in </a:t>
            </a:r>
            <a:r>
              <a:rPr lang="en-US" altLang="en-US" sz="1700" dirty="0" err="1" smtClean="0"/>
              <a:t>Torgesen</a:t>
            </a:r>
            <a:r>
              <a:rPr lang="en-US" altLang="en-US" sz="1700" dirty="0" smtClean="0"/>
              <a:t>, J. (2004).  </a:t>
            </a:r>
            <a:r>
              <a:rPr lang="en-US" altLang="en-US" sz="1700" i="1" dirty="0" smtClean="0"/>
              <a:t>Current issues in assessment and intervention for younger and older students.  </a:t>
            </a:r>
            <a:r>
              <a:rPr lang="en-US" altLang="en-US" sz="1700" dirty="0" smtClean="0"/>
              <a:t>Paper presented at the NASP workshop.</a:t>
            </a:r>
          </a:p>
          <a:p>
            <a:r>
              <a:rPr lang="en-US" sz="1700" dirty="0"/>
              <a:t>Justice, L. Evidence-Based Practice, Response to Intervention, and the Prevention of Reading Difficulties. </a:t>
            </a:r>
            <a:r>
              <a:rPr lang="en-US" sz="1700" i="1" dirty="0"/>
              <a:t>Language Speech and Hearing Services in the Schools</a:t>
            </a:r>
            <a:r>
              <a:rPr lang="en-US" sz="1700" dirty="0"/>
              <a:t>, Oct 2006, 284-297.</a:t>
            </a:r>
          </a:p>
          <a:p>
            <a:endParaRPr lang="en-US" altLang="en-US" sz="2000" dirty="0"/>
          </a:p>
          <a:p>
            <a:endParaRPr lang="en-US" dirty="0" smtClean="0"/>
          </a:p>
          <a:p>
            <a:endParaRPr lang="en-US" dirty="0"/>
          </a:p>
          <a:p>
            <a:endParaRPr lang="en-US" dirty="0"/>
          </a:p>
        </p:txBody>
      </p:sp>
      <p:pic>
        <p:nvPicPr>
          <p:cNvPr id="1025" name="Picture 1" descr="age53image71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ge53image73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620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ge53image74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812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697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LANGUAGE </a:t>
            </a:r>
            <a:r>
              <a:rPr lang="mr-IN" b="1" dirty="0" smtClean="0"/>
              <a:t>–</a:t>
            </a:r>
            <a:r>
              <a:rPr lang="en-US" b="1" dirty="0" smtClean="0"/>
              <a:t> THE </a:t>
            </a:r>
            <a:r>
              <a:rPr lang="en-US" b="1" dirty="0" err="1" smtClean="0"/>
              <a:t>fOUNDATION</a:t>
            </a:r>
            <a:r>
              <a:rPr lang="en-US" b="1" dirty="0" smtClean="0"/>
              <a:t>/BASIS</a:t>
            </a:r>
            <a:endParaRPr lang="en-US" b="1"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0375" y="2357439"/>
            <a:ext cx="6815138" cy="3886258"/>
          </a:xfrm>
          <a:prstGeom prst="rect">
            <a:avLst/>
          </a:prstGeom>
          <a:noFill/>
          <a:ln>
            <a:noFill/>
          </a:ln>
        </p:spPr>
      </p:pic>
      <p:sp>
        <p:nvSpPr>
          <p:cNvPr id="5" name="TextBox 4"/>
          <p:cNvSpPr txBox="1"/>
          <p:nvPr/>
        </p:nvSpPr>
        <p:spPr>
          <a:xfrm>
            <a:off x="4836696" y="5843587"/>
            <a:ext cx="3192880" cy="400110"/>
          </a:xfrm>
          <a:prstGeom prst="rect">
            <a:avLst/>
          </a:prstGeom>
          <a:solidFill>
            <a:srgbClr val="00B050"/>
          </a:solidFill>
        </p:spPr>
        <p:txBody>
          <a:bodyPr wrap="square" rtlCol="0">
            <a:spAutoFit/>
          </a:bodyPr>
          <a:lstStyle/>
          <a:p>
            <a:pPr algn="ctr"/>
            <a:r>
              <a:rPr lang="en-US" sz="2000" b="1" dirty="0" smtClean="0">
                <a:solidFill>
                  <a:schemeClr val="bg1"/>
                </a:solidFill>
              </a:rPr>
              <a:t>LANGUAGE</a:t>
            </a:r>
            <a:endParaRPr lang="en-US" sz="2000" b="1" dirty="0">
              <a:solidFill>
                <a:schemeClr val="bg1"/>
              </a:solidFill>
            </a:endParaRPr>
          </a:p>
        </p:txBody>
      </p:sp>
      <p:sp>
        <p:nvSpPr>
          <p:cNvPr id="6" name="TextBox 5"/>
          <p:cNvSpPr txBox="1"/>
          <p:nvPr/>
        </p:nvSpPr>
        <p:spPr>
          <a:xfrm>
            <a:off x="5614987" y="3757612"/>
            <a:ext cx="1657351" cy="400110"/>
          </a:xfrm>
          <a:prstGeom prst="rect">
            <a:avLst/>
          </a:prstGeom>
          <a:solidFill>
            <a:srgbClr val="FFFF00"/>
          </a:solidFill>
        </p:spPr>
        <p:txBody>
          <a:bodyPr wrap="square" rtlCol="0">
            <a:spAutoFit/>
          </a:bodyPr>
          <a:lstStyle/>
          <a:p>
            <a:r>
              <a:rPr lang="en-US" sz="2000" b="1" dirty="0" smtClean="0">
                <a:solidFill>
                  <a:schemeClr val="bg1"/>
                </a:solidFill>
              </a:rPr>
              <a:t>academics</a:t>
            </a:r>
            <a:endParaRPr lang="en-US" sz="2000" b="1" dirty="0">
              <a:solidFill>
                <a:schemeClr val="bg1"/>
              </a:solidFill>
            </a:endParaRPr>
          </a:p>
        </p:txBody>
      </p:sp>
      <p:sp>
        <p:nvSpPr>
          <p:cNvPr id="7" name="TextBox 6"/>
          <p:cNvSpPr txBox="1"/>
          <p:nvPr/>
        </p:nvSpPr>
        <p:spPr>
          <a:xfrm>
            <a:off x="5843588" y="2947737"/>
            <a:ext cx="1230980" cy="369332"/>
          </a:xfrm>
          <a:prstGeom prst="rect">
            <a:avLst/>
          </a:prstGeom>
          <a:solidFill>
            <a:schemeClr val="accent1"/>
          </a:solidFill>
        </p:spPr>
        <p:txBody>
          <a:bodyPr wrap="square" rtlCol="0">
            <a:spAutoFit/>
          </a:bodyPr>
          <a:lstStyle/>
          <a:p>
            <a:r>
              <a:rPr lang="en-US" b="1" dirty="0" smtClean="0">
                <a:solidFill>
                  <a:schemeClr val="bg1"/>
                </a:solidFill>
              </a:rPr>
              <a:t>behavior</a:t>
            </a:r>
            <a:endParaRPr lang="en-US" b="1" dirty="0">
              <a:solidFill>
                <a:schemeClr val="bg1"/>
              </a:solidFill>
            </a:endParaRPr>
          </a:p>
        </p:txBody>
      </p:sp>
    </p:spTree>
    <p:extLst>
      <p:ext uri="{BB962C8B-B14F-4D97-AF65-F5344CB8AC3E}">
        <p14:creationId xmlns:p14="http://schemas.microsoft.com/office/powerpoint/2010/main" val="3420232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 continued</a:t>
            </a:r>
          </a:p>
        </p:txBody>
      </p:sp>
      <p:sp>
        <p:nvSpPr>
          <p:cNvPr id="3" name="Content Placeholder 2"/>
          <p:cNvSpPr>
            <a:spLocks noGrp="1"/>
          </p:cNvSpPr>
          <p:nvPr>
            <p:ph idx="1"/>
          </p:nvPr>
        </p:nvSpPr>
        <p:spPr/>
        <p:txBody>
          <a:bodyPr>
            <a:normAutofit fontScale="70000" lnSpcReduction="20000"/>
          </a:bodyPr>
          <a:lstStyle/>
          <a:p>
            <a:r>
              <a:rPr lang="en-US" sz="2400" dirty="0" smtClean="0">
                <a:hlinkClick r:id="rId2"/>
              </a:rPr>
              <a:t>www.mo-edu-sail.org</a:t>
            </a:r>
            <a:r>
              <a:rPr lang="en-US" sz="2400" smtClean="0"/>
              <a:t>	 </a:t>
            </a:r>
            <a:endParaRPr lang="en-US" sz="2400" dirty="0" smtClean="0"/>
          </a:p>
          <a:p>
            <a:r>
              <a:rPr lang="en-US" sz="2400" dirty="0" smtClean="0"/>
              <a:t>Montgomery</a:t>
            </a:r>
            <a:r>
              <a:rPr lang="en-US" sz="2400" dirty="0"/>
              <a:t>, Judy &amp; Barbara Moore-Brown, Response to Intervention: An Alternative to Special Education.  ASHA, 2006</a:t>
            </a:r>
            <a:r>
              <a:rPr lang="en-US" sz="2400" dirty="0" smtClean="0"/>
              <a:t>.</a:t>
            </a:r>
            <a:endParaRPr lang="en-US" sz="1600" dirty="0"/>
          </a:p>
          <a:p>
            <a:r>
              <a:rPr lang="en-US" sz="2100" dirty="0" smtClean="0"/>
              <a:t>Power-de-Fur, L.  (2011)  Special </a:t>
            </a:r>
            <a:r>
              <a:rPr lang="en-US" sz="2100" dirty="0"/>
              <a:t>Education Eligibility: When Is a Speech-Language Impairment Also a </a:t>
            </a:r>
            <a:r>
              <a:rPr lang="en-US" sz="2100" dirty="0" smtClean="0"/>
              <a:t>Disability?, </a:t>
            </a:r>
            <a:r>
              <a:rPr lang="en-US" sz="2100" i="1" dirty="0"/>
              <a:t>The ASHA Leader</a:t>
            </a:r>
            <a:r>
              <a:rPr lang="en-US" sz="2100" dirty="0" smtClean="0"/>
              <a:t>, </a:t>
            </a:r>
            <a:r>
              <a:rPr lang="en-US" sz="2100" dirty="0"/>
              <a:t>Vol. 16, </a:t>
            </a:r>
            <a:r>
              <a:rPr lang="en-US" sz="2100" dirty="0" smtClean="0"/>
              <a:t>12-15.</a:t>
            </a:r>
            <a:endParaRPr lang="en-US" sz="2100" dirty="0"/>
          </a:p>
          <a:p>
            <a:r>
              <a:rPr lang="en-US" sz="2400" dirty="0"/>
              <a:t>Rudebusch, J. (2007). </a:t>
            </a:r>
            <a:r>
              <a:rPr lang="en-US" sz="2400" i="1" dirty="0"/>
              <a:t>Guide to RTI</a:t>
            </a:r>
            <a:r>
              <a:rPr lang="en-US" sz="2400" dirty="0"/>
              <a:t>. Austin, TX: Pro-Ed. </a:t>
            </a:r>
          </a:p>
          <a:p>
            <a:r>
              <a:rPr lang="en-US" sz="2400" dirty="0"/>
              <a:t>Rudebusch, J. (2008). </a:t>
            </a:r>
            <a:r>
              <a:rPr lang="en-US" sz="2400" i="1" dirty="0"/>
              <a:t>The source for RTI</a:t>
            </a:r>
            <a:r>
              <a:rPr lang="en-US" sz="2400" dirty="0"/>
              <a:t>. Austin, TX: Pro-Ed. </a:t>
            </a:r>
          </a:p>
          <a:p>
            <a:r>
              <a:rPr lang="en-US" sz="2400" dirty="0"/>
              <a:t>Roth, </a:t>
            </a:r>
            <a:r>
              <a:rPr lang="en-US" sz="2400" dirty="0" err="1"/>
              <a:t>Froma</a:t>
            </a:r>
            <a:r>
              <a:rPr lang="en-US" sz="2400" dirty="0"/>
              <a:t> P. et al., </a:t>
            </a:r>
            <a:r>
              <a:rPr lang="en-US" sz="2400" i="1" dirty="0"/>
              <a:t>RTI in Action:  Oral Language Activities for K-2 Classrooms</a:t>
            </a:r>
            <a:r>
              <a:rPr lang="en-US" sz="2400" dirty="0"/>
              <a:t>.  ASHA, 2010.</a:t>
            </a:r>
          </a:p>
          <a:p>
            <a:r>
              <a:rPr lang="en-US" sz="2400" dirty="0"/>
              <a:t>Scarborough, H. 2001. Connecting early language and literacy to later reading (dis)abilities: Evidence, theory, and practice. Pp. 97-110 in S. B. </a:t>
            </a:r>
            <a:r>
              <a:rPr lang="en-US" sz="2400" dirty="0" err="1"/>
              <a:t>Neuman</a:t>
            </a:r>
            <a:r>
              <a:rPr lang="en-US" sz="2400" dirty="0"/>
              <a:t> &amp; D. K. Dickinson (Eds.) </a:t>
            </a:r>
            <a:r>
              <a:rPr lang="en-US" sz="2400" i="1" dirty="0"/>
              <a:t>Handbook of Early Literacy. </a:t>
            </a:r>
            <a:r>
              <a:rPr lang="en-US" sz="2400" dirty="0"/>
              <a:t>NY: Guilford Press</a:t>
            </a:r>
            <a:r>
              <a:rPr lang="en-US" sz="2400" b="1" dirty="0"/>
              <a:t>.</a:t>
            </a:r>
            <a:endParaRPr lang="en-US" sz="2400" dirty="0"/>
          </a:p>
          <a:p>
            <a:r>
              <a:rPr lang="en-US" sz="2400" dirty="0"/>
              <a:t>Sexton, S., &amp; Seth, L. (2009). </a:t>
            </a:r>
            <a:r>
              <a:rPr lang="en-US" sz="2400" i="1" dirty="0"/>
              <a:t>5-minute therapy: An alternative service delivery model for speech sound disorders</a:t>
            </a:r>
            <a:r>
              <a:rPr lang="en-US" sz="2400" dirty="0"/>
              <a:t>. Available from http://www.5minutekids.com/</a:t>
            </a:r>
            <a:r>
              <a:rPr lang="en-US" sz="2400" dirty="0" err="1"/>
              <a:t>ResearchArticle.pdf</a:t>
            </a:r>
            <a:r>
              <a:rPr lang="en-US" sz="2400" dirty="0"/>
              <a:t> </a:t>
            </a:r>
            <a:endParaRPr lang="en-US" altLang="en-US" sz="2400" dirty="0"/>
          </a:p>
          <a:p>
            <a:r>
              <a:rPr lang="en-US" sz="2400" dirty="0"/>
              <a:t>Speedy Speech. </a:t>
            </a:r>
            <a:r>
              <a:rPr lang="en-US" sz="2400" i="1" dirty="0">
                <a:hlinkClick r:id="rId3"/>
              </a:rPr>
              <a:t>www.speedyspeechtherapy.com</a:t>
            </a:r>
            <a:endParaRPr lang="en-US" sz="2400" i="1" dirty="0"/>
          </a:p>
          <a:p>
            <a:r>
              <a:rPr lang="en-US" sz="2400" dirty="0">
                <a:hlinkClick r:id="rId4"/>
              </a:rPr>
              <a:t>https://</a:t>
            </a:r>
            <a:r>
              <a:rPr lang="en-US" sz="2400" dirty="0" smtClean="0">
                <a:hlinkClick r:id="rId4"/>
              </a:rPr>
              <a:t>www.ed.gov/essa?src=ft</a:t>
            </a:r>
            <a:endParaRPr lang="en-US" sz="2400" dirty="0"/>
          </a:p>
        </p:txBody>
      </p:sp>
    </p:spTree>
    <p:extLst>
      <p:ext uri="{BB962C8B-B14F-4D97-AF65-F5344CB8AC3E}">
        <p14:creationId xmlns:p14="http://schemas.microsoft.com/office/powerpoint/2010/main" val="2119607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IDEA definition of speech-language services</a:t>
            </a:r>
          </a:p>
        </p:txBody>
      </p:sp>
      <p:sp>
        <p:nvSpPr>
          <p:cNvPr id="3" name="Content Placeholder 2"/>
          <p:cNvSpPr>
            <a:spLocks noGrp="1"/>
          </p:cNvSpPr>
          <p:nvPr>
            <p:ph idx="1"/>
          </p:nvPr>
        </p:nvSpPr>
        <p:spPr/>
        <p:txBody>
          <a:bodyPr>
            <a:normAutofit fontScale="92500" lnSpcReduction="20000"/>
          </a:bodyPr>
          <a:lstStyle/>
          <a:p>
            <a:r>
              <a:rPr lang="en-US" sz="2800" b="1" dirty="0"/>
              <a:t>Speech-language pathology services include: </a:t>
            </a:r>
          </a:p>
          <a:p>
            <a:r>
              <a:rPr lang="en-US" sz="2800" b="1" dirty="0"/>
              <a:t>Identification of children with speech or language impairments </a:t>
            </a:r>
          </a:p>
          <a:p>
            <a:r>
              <a:rPr lang="en-US" sz="2800" b="1" dirty="0"/>
              <a:t>Diagnosis and appraisal of specific speech or language impairments </a:t>
            </a:r>
          </a:p>
          <a:p>
            <a:r>
              <a:rPr lang="en-US" sz="2800" b="1" dirty="0"/>
              <a:t>Referral for medical or other professional attention necessary for the habilitation of speech or language impairments </a:t>
            </a:r>
          </a:p>
          <a:p>
            <a:r>
              <a:rPr lang="en-US" sz="2800" b="1" dirty="0">
                <a:solidFill>
                  <a:srgbClr val="FFFF00"/>
                </a:solidFill>
              </a:rPr>
              <a:t>iv. Provision of speech and language services for the habilitation or prevention of communicative impairments </a:t>
            </a:r>
          </a:p>
          <a:p>
            <a:r>
              <a:rPr lang="en-US" sz="2800" b="1" dirty="0"/>
              <a:t>v. Counseling and guidance of parents, children, and teachers regarding speech and language impairments </a:t>
            </a:r>
          </a:p>
          <a:p>
            <a:r>
              <a:rPr lang="en-US" sz="2800" b="1" dirty="0"/>
              <a:t>CFR 300.34(c)(15) </a:t>
            </a:r>
          </a:p>
          <a:p>
            <a:endParaRPr lang="en-US" dirty="0"/>
          </a:p>
        </p:txBody>
      </p:sp>
    </p:spTree>
    <p:extLst>
      <p:ext uri="{BB962C8B-B14F-4D97-AF65-F5344CB8AC3E}">
        <p14:creationId xmlns:p14="http://schemas.microsoft.com/office/powerpoint/2010/main" val="1160766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Speech language service in the schools</a:t>
            </a:r>
          </a:p>
        </p:txBody>
      </p:sp>
      <p:sp>
        <p:nvSpPr>
          <p:cNvPr id="3" name="Content Placeholder 2"/>
          <p:cNvSpPr>
            <a:spLocks noGrp="1"/>
          </p:cNvSpPr>
          <p:nvPr>
            <p:ph idx="1"/>
          </p:nvPr>
        </p:nvSpPr>
        <p:spPr>
          <a:xfrm>
            <a:off x="635000" y="2358188"/>
            <a:ext cx="10871200" cy="4090737"/>
          </a:xfrm>
        </p:spPr>
        <p:txBody>
          <a:bodyPr>
            <a:normAutofit/>
          </a:bodyPr>
          <a:lstStyle/>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25173190"/>
              </p:ext>
            </p:extLst>
          </p:nvPr>
        </p:nvGraphicFramePr>
        <p:xfrm>
          <a:off x="635000" y="2165684"/>
          <a:ext cx="10871199" cy="4726229"/>
        </p:xfrm>
        <a:graphic>
          <a:graphicData uri="http://schemas.openxmlformats.org/drawingml/2006/table">
            <a:tbl>
              <a:tblPr firstRow="1" bandRow="1">
                <a:tableStyleId>{5C22544A-7EE6-4342-B048-85BDC9FD1C3A}</a:tableStyleId>
              </a:tblPr>
              <a:tblGrid>
                <a:gridCol w="5503765">
                  <a:extLst>
                    <a:ext uri="{9D8B030D-6E8A-4147-A177-3AD203B41FA5}">
                      <a16:colId xmlns:a16="http://schemas.microsoft.com/office/drawing/2014/main" xmlns="" val="20000"/>
                    </a:ext>
                  </a:extLst>
                </a:gridCol>
                <a:gridCol w="5367434">
                  <a:extLst>
                    <a:ext uri="{9D8B030D-6E8A-4147-A177-3AD203B41FA5}">
                      <a16:colId xmlns:a16="http://schemas.microsoft.com/office/drawing/2014/main" xmlns="" val="20001"/>
                    </a:ext>
                  </a:extLst>
                </a:gridCol>
              </a:tblGrid>
              <a:tr h="428549">
                <a:tc>
                  <a:txBody>
                    <a:bodyPr/>
                    <a:lstStyle/>
                    <a:p>
                      <a:pPr algn="ctr"/>
                      <a:r>
                        <a:rPr lang="en-US" dirty="0"/>
                        <a:t>TRADITIONAL APPROACH</a:t>
                      </a:r>
                    </a:p>
                  </a:txBody>
                  <a:tcPr/>
                </a:tc>
                <a:tc>
                  <a:txBody>
                    <a:bodyPr/>
                    <a:lstStyle/>
                    <a:p>
                      <a:pPr algn="ctr"/>
                      <a:r>
                        <a:rPr lang="en-US" dirty="0"/>
                        <a:t>CURRENT APPROACH</a:t>
                      </a:r>
                    </a:p>
                  </a:txBody>
                  <a:tcPr/>
                </a:tc>
                <a:extLst>
                  <a:ext uri="{0D108BD9-81ED-4DB2-BD59-A6C34878D82A}">
                    <a16:rowId xmlns:a16="http://schemas.microsoft.com/office/drawing/2014/main" xmlns="" val="10000"/>
                  </a:ext>
                </a:extLst>
              </a:tr>
              <a:tr h="4072932">
                <a:tc>
                  <a:txBody>
                    <a:bodyPr/>
                    <a:lstStyle/>
                    <a:p>
                      <a:pPr lvl="1">
                        <a:lnSpc>
                          <a:spcPct val="80000"/>
                        </a:lnSpc>
                        <a:buFont typeface="Wingdings" charset="0"/>
                        <a:buChar char="l"/>
                        <a:defRPr/>
                      </a:pPr>
                      <a:r>
                        <a:rPr lang="en-US" sz="2000" b="1" dirty="0"/>
                        <a:t>Work with students with identified disability only</a:t>
                      </a:r>
                    </a:p>
                    <a:p>
                      <a:pPr lvl="1">
                        <a:lnSpc>
                          <a:spcPct val="80000"/>
                        </a:lnSpc>
                        <a:buFont typeface="Wingdings" charset="0"/>
                        <a:buChar char="l"/>
                        <a:defRPr/>
                      </a:pPr>
                      <a:endParaRPr lang="en-US" sz="2000" b="1" dirty="0"/>
                    </a:p>
                    <a:p>
                      <a:pPr lvl="1">
                        <a:lnSpc>
                          <a:spcPct val="80000"/>
                        </a:lnSpc>
                        <a:buFont typeface="Wingdings" charset="0"/>
                        <a:buChar char="l"/>
                        <a:defRPr/>
                      </a:pPr>
                      <a:endParaRPr lang="en-US" sz="2000" b="1" dirty="0"/>
                    </a:p>
                    <a:p>
                      <a:pPr lvl="1">
                        <a:lnSpc>
                          <a:spcPct val="80000"/>
                        </a:lnSpc>
                        <a:buFont typeface="Wingdings" charset="0"/>
                        <a:buChar char="l"/>
                        <a:defRPr/>
                      </a:pPr>
                      <a:endParaRPr lang="en-US" sz="2000" b="1" dirty="0"/>
                    </a:p>
                    <a:p>
                      <a:pPr marL="457200" marR="0" lvl="1" indent="0" algn="l" defTabSz="914400" rtl="0" eaLnBrk="1" fontAlgn="auto" latinLnBrk="0" hangingPunct="1">
                        <a:lnSpc>
                          <a:spcPct val="80000"/>
                        </a:lnSpc>
                        <a:spcBef>
                          <a:spcPts val="0"/>
                        </a:spcBef>
                        <a:spcAft>
                          <a:spcPts val="0"/>
                        </a:spcAft>
                        <a:buClrTx/>
                        <a:buSzTx/>
                        <a:buFont typeface="Wingdings" charset="0"/>
                        <a:buChar char="l"/>
                        <a:tabLst/>
                        <a:defRPr/>
                      </a:pPr>
                      <a:r>
                        <a:rPr lang="en-US" sz="2000" b="1" dirty="0"/>
                        <a:t>Specific students, specific,</a:t>
                      </a:r>
                      <a:r>
                        <a:rPr lang="en-US" sz="2000" b="1" baseline="0" dirty="0"/>
                        <a:t> discrete </a:t>
                      </a:r>
                      <a:r>
                        <a:rPr lang="en-US" sz="2000" b="1" dirty="0"/>
                        <a:t>skills</a:t>
                      </a:r>
                    </a:p>
                    <a:p>
                      <a:pPr marL="457200" marR="0" lvl="1" indent="0" algn="l" defTabSz="914400" rtl="0" eaLnBrk="1" fontAlgn="auto" latinLnBrk="0" hangingPunct="1">
                        <a:lnSpc>
                          <a:spcPct val="80000"/>
                        </a:lnSpc>
                        <a:spcBef>
                          <a:spcPts val="0"/>
                        </a:spcBef>
                        <a:spcAft>
                          <a:spcPts val="0"/>
                        </a:spcAft>
                        <a:buClrTx/>
                        <a:buSzTx/>
                        <a:buFont typeface="Wingdings" charset="0"/>
                        <a:buChar char="l"/>
                        <a:tabLst/>
                        <a:defRPr/>
                      </a:pPr>
                      <a:endParaRPr lang="en-US" sz="2000" b="1" dirty="0"/>
                    </a:p>
                    <a:p>
                      <a:pPr lvl="1">
                        <a:lnSpc>
                          <a:spcPct val="80000"/>
                        </a:lnSpc>
                        <a:buFont typeface="Wingdings" charset="0"/>
                        <a:buChar char="l"/>
                        <a:defRPr/>
                      </a:pPr>
                      <a:r>
                        <a:rPr lang="en-US" sz="2000" b="1" dirty="0"/>
                        <a:t>Isolated service delivery in speech room, long-term therapy </a:t>
                      </a:r>
                    </a:p>
                    <a:p>
                      <a:pPr lvl="1">
                        <a:lnSpc>
                          <a:spcPct val="80000"/>
                        </a:lnSpc>
                        <a:buFont typeface="Wingdings" charset="0"/>
                        <a:buChar char="l"/>
                        <a:defRPr/>
                      </a:pPr>
                      <a:endParaRPr lang="en-US" sz="2000" b="1" dirty="0"/>
                    </a:p>
                    <a:p>
                      <a:pPr lvl="1">
                        <a:lnSpc>
                          <a:spcPct val="80000"/>
                        </a:lnSpc>
                        <a:buFont typeface="Wingdings" charset="0"/>
                        <a:buChar char="l"/>
                        <a:defRPr/>
                      </a:pPr>
                      <a:endParaRPr lang="en-US" sz="2000" b="1" dirty="0"/>
                    </a:p>
                    <a:p>
                      <a:pPr lvl="1">
                        <a:lnSpc>
                          <a:spcPct val="80000"/>
                        </a:lnSpc>
                        <a:buFont typeface="Wingdings" charset="0"/>
                        <a:buChar char="l"/>
                        <a:defRPr/>
                      </a:pPr>
                      <a:endParaRPr lang="en-US" sz="2000" b="1" dirty="0"/>
                    </a:p>
                    <a:p>
                      <a:pPr lvl="1">
                        <a:lnSpc>
                          <a:spcPct val="80000"/>
                        </a:lnSpc>
                        <a:buFont typeface="Wingdings" charset="0"/>
                        <a:buChar char="l"/>
                        <a:defRPr/>
                      </a:pPr>
                      <a:endParaRPr lang="en-US" sz="2000" b="1" dirty="0"/>
                    </a:p>
                    <a:p>
                      <a:pPr lvl="1">
                        <a:lnSpc>
                          <a:spcPct val="80000"/>
                        </a:lnSpc>
                        <a:buFont typeface="Wingdings" charset="0"/>
                        <a:buChar char="l"/>
                        <a:defRPr/>
                      </a:pPr>
                      <a:r>
                        <a:rPr lang="en-US" sz="2000" b="1" dirty="0"/>
                        <a:t>Difficultly generalizing skills across environments</a:t>
                      </a:r>
                    </a:p>
                    <a:p>
                      <a:endParaRPr lang="en-US" sz="2000" dirty="0"/>
                    </a:p>
                  </a:txBody>
                  <a:tcPr/>
                </a:tc>
                <a:tc>
                  <a:txBody>
                    <a:bodyPr/>
                    <a:lstStyle/>
                    <a:p>
                      <a:pPr lvl="1">
                        <a:lnSpc>
                          <a:spcPct val="80000"/>
                        </a:lnSpc>
                        <a:buFont typeface="Wingdings" charset="0"/>
                        <a:buChar char="l"/>
                        <a:defRPr/>
                      </a:pPr>
                      <a:r>
                        <a:rPr lang="en-US" sz="2000" b="1" dirty="0"/>
                        <a:t>In addition to students with disabilities, provide early intervention/prevention for all students in general education</a:t>
                      </a:r>
                    </a:p>
                    <a:p>
                      <a:pPr lvl="1">
                        <a:lnSpc>
                          <a:spcPct val="80000"/>
                        </a:lnSpc>
                        <a:buFont typeface="Wingdings" charset="0"/>
                        <a:buChar char="l"/>
                        <a:defRPr/>
                      </a:pPr>
                      <a:endParaRPr lang="en-US" sz="2000" b="1" dirty="0"/>
                    </a:p>
                    <a:p>
                      <a:pPr marL="457200" marR="0" lvl="1" indent="0" algn="l" defTabSz="914400" rtl="0" eaLnBrk="1" fontAlgn="auto" latinLnBrk="0" hangingPunct="1">
                        <a:lnSpc>
                          <a:spcPct val="80000"/>
                        </a:lnSpc>
                        <a:spcBef>
                          <a:spcPts val="0"/>
                        </a:spcBef>
                        <a:spcAft>
                          <a:spcPts val="0"/>
                        </a:spcAft>
                        <a:buClrTx/>
                        <a:buSzTx/>
                        <a:buFont typeface="Wingdings" charset="0"/>
                        <a:buChar char="l"/>
                        <a:tabLst/>
                        <a:defRPr/>
                      </a:pPr>
                      <a:r>
                        <a:rPr lang="en-US" sz="2000" b="1" dirty="0"/>
                        <a:t>All students, functional skills</a:t>
                      </a:r>
                      <a:r>
                        <a:rPr lang="en-US" sz="2000" b="1" baseline="0" dirty="0"/>
                        <a:t>, curriculum/</a:t>
                      </a:r>
                      <a:r>
                        <a:rPr lang="en-US" sz="2000" b="1" dirty="0"/>
                        <a:t>academics</a:t>
                      </a:r>
                    </a:p>
                    <a:p>
                      <a:pPr lvl="1">
                        <a:lnSpc>
                          <a:spcPct val="80000"/>
                        </a:lnSpc>
                        <a:buFont typeface="Wingdings" charset="0"/>
                        <a:buChar char="l"/>
                        <a:defRPr/>
                      </a:pPr>
                      <a:endParaRPr lang="en-US" sz="2000" b="1" dirty="0"/>
                    </a:p>
                    <a:p>
                      <a:pPr lvl="1">
                        <a:lnSpc>
                          <a:spcPct val="80000"/>
                        </a:lnSpc>
                        <a:buFont typeface="Wingdings" charset="0"/>
                        <a:buChar char="l"/>
                        <a:defRPr/>
                      </a:pPr>
                      <a:r>
                        <a:rPr lang="en-US" sz="2000" b="1" dirty="0"/>
                        <a:t>Various service delivery methods including more</a:t>
                      </a:r>
                      <a:r>
                        <a:rPr lang="en-US" sz="2000" b="1" baseline="0" dirty="0"/>
                        <a:t> </a:t>
                      </a:r>
                      <a:r>
                        <a:rPr lang="en-US" sz="2000" b="1" dirty="0"/>
                        <a:t>collaboration</a:t>
                      </a:r>
                      <a:r>
                        <a:rPr lang="en-US" sz="2000" b="1" baseline="0" dirty="0"/>
                        <a:t> or </a:t>
                      </a:r>
                      <a:r>
                        <a:rPr lang="en-US" sz="2000" b="1" dirty="0"/>
                        <a:t>consultation, short-term/intensive therapy and/or cycles to maximize general education access</a:t>
                      </a:r>
                    </a:p>
                    <a:p>
                      <a:pPr lvl="1">
                        <a:lnSpc>
                          <a:spcPct val="80000"/>
                        </a:lnSpc>
                        <a:buFont typeface="Wingdings" charset="0"/>
                        <a:buChar char="l"/>
                        <a:defRPr/>
                      </a:pPr>
                      <a:endParaRPr lang="en-US" sz="2000" b="1" dirty="0"/>
                    </a:p>
                    <a:p>
                      <a:pPr lvl="1">
                        <a:lnSpc>
                          <a:spcPct val="80000"/>
                        </a:lnSpc>
                        <a:buFont typeface="Wingdings" charset="0"/>
                        <a:buChar char="l"/>
                        <a:defRPr/>
                      </a:pPr>
                      <a:r>
                        <a:rPr lang="en-US" sz="2000" b="1" dirty="0"/>
                        <a:t>Increased generalization of skills</a:t>
                      </a:r>
                    </a:p>
                    <a:p>
                      <a:endParaRPr lang="en-US" sz="200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946618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ASHA ROLE/Responsibilities of SLP in Schools</a:t>
            </a:r>
          </a:p>
        </p:txBody>
      </p:sp>
      <p:sp>
        <p:nvSpPr>
          <p:cNvPr id="3" name="Content Placeholder 2"/>
          <p:cNvSpPr>
            <a:spLocks noGrp="1"/>
          </p:cNvSpPr>
          <p:nvPr>
            <p:ph idx="1"/>
          </p:nvPr>
        </p:nvSpPr>
        <p:spPr/>
        <p:txBody>
          <a:bodyPr/>
          <a:lstStyle/>
          <a:p>
            <a:r>
              <a:rPr lang="en-US" dirty="0"/>
              <a:t>ASHA 2010</a:t>
            </a:r>
          </a:p>
        </p:txBody>
      </p:sp>
      <p:graphicFrame>
        <p:nvGraphicFramePr>
          <p:cNvPr id="4" name="Table 3"/>
          <p:cNvGraphicFramePr>
            <a:graphicFrameLocks noGrp="1"/>
          </p:cNvGraphicFramePr>
          <p:nvPr>
            <p:extLst>
              <p:ext uri="{D42A27DB-BD31-4B8C-83A1-F6EECF244321}">
                <p14:modId xmlns:p14="http://schemas.microsoft.com/office/powerpoint/2010/main" val="745391490"/>
              </p:ext>
            </p:extLst>
          </p:nvPr>
        </p:nvGraphicFramePr>
        <p:xfrm>
          <a:off x="1082840" y="2610852"/>
          <a:ext cx="10515604" cy="4193007"/>
        </p:xfrm>
        <a:graphic>
          <a:graphicData uri="http://schemas.openxmlformats.org/drawingml/2006/table">
            <a:tbl>
              <a:tblPr firstRow="1" bandRow="1">
                <a:tableStyleId>{5C22544A-7EE6-4342-B048-85BDC9FD1C3A}</a:tableStyleId>
              </a:tblPr>
              <a:tblGrid>
                <a:gridCol w="2628901">
                  <a:extLst>
                    <a:ext uri="{9D8B030D-6E8A-4147-A177-3AD203B41FA5}">
                      <a16:colId xmlns:a16="http://schemas.microsoft.com/office/drawing/2014/main" xmlns="" val="20000"/>
                    </a:ext>
                  </a:extLst>
                </a:gridCol>
                <a:gridCol w="2628901">
                  <a:extLst>
                    <a:ext uri="{9D8B030D-6E8A-4147-A177-3AD203B41FA5}">
                      <a16:colId xmlns:a16="http://schemas.microsoft.com/office/drawing/2014/main" xmlns="" val="20001"/>
                    </a:ext>
                  </a:extLst>
                </a:gridCol>
                <a:gridCol w="2628901">
                  <a:extLst>
                    <a:ext uri="{9D8B030D-6E8A-4147-A177-3AD203B41FA5}">
                      <a16:colId xmlns:a16="http://schemas.microsoft.com/office/drawing/2014/main" xmlns="" val="20002"/>
                    </a:ext>
                  </a:extLst>
                </a:gridCol>
                <a:gridCol w="2628901">
                  <a:extLst>
                    <a:ext uri="{9D8B030D-6E8A-4147-A177-3AD203B41FA5}">
                      <a16:colId xmlns:a16="http://schemas.microsoft.com/office/drawing/2014/main" xmlns="" val="20003"/>
                    </a:ext>
                  </a:extLst>
                </a:gridCol>
              </a:tblGrid>
              <a:tr h="788069">
                <a:tc>
                  <a:txBody>
                    <a:bodyPr/>
                    <a:lstStyle/>
                    <a:p>
                      <a:r>
                        <a:rPr lang="en-US" dirty="0"/>
                        <a:t>Critical Roles in Education</a:t>
                      </a:r>
                    </a:p>
                  </a:txBody>
                  <a:tcPr/>
                </a:tc>
                <a:tc>
                  <a:txBody>
                    <a:bodyPr/>
                    <a:lstStyle/>
                    <a:p>
                      <a:r>
                        <a:rPr lang="en-US" dirty="0"/>
                        <a:t>Range of Roles and Responsibilities</a:t>
                      </a:r>
                    </a:p>
                  </a:txBody>
                  <a:tcPr/>
                </a:tc>
                <a:tc>
                  <a:txBody>
                    <a:bodyPr/>
                    <a:lstStyle/>
                    <a:p>
                      <a:r>
                        <a:rPr lang="en-US" dirty="0"/>
                        <a:t>Collaboration</a:t>
                      </a:r>
                    </a:p>
                  </a:txBody>
                  <a:tcPr/>
                </a:tc>
                <a:tc>
                  <a:txBody>
                    <a:bodyPr/>
                    <a:lstStyle/>
                    <a:p>
                      <a:r>
                        <a:rPr lang="en-US" dirty="0"/>
                        <a:t>Leadership</a:t>
                      </a:r>
                    </a:p>
                  </a:txBody>
                  <a:tcPr/>
                </a:tc>
                <a:extLst>
                  <a:ext uri="{0D108BD9-81ED-4DB2-BD59-A6C34878D82A}">
                    <a16:rowId xmlns:a16="http://schemas.microsoft.com/office/drawing/2014/main" xmlns="" val="10000"/>
                  </a:ext>
                </a:extLst>
              </a:tr>
              <a:tr h="788069">
                <a:tc>
                  <a:txBody>
                    <a:bodyPr/>
                    <a:lstStyle/>
                    <a:p>
                      <a:r>
                        <a:rPr lang="en-US" dirty="0"/>
                        <a:t>Across all levels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Range of disorders</a:t>
                      </a:r>
                    </a:p>
                    <a:p>
                      <a:endParaRPr lang="en-US" dirty="0"/>
                    </a:p>
                  </a:txBody>
                  <a:tcPr/>
                </a:tc>
                <a:tc>
                  <a:txBody>
                    <a:bodyPr/>
                    <a:lstStyle/>
                    <a:p>
                      <a:r>
                        <a:rPr lang="en-US" dirty="0"/>
                        <a:t>Prevention</a:t>
                      </a:r>
                    </a:p>
                  </a:txBody>
                  <a:tcPr/>
                </a:tc>
                <a:tc>
                  <a:txBody>
                    <a:bodyPr/>
                    <a:lstStyle/>
                    <a:p>
                      <a:r>
                        <a:rPr lang="en-US" dirty="0"/>
                        <a:t>School-wide services</a:t>
                      </a:r>
                    </a:p>
                  </a:txBody>
                  <a:tcPr/>
                </a:tc>
                <a:tc>
                  <a:txBody>
                    <a:bodyPr/>
                    <a:lstStyle/>
                    <a:p>
                      <a:r>
                        <a:rPr lang="en-US" dirty="0"/>
                        <a:t>Advocacy &amp;</a:t>
                      </a:r>
                      <a:r>
                        <a:rPr lang="en-US" baseline="0" dirty="0"/>
                        <a:t> communication</a:t>
                      </a:r>
                      <a:endParaRPr lang="en-US" dirty="0"/>
                    </a:p>
                  </a:txBody>
                  <a:tcPr/>
                </a:tc>
                <a:extLst>
                  <a:ext uri="{0D108BD9-81ED-4DB2-BD59-A6C34878D82A}">
                    <a16:rowId xmlns:a16="http://schemas.microsoft.com/office/drawing/2014/main" xmlns="" val="10001"/>
                  </a:ext>
                </a:extLst>
              </a:tr>
              <a:tr h="788069">
                <a:tc>
                  <a:txBody>
                    <a:bodyPr/>
                    <a:lstStyle/>
                    <a:p>
                      <a:r>
                        <a:rPr lang="en-US" dirty="0"/>
                        <a:t>Educational relevance</a:t>
                      </a:r>
                    </a:p>
                  </a:txBody>
                  <a:tcPr/>
                </a:tc>
                <a:tc>
                  <a:txBody>
                    <a:bodyPr/>
                    <a:lstStyle/>
                    <a:p>
                      <a:r>
                        <a:rPr lang="en-US" dirty="0"/>
                        <a:t>Assessment</a:t>
                      </a:r>
                    </a:p>
                    <a:p>
                      <a:r>
                        <a:rPr lang="en-US" dirty="0"/>
                        <a:t>intervention</a:t>
                      </a:r>
                    </a:p>
                  </a:txBody>
                  <a:tcPr/>
                </a:tc>
                <a:tc>
                  <a:txBody>
                    <a:bodyPr/>
                    <a:lstStyle/>
                    <a:p>
                      <a:r>
                        <a:rPr lang="en-US" dirty="0"/>
                        <a:t>Unique contributions</a:t>
                      </a:r>
                      <a:r>
                        <a:rPr lang="en-US" baseline="0" dirty="0"/>
                        <a:t> of SLP training</a:t>
                      </a:r>
                      <a:endParaRPr lang="en-US" dirty="0"/>
                    </a:p>
                  </a:txBody>
                  <a:tcPr/>
                </a:tc>
                <a:tc>
                  <a:txBody>
                    <a:bodyPr/>
                    <a:lstStyle/>
                    <a:p>
                      <a:r>
                        <a:rPr lang="en-US" dirty="0"/>
                        <a:t>Parent training</a:t>
                      </a:r>
                    </a:p>
                  </a:txBody>
                  <a:tcPr/>
                </a:tc>
                <a:extLst>
                  <a:ext uri="{0D108BD9-81ED-4DB2-BD59-A6C34878D82A}">
                    <a16:rowId xmlns:a16="http://schemas.microsoft.com/office/drawing/2014/main" xmlns="" val="10002"/>
                  </a:ext>
                </a:extLst>
              </a:tr>
              <a:tr h="788069">
                <a:tc>
                  <a:txBody>
                    <a:bodyPr/>
                    <a:lstStyle/>
                    <a:p>
                      <a:r>
                        <a:rPr lang="en-US" dirty="0"/>
                        <a:t>Language/literacy focus</a:t>
                      </a:r>
                    </a:p>
                  </a:txBody>
                  <a:tcPr/>
                </a:tc>
                <a:tc>
                  <a:txBody>
                    <a:bodyPr/>
                    <a:lstStyle/>
                    <a:p>
                      <a:r>
                        <a:rPr lang="en-US" baseline="0" dirty="0"/>
                        <a:t>Data collection and analysis</a:t>
                      </a:r>
                    </a:p>
                  </a:txBody>
                  <a:tcPr/>
                </a:tc>
                <a:tc>
                  <a:txBody>
                    <a:bodyPr/>
                    <a:lstStyle/>
                    <a:p>
                      <a:r>
                        <a:rPr lang="en-US" dirty="0"/>
                        <a:t>students</a:t>
                      </a:r>
                    </a:p>
                  </a:txBody>
                  <a:tcPr/>
                </a:tc>
                <a:tc>
                  <a:txBody>
                    <a:bodyPr/>
                    <a:lstStyle/>
                    <a:p>
                      <a:r>
                        <a:rPr lang="en-US" dirty="0"/>
                        <a:t>Supervision and mentorship</a:t>
                      </a:r>
                    </a:p>
                  </a:txBody>
                  <a:tcPr/>
                </a:tc>
                <a:extLst>
                  <a:ext uri="{0D108BD9-81ED-4DB2-BD59-A6C34878D82A}">
                    <a16:rowId xmlns:a16="http://schemas.microsoft.com/office/drawing/2014/main" xmlns="" val="10003"/>
                  </a:ext>
                </a:extLst>
              </a:tr>
              <a:tr h="788069">
                <a:tc>
                  <a:txBody>
                    <a:bodyPr/>
                    <a:lstStyle/>
                    <a:p>
                      <a:r>
                        <a:rPr lang="en-US" dirty="0"/>
                        <a:t>Cultural and linguistic diversity</a:t>
                      </a:r>
                    </a:p>
                  </a:txBody>
                  <a:tcPr/>
                </a:tc>
                <a:tc>
                  <a:txBody>
                    <a:bodyPr/>
                    <a:lstStyle/>
                    <a:p>
                      <a:r>
                        <a:rPr lang="en-US" dirty="0"/>
                        <a:t>Program</a:t>
                      </a:r>
                      <a:r>
                        <a:rPr lang="en-US" baseline="0" dirty="0"/>
                        <a:t> design and compliance</a:t>
                      </a:r>
                      <a:endParaRPr lang="en-US" dirty="0"/>
                    </a:p>
                  </a:txBody>
                  <a:tcPr/>
                </a:tc>
                <a:tc>
                  <a:txBody>
                    <a:bodyPr/>
                    <a:lstStyle/>
                    <a:p>
                      <a:r>
                        <a:rPr lang="en-US" dirty="0"/>
                        <a:t>Partnership</a:t>
                      </a:r>
                      <a:r>
                        <a:rPr lang="en-US" baseline="0" dirty="0"/>
                        <a:t>s </a:t>
                      </a:r>
                      <a:r>
                        <a:rPr lang="mr-IN" baseline="0" dirty="0"/>
                        <a:t>–</a:t>
                      </a:r>
                      <a:r>
                        <a:rPr lang="en-US" baseline="0" dirty="0"/>
                        <a:t> families, universities</a:t>
                      </a:r>
                      <a:endParaRPr lang="en-US" dirty="0"/>
                    </a:p>
                  </a:txBody>
                  <a:tcPr/>
                </a:tc>
                <a:tc>
                  <a:txBody>
                    <a:bodyPr/>
                    <a:lstStyle/>
                    <a:p>
                      <a:r>
                        <a:rPr lang="en-US" dirty="0"/>
                        <a:t>Professional development, lifelong learning, research</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261687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2749</TotalTime>
  <Words>3363</Words>
  <Application>Microsoft Office PowerPoint</Application>
  <PresentationFormat>Custom</PresentationFormat>
  <Paragraphs>498</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Vapor Trail</vt:lpstr>
      <vt:lpstr>Language Intervention in multi-tiered system of supports (Mtss)</vt:lpstr>
      <vt:lpstr>Overview</vt:lpstr>
      <vt:lpstr>Learning objectives</vt:lpstr>
      <vt:lpstr>disclosures</vt:lpstr>
      <vt:lpstr>Disclosures continued</vt:lpstr>
      <vt:lpstr>LANGUAGE – THE fOUNDATION/BASIS</vt:lpstr>
      <vt:lpstr>IDEA definition of speech-language services</vt:lpstr>
      <vt:lpstr>Speech language service in the schools</vt:lpstr>
      <vt:lpstr>ASHA ROLE/Responsibilities of SLP in Schools</vt:lpstr>
      <vt:lpstr>Skills need by SLPs</vt:lpstr>
      <vt:lpstr>Workload vs caseload approach</vt:lpstr>
      <vt:lpstr>Workload vs. caseload continued</vt:lpstr>
      <vt:lpstr>Workload vs. caseload Continued</vt:lpstr>
      <vt:lpstr>Workload vs. caseload Continued</vt:lpstr>
      <vt:lpstr>Dynamic service delivery</vt:lpstr>
      <vt:lpstr>EVERY STUDENT SUCCEEDS ACT (ESSA)</vt:lpstr>
      <vt:lpstr>EVERY STUDENT SUCCEEDS ACT (ESSA) continued</vt:lpstr>
      <vt:lpstr>EVERY STUDENT SUCCEEDS ACT (ESSA) continued</vt:lpstr>
      <vt:lpstr>MulTI-TIERED SYSTEM OF SUPPORT (MTSS)</vt:lpstr>
      <vt:lpstr>Role of SLP in MTSS/rti</vt:lpstr>
      <vt:lpstr>SLP activities in rti</vt:lpstr>
      <vt:lpstr>Progress monitoring </vt:lpstr>
      <vt:lpstr>Data collection – MTss/rti</vt:lpstr>
      <vt:lpstr>Data based decision making</vt:lpstr>
      <vt:lpstr>Language as basis for academics &amp; BEHAVIOR</vt:lpstr>
      <vt:lpstr>USE a language lens to literacy</vt:lpstr>
      <vt:lpstr>PowerPoint Presentation</vt:lpstr>
      <vt:lpstr>SCARBOROUGH, 2001 </vt:lpstr>
      <vt:lpstr>Components of language</vt:lpstr>
      <vt:lpstr>Practical application TIPS</vt:lpstr>
      <vt:lpstr>North Kansas City School District</vt:lpstr>
      <vt:lpstr>North Kansas City SCHOOL DISTRICT continued</vt:lpstr>
      <vt:lpstr> North Kansas City schools continued</vt:lpstr>
      <vt:lpstr>North Kansas City schools continued</vt:lpstr>
      <vt:lpstr>NORTH KANSAS CITY SCHOOLS continued</vt:lpstr>
      <vt:lpstr>Liberty public schools</vt:lpstr>
      <vt:lpstr>Liberty public schools continued</vt:lpstr>
      <vt:lpstr>Liberty public schools Continued</vt:lpstr>
      <vt:lpstr>Liberty public schools Continued</vt:lpstr>
      <vt:lpstr>Liberty Continued</vt:lpstr>
      <vt:lpstr>Liberty Continued</vt:lpstr>
      <vt:lpstr>ST. JOSEPH SCHOOL DISTRICT</vt:lpstr>
      <vt:lpstr>St. joseph school district continued</vt:lpstr>
      <vt:lpstr>St. joseph school district continued</vt:lpstr>
      <vt:lpstr>Raymore-peculiar school district</vt:lpstr>
      <vt:lpstr>Raymore-peculiar school district continued</vt:lpstr>
      <vt:lpstr>Raymore peculiar school district continued</vt:lpstr>
      <vt:lpstr>Raymore peculiar school district continued</vt:lpstr>
      <vt:lpstr>Raymore peculiar school district continued</vt:lpstr>
      <vt:lpstr>Practical application</vt:lpstr>
      <vt:lpstr>Keys for success</vt:lpstr>
      <vt:lpstr>Proposed eligibility criteria</vt:lpstr>
      <vt:lpstr>Proposed eligibility criteria</vt:lpstr>
      <vt:lpstr>Msha handbook for school based slps</vt:lpstr>
      <vt:lpstr>A FINAL WORD</vt:lpstr>
      <vt:lpstr>LANGUAGE – THE 3RD PILLAR</vt:lpstr>
      <vt:lpstr>PowerPoint Presentation</vt:lpstr>
      <vt:lpstr>Contact info</vt:lpstr>
      <vt:lpstr>references</vt:lpstr>
      <vt:lpstr>References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and Mtss</dc:title>
  <dc:creator>Beth Mckerlie</dc:creator>
  <cp:lastModifiedBy>saraclime</cp:lastModifiedBy>
  <cp:revision>109</cp:revision>
  <cp:lastPrinted>2018-02-16T02:11:57Z</cp:lastPrinted>
  <dcterms:created xsi:type="dcterms:W3CDTF">2018-02-01T00:02:33Z</dcterms:created>
  <dcterms:modified xsi:type="dcterms:W3CDTF">2018-02-24T00:33:53Z</dcterms:modified>
</cp:coreProperties>
</file>