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53"/>
  </p:notesMasterIdLst>
  <p:handoutMasterIdLst>
    <p:handoutMasterId r:id="rId54"/>
  </p:handoutMasterIdLst>
  <p:sldIdLst>
    <p:sldId id="317" r:id="rId2"/>
    <p:sldId id="452" r:id="rId3"/>
    <p:sldId id="453" r:id="rId4"/>
    <p:sldId id="455" r:id="rId5"/>
    <p:sldId id="468" r:id="rId6"/>
    <p:sldId id="471" r:id="rId7"/>
    <p:sldId id="472" r:id="rId8"/>
    <p:sldId id="473" r:id="rId9"/>
    <p:sldId id="474" r:id="rId10"/>
    <p:sldId id="479" r:id="rId11"/>
    <p:sldId id="466" r:id="rId12"/>
    <p:sldId id="290" r:id="rId13"/>
    <p:sldId id="292" r:id="rId14"/>
    <p:sldId id="293" r:id="rId15"/>
    <p:sldId id="294" r:id="rId16"/>
    <p:sldId id="295" r:id="rId17"/>
    <p:sldId id="296" r:id="rId18"/>
    <p:sldId id="424" r:id="rId19"/>
    <p:sldId id="425" r:id="rId20"/>
    <p:sldId id="514" r:id="rId21"/>
    <p:sldId id="523" r:id="rId22"/>
    <p:sldId id="515" r:id="rId23"/>
    <p:sldId id="297" r:id="rId24"/>
    <p:sldId id="528" r:id="rId25"/>
    <p:sldId id="475" r:id="rId26"/>
    <p:sldId id="529" r:id="rId27"/>
    <p:sldId id="530" r:id="rId28"/>
    <p:sldId id="531" r:id="rId29"/>
    <p:sldId id="532" r:id="rId30"/>
    <p:sldId id="533" r:id="rId31"/>
    <p:sldId id="534" r:id="rId32"/>
    <p:sldId id="535" r:id="rId33"/>
    <p:sldId id="536" r:id="rId34"/>
    <p:sldId id="537" r:id="rId35"/>
    <p:sldId id="538" r:id="rId36"/>
    <p:sldId id="539" r:id="rId37"/>
    <p:sldId id="540" r:id="rId38"/>
    <p:sldId id="541" r:id="rId39"/>
    <p:sldId id="542" r:id="rId40"/>
    <p:sldId id="543" r:id="rId41"/>
    <p:sldId id="544" r:id="rId42"/>
    <p:sldId id="545" r:id="rId43"/>
    <p:sldId id="546" r:id="rId44"/>
    <p:sldId id="547" r:id="rId45"/>
    <p:sldId id="548" r:id="rId46"/>
    <p:sldId id="476" r:id="rId47"/>
    <p:sldId id="478" r:id="rId48"/>
    <p:sldId id="316" r:id="rId49"/>
    <p:sldId id="508" r:id="rId50"/>
    <p:sldId id="511" r:id="rId51"/>
    <p:sldId id="44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 Gail" initials="C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6383" autoAdjust="0"/>
  </p:normalViewPr>
  <p:slideViewPr>
    <p:cSldViewPr snapToGrid="0" snapToObjects="1">
      <p:cViewPr>
        <p:scale>
          <a:sx n="70" d="100"/>
          <a:sy n="70" d="100"/>
        </p:scale>
        <p:origin x="-11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91316-6F79-4858-979F-B01BCB5FDC44}" type="doc">
      <dgm:prSet loTypeId="urn:microsoft.com/office/officeart/2005/8/layout/pyramid2" loCatId="pyramid" qsTypeId="urn:microsoft.com/office/officeart/2005/8/quickstyle/simple5" qsCatId="simple" csTypeId="urn:microsoft.com/office/officeart/2005/8/colors/accent1_5" csCatId="accent1" phldr="1"/>
      <dgm:spPr/>
    </dgm:pt>
    <dgm:pt modelId="{9AB86795-5901-4AED-A6B3-F631D2DBC756}">
      <dgm:prSet phldrT="[Text]" custT="1"/>
      <dgm:spPr/>
      <dgm:t>
        <a:bodyPr/>
        <a:lstStyle/>
        <a:p>
          <a:pPr algn="ctr"/>
          <a:r>
            <a:rPr lang="en-US" sz="1400" b="1" dirty="0" smtClean="0"/>
            <a:t>Tier 3 (5%) </a:t>
          </a:r>
        </a:p>
        <a:p>
          <a:pPr algn="ctr"/>
          <a:r>
            <a:rPr lang="en-US" sz="1400" dirty="0" smtClean="0"/>
            <a:t>Functionally Based EBI</a:t>
          </a:r>
          <a:endParaRPr lang="en-US" sz="1000" dirty="0"/>
        </a:p>
      </dgm:t>
    </dgm:pt>
    <dgm:pt modelId="{D6AD0F67-2EE4-4947-800B-5705680B044A}" type="parTrans" cxnId="{0E372C10-A3F4-42F0-85BD-06E904C9381D}">
      <dgm:prSet/>
      <dgm:spPr/>
      <dgm:t>
        <a:bodyPr/>
        <a:lstStyle/>
        <a:p>
          <a:pPr algn="ctr"/>
          <a:endParaRPr lang="en-US"/>
        </a:p>
      </dgm:t>
    </dgm:pt>
    <dgm:pt modelId="{3327B7CE-AEC3-4CCD-8305-3E0D79CF476D}" type="sibTrans" cxnId="{0E372C10-A3F4-42F0-85BD-06E904C9381D}">
      <dgm:prSet/>
      <dgm:spPr/>
      <dgm:t>
        <a:bodyPr/>
        <a:lstStyle/>
        <a:p>
          <a:pPr algn="ctr"/>
          <a:endParaRPr lang="en-US"/>
        </a:p>
      </dgm:t>
    </dgm:pt>
    <dgm:pt modelId="{758F75EA-3868-45FE-98C2-4A8D7EAE1B19}">
      <dgm:prSet phldrT="[Text]" custT="1"/>
      <dgm:spPr/>
      <dgm:t>
        <a:bodyPr/>
        <a:lstStyle/>
        <a:p>
          <a:pPr algn="ctr"/>
          <a:r>
            <a:rPr lang="en-US" sz="1400" b="1" dirty="0" smtClean="0"/>
            <a:t>Tier 2 (15%)</a:t>
          </a:r>
        </a:p>
        <a:p>
          <a:pPr algn="ctr"/>
          <a:r>
            <a:rPr lang="en-US" sz="1400" dirty="0" smtClean="0"/>
            <a:t>Functionally Related Small-Group and Individual EBI</a:t>
          </a:r>
          <a:endParaRPr lang="en-US" sz="1400" dirty="0"/>
        </a:p>
      </dgm:t>
    </dgm:pt>
    <dgm:pt modelId="{279465F8-87CC-4E58-B519-23DF715A2280}" type="parTrans" cxnId="{BE139FED-7B3F-4FD1-BD6F-FDE2408F3A32}">
      <dgm:prSet/>
      <dgm:spPr/>
      <dgm:t>
        <a:bodyPr/>
        <a:lstStyle/>
        <a:p>
          <a:pPr algn="ctr"/>
          <a:endParaRPr lang="en-US"/>
        </a:p>
      </dgm:t>
    </dgm:pt>
    <dgm:pt modelId="{DB8F523C-BEC3-4221-AB52-B0EC52A82693}" type="sibTrans" cxnId="{BE139FED-7B3F-4FD1-BD6F-FDE2408F3A32}">
      <dgm:prSet/>
      <dgm:spPr/>
      <dgm:t>
        <a:bodyPr/>
        <a:lstStyle/>
        <a:p>
          <a:pPr algn="ctr"/>
          <a:endParaRPr lang="en-US"/>
        </a:p>
      </dgm:t>
    </dgm:pt>
    <dgm:pt modelId="{F4DF2B5F-D8A5-411F-941A-602588A28CB1}">
      <dgm:prSet phldrT="[Text]" custT="1"/>
      <dgm:spPr/>
      <dgm:t>
        <a:bodyPr/>
        <a:lstStyle/>
        <a:p>
          <a:pPr algn="ctr"/>
          <a:r>
            <a:rPr lang="en-US" sz="1400" b="1" dirty="0" smtClean="0"/>
            <a:t>Tier 1 (80%)</a:t>
          </a:r>
        </a:p>
        <a:p>
          <a:pPr algn="ctr"/>
          <a:r>
            <a:rPr lang="en-US" sz="1400" dirty="0" smtClean="0"/>
            <a:t>Evidence-Based Curricula</a:t>
          </a:r>
          <a:endParaRPr lang="en-US" sz="1400" dirty="0"/>
        </a:p>
      </dgm:t>
    </dgm:pt>
    <dgm:pt modelId="{CF685A0C-C0FB-494C-B827-2405FE4FABB3}" type="parTrans" cxnId="{467AA9D8-6382-47F5-9D21-E871A99DABFF}">
      <dgm:prSet/>
      <dgm:spPr/>
      <dgm:t>
        <a:bodyPr/>
        <a:lstStyle/>
        <a:p>
          <a:pPr algn="ctr"/>
          <a:endParaRPr lang="en-US"/>
        </a:p>
      </dgm:t>
    </dgm:pt>
    <dgm:pt modelId="{EECC4D19-C163-4307-9701-64DF52E2714F}" type="sibTrans" cxnId="{467AA9D8-6382-47F5-9D21-E871A99DABFF}">
      <dgm:prSet/>
      <dgm:spPr/>
      <dgm:t>
        <a:bodyPr/>
        <a:lstStyle/>
        <a:p>
          <a:pPr algn="ctr"/>
          <a:endParaRPr lang="en-US"/>
        </a:p>
      </dgm:t>
    </dgm:pt>
    <dgm:pt modelId="{07D44C80-EFFB-4F98-9577-564D67818F92}" type="pres">
      <dgm:prSet presAssocID="{26691316-6F79-4858-979F-B01BCB5FDC44}" presName="compositeShape" presStyleCnt="0">
        <dgm:presLayoutVars>
          <dgm:dir/>
          <dgm:resizeHandles/>
        </dgm:presLayoutVars>
      </dgm:prSet>
      <dgm:spPr/>
    </dgm:pt>
    <dgm:pt modelId="{4DB1468A-AF6D-4A44-9631-4ABC8DECE10D}" type="pres">
      <dgm:prSet presAssocID="{26691316-6F79-4858-979F-B01BCB5FDC44}" presName="pyramid" presStyleLbl="node1" presStyleIdx="0" presStyleCnt="1" custLinFactNeighborX="-18351" custLinFactNeighborY="12068"/>
      <dgm:spPr/>
      <dgm:t>
        <a:bodyPr/>
        <a:lstStyle/>
        <a:p>
          <a:endParaRPr lang="en-US"/>
        </a:p>
      </dgm:t>
    </dgm:pt>
    <dgm:pt modelId="{C6DDBC9E-498D-40E6-AE2B-339C196EDF54}" type="pres">
      <dgm:prSet presAssocID="{26691316-6F79-4858-979F-B01BCB5FDC44}" presName="theList" presStyleCnt="0"/>
      <dgm:spPr/>
    </dgm:pt>
    <dgm:pt modelId="{E634F4B2-5171-43CD-8163-B33219DD8CC9}" type="pres">
      <dgm:prSet presAssocID="{9AB86795-5901-4AED-A6B3-F631D2DBC756}" presName="aNode" presStyleLbl="fgAcc1" presStyleIdx="0" presStyleCnt="3" custScaleY="218700" custLinFactY="-55281" custLinFactNeighborY="-100000">
        <dgm:presLayoutVars>
          <dgm:bulletEnabled val="1"/>
        </dgm:presLayoutVars>
      </dgm:prSet>
      <dgm:spPr/>
      <dgm:t>
        <a:bodyPr/>
        <a:lstStyle/>
        <a:p>
          <a:endParaRPr lang="en-US"/>
        </a:p>
      </dgm:t>
    </dgm:pt>
    <dgm:pt modelId="{E9ED128A-0635-4422-9BE7-B2127225437D}" type="pres">
      <dgm:prSet presAssocID="{9AB86795-5901-4AED-A6B3-F631D2DBC756}" presName="aSpace" presStyleCnt="0"/>
      <dgm:spPr/>
    </dgm:pt>
    <dgm:pt modelId="{45456A2F-150F-4EB8-B546-AC4744BC0EB3}" type="pres">
      <dgm:prSet presAssocID="{758F75EA-3868-45FE-98C2-4A8D7EAE1B19}" presName="aNode" presStyleLbl="fgAcc1" presStyleIdx="1" presStyleCnt="3" custScaleY="306383" custLinFactNeighborX="-625" custLinFactNeighborY="-42527">
        <dgm:presLayoutVars>
          <dgm:bulletEnabled val="1"/>
        </dgm:presLayoutVars>
      </dgm:prSet>
      <dgm:spPr/>
      <dgm:t>
        <a:bodyPr/>
        <a:lstStyle/>
        <a:p>
          <a:endParaRPr lang="en-US"/>
        </a:p>
      </dgm:t>
    </dgm:pt>
    <dgm:pt modelId="{C6EB6FB5-2E75-42F6-B870-4EF598E2DAB6}" type="pres">
      <dgm:prSet presAssocID="{758F75EA-3868-45FE-98C2-4A8D7EAE1B19}" presName="aSpace" presStyleCnt="0"/>
      <dgm:spPr/>
    </dgm:pt>
    <dgm:pt modelId="{41C7320D-3125-496B-9B3C-7252DE6CED75}" type="pres">
      <dgm:prSet presAssocID="{F4DF2B5F-D8A5-411F-941A-602588A28CB1}" presName="aNode" presStyleLbl="fgAcc1" presStyleIdx="2" presStyleCnt="3" custScaleY="501951" custLinFactY="73851" custLinFactNeighborX="-313" custLinFactNeighborY="100000">
        <dgm:presLayoutVars>
          <dgm:bulletEnabled val="1"/>
        </dgm:presLayoutVars>
      </dgm:prSet>
      <dgm:spPr/>
      <dgm:t>
        <a:bodyPr/>
        <a:lstStyle/>
        <a:p>
          <a:endParaRPr lang="en-US"/>
        </a:p>
      </dgm:t>
    </dgm:pt>
    <dgm:pt modelId="{26AEAFEB-38DD-465E-ABA5-9CBC0039F612}" type="pres">
      <dgm:prSet presAssocID="{F4DF2B5F-D8A5-411F-941A-602588A28CB1}" presName="aSpace" presStyleCnt="0"/>
      <dgm:spPr/>
    </dgm:pt>
  </dgm:ptLst>
  <dgm:cxnLst>
    <dgm:cxn modelId="{DD74251D-3F92-4A43-8DF4-D2F38312AF7E}" type="presOf" srcId="{9AB86795-5901-4AED-A6B3-F631D2DBC756}" destId="{E634F4B2-5171-43CD-8163-B33219DD8CC9}" srcOrd="0" destOrd="0" presId="urn:microsoft.com/office/officeart/2005/8/layout/pyramid2"/>
    <dgm:cxn modelId="{9B14CC1F-604E-0648-B035-BDFC0C45E731}" type="presOf" srcId="{26691316-6F79-4858-979F-B01BCB5FDC44}" destId="{07D44C80-EFFB-4F98-9577-564D67818F92}" srcOrd="0" destOrd="0" presId="urn:microsoft.com/office/officeart/2005/8/layout/pyramid2"/>
    <dgm:cxn modelId="{0E372C10-A3F4-42F0-85BD-06E904C9381D}" srcId="{26691316-6F79-4858-979F-B01BCB5FDC44}" destId="{9AB86795-5901-4AED-A6B3-F631D2DBC756}" srcOrd="0" destOrd="0" parTransId="{D6AD0F67-2EE4-4947-800B-5705680B044A}" sibTransId="{3327B7CE-AEC3-4CCD-8305-3E0D79CF476D}"/>
    <dgm:cxn modelId="{BE139FED-7B3F-4FD1-BD6F-FDE2408F3A32}" srcId="{26691316-6F79-4858-979F-B01BCB5FDC44}" destId="{758F75EA-3868-45FE-98C2-4A8D7EAE1B19}" srcOrd="1" destOrd="0" parTransId="{279465F8-87CC-4E58-B519-23DF715A2280}" sibTransId="{DB8F523C-BEC3-4221-AB52-B0EC52A82693}"/>
    <dgm:cxn modelId="{93575A82-2B12-D04E-9FE6-66806BAB9D9F}" type="presOf" srcId="{758F75EA-3868-45FE-98C2-4A8D7EAE1B19}" destId="{45456A2F-150F-4EB8-B546-AC4744BC0EB3}" srcOrd="0" destOrd="0" presId="urn:microsoft.com/office/officeart/2005/8/layout/pyramid2"/>
    <dgm:cxn modelId="{AD4230A7-8169-1348-81C2-0BA80704B493}" type="presOf" srcId="{F4DF2B5F-D8A5-411F-941A-602588A28CB1}" destId="{41C7320D-3125-496B-9B3C-7252DE6CED75}" srcOrd="0" destOrd="0" presId="urn:microsoft.com/office/officeart/2005/8/layout/pyramid2"/>
    <dgm:cxn modelId="{467AA9D8-6382-47F5-9D21-E871A99DABFF}" srcId="{26691316-6F79-4858-979F-B01BCB5FDC44}" destId="{F4DF2B5F-D8A5-411F-941A-602588A28CB1}" srcOrd="2" destOrd="0" parTransId="{CF685A0C-C0FB-494C-B827-2405FE4FABB3}" sibTransId="{EECC4D19-C163-4307-9701-64DF52E2714F}"/>
    <dgm:cxn modelId="{9B865634-DD6D-E541-BD40-705B7E0D5AF2}" type="presParOf" srcId="{07D44C80-EFFB-4F98-9577-564D67818F92}" destId="{4DB1468A-AF6D-4A44-9631-4ABC8DECE10D}" srcOrd="0" destOrd="0" presId="urn:microsoft.com/office/officeart/2005/8/layout/pyramid2"/>
    <dgm:cxn modelId="{11E404D3-BDD8-1043-8D9E-71F4931E8B11}" type="presParOf" srcId="{07D44C80-EFFB-4F98-9577-564D67818F92}" destId="{C6DDBC9E-498D-40E6-AE2B-339C196EDF54}" srcOrd="1" destOrd="0" presId="urn:microsoft.com/office/officeart/2005/8/layout/pyramid2"/>
    <dgm:cxn modelId="{1421A292-68AC-4944-AF06-87D3FDE2747F}" type="presParOf" srcId="{C6DDBC9E-498D-40E6-AE2B-339C196EDF54}" destId="{E634F4B2-5171-43CD-8163-B33219DD8CC9}" srcOrd="0" destOrd="0" presId="urn:microsoft.com/office/officeart/2005/8/layout/pyramid2"/>
    <dgm:cxn modelId="{7C63E390-3D97-3547-99E0-C4BDF7605A38}" type="presParOf" srcId="{C6DDBC9E-498D-40E6-AE2B-339C196EDF54}" destId="{E9ED128A-0635-4422-9BE7-B2127225437D}" srcOrd="1" destOrd="0" presId="urn:microsoft.com/office/officeart/2005/8/layout/pyramid2"/>
    <dgm:cxn modelId="{3E27BB3F-FDCB-A148-9A64-9C8245C6CA06}" type="presParOf" srcId="{C6DDBC9E-498D-40E6-AE2B-339C196EDF54}" destId="{45456A2F-150F-4EB8-B546-AC4744BC0EB3}" srcOrd="2" destOrd="0" presId="urn:microsoft.com/office/officeart/2005/8/layout/pyramid2"/>
    <dgm:cxn modelId="{0466213E-0117-1248-85AF-F0C6227C9C5B}" type="presParOf" srcId="{C6DDBC9E-498D-40E6-AE2B-339C196EDF54}" destId="{C6EB6FB5-2E75-42F6-B870-4EF598E2DAB6}" srcOrd="3" destOrd="0" presId="urn:microsoft.com/office/officeart/2005/8/layout/pyramid2"/>
    <dgm:cxn modelId="{68A1469C-1D4A-0242-8F42-14B88F58A09D}" type="presParOf" srcId="{C6DDBC9E-498D-40E6-AE2B-339C196EDF54}" destId="{41C7320D-3125-496B-9B3C-7252DE6CED75}" srcOrd="4" destOrd="0" presId="urn:microsoft.com/office/officeart/2005/8/layout/pyramid2"/>
    <dgm:cxn modelId="{628D2C12-12A9-1742-9F06-D3B457ABBCE1}" type="presParOf" srcId="{C6DDBC9E-498D-40E6-AE2B-339C196EDF54}" destId="{26AEAFEB-38DD-465E-ABA5-9CBC0039F61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278A7-BF50-4F38-BA04-35551090E50E}"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0DC75BEF-BEAB-4024-8995-E3EBD517399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Underestimate performance, behavior problems </a:t>
          </a:r>
        </a:p>
        <a:p>
          <a:pPr defTabSz="488950">
            <a:lnSpc>
              <a:spcPct val="90000"/>
            </a:lnSpc>
            <a:spcBef>
              <a:spcPct val="0"/>
            </a:spcBef>
            <a:spcAft>
              <a:spcPct val="35000"/>
            </a:spcAft>
          </a:pPr>
          <a:endParaRPr lang="en-US" sz="1400" dirty="0"/>
        </a:p>
      </dgm:t>
    </dgm:pt>
    <dgm:pt modelId="{0741FA4D-0953-45BE-9F96-36EE60CC9A70}" type="parTrans" cxnId="{0C5924DA-B238-4947-8691-659B4CA312B2}">
      <dgm:prSet/>
      <dgm:spPr/>
      <dgm:t>
        <a:bodyPr/>
        <a:lstStyle/>
        <a:p>
          <a:endParaRPr lang="en-US" sz="1400">
            <a:solidFill>
              <a:schemeClr val="bg1">
                <a:lumMod val="95000"/>
              </a:schemeClr>
            </a:solidFill>
          </a:endParaRPr>
        </a:p>
      </dgm:t>
    </dgm:pt>
    <dgm:pt modelId="{5F3D0AF9-8D9B-4B43-AD9C-06E3ECBAA048}" type="sibTrans" cxnId="{0C5924DA-B238-4947-8691-659B4CA312B2}">
      <dgm:prSet/>
      <dgm:spPr/>
      <dgm:t>
        <a:bodyPr/>
        <a:lstStyle/>
        <a:p>
          <a:endParaRPr lang="en-US" sz="1400">
            <a:solidFill>
              <a:schemeClr val="bg1">
                <a:lumMod val="95000"/>
              </a:schemeClr>
            </a:solidFill>
          </a:endParaRPr>
        </a:p>
      </dgm:t>
    </dgm:pt>
    <dgm:pt modelId="{9E9B3EFE-0696-41EA-96F1-93238B7A2E61}">
      <dgm:prSet phldrT="[Text]" custT="1"/>
      <dgm:spPr/>
      <dgm:t>
        <a:bodyPr/>
        <a:lstStyle/>
        <a:p>
          <a:r>
            <a:rPr lang="en-US" sz="1400" dirty="0" smtClean="0"/>
            <a:t>LOW motivation, expectations, perceived control, confidence</a:t>
          </a:r>
          <a:endParaRPr lang="en-US" sz="1400" dirty="0"/>
        </a:p>
      </dgm:t>
    </dgm:pt>
    <dgm:pt modelId="{5750891A-0C3F-48F2-B37F-B623C6B78E29}" type="parTrans" cxnId="{94D1EA11-2DFA-41A5-B158-6464F00D6E0C}">
      <dgm:prSet/>
      <dgm:spPr/>
      <dgm:t>
        <a:bodyPr/>
        <a:lstStyle/>
        <a:p>
          <a:endParaRPr lang="en-US" sz="1400">
            <a:solidFill>
              <a:schemeClr val="bg1">
                <a:lumMod val="95000"/>
              </a:schemeClr>
            </a:solidFill>
          </a:endParaRPr>
        </a:p>
      </dgm:t>
    </dgm:pt>
    <dgm:pt modelId="{96D6A25E-F75E-4D70-8339-5153586998D7}" type="sibTrans" cxnId="{94D1EA11-2DFA-41A5-B158-6464F00D6E0C}">
      <dgm:prSet/>
      <dgm:spPr/>
      <dgm:t>
        <a:bodyPr/>
        <a:lstStyle/>
        <a:p>
          <a:endParaRPr lang="en-US" sz="1400">
            <a:solidFill>
              <a:schemeClr val="bg1">
                <a:lumMod val="95000"/>
              </a:schemeClr>
            </a:solidFill>
          </a:endParaRPr>
        </a:p>
      </dgm:t>
    </dgm:pt>
    <dgm:pt modelId="{11AF9924-390E-4D30-A6CB-DF0C7BFD134D}">
      <dgm:prSet phldrT="[Text]" custT="1"/>
      <dgm:spPr/>
      <dgm:t>
        <a:bodyPr/>
        <a:lstStyle/>
        <a:p>
          <a:r>
            <a:rPr lang="en-US" sz="1400" dirty="0" smtClean="0"/>
            <a:t>Repeated failure + generalization of failure</a:t>
          </a:r>
          <a:endParaRPr lang="en-US" sz="1400" dirty="0"/>
        </a:p>
      </dgm:t>
    </dgm:pt>
    <dgm:pt modelId="{91215632-429D-40D5-91AE-7573CE7EDC67}" type="parTrans" cxnId="{0D6165C8-A7A7-47BA-AE59-170B244AF601}">
      <dgm:prSet/>
      <dgm:spPr/>
      <dgm:t>
        <a:bodyPr/>
        <a:lstStyle/>
        <a:p>
          <a:endParaRPr lang="en-US" sz="1400">
            <a:solidFill>
              <a:schemeClr val="bg1">
                <a:lumMod val="95000"/>
              </a:schemeClr>
            </a:solidFill>
          </a:endParaRPr>
        </a:p>
      </dgm:t>
    </dgm:pt>
    <dgm:pt modelId="{39771DD4-4235-4338-AADA-FDD969C46AAA}" type="sibTrans" cxnId="{0D6165C8-A7A7-47BA-AE59-170B244AF601}">
      <dgm:prSet/>
      <dgm:spPr/>
      <dgm:t>
        <a:bodyPr/>
        <a:lstStyle/>
        <a:p>
          <a:endParaRPr lang="en-US" sz="1400">
            <a:solidFill>
              <a:schemeClr val="bg1">
                <a:lumMod val="95000"/>
              </a:schemeClr>
            </a:solidFill>
          </a:endParaRPr>
        </a:p>
      </dgm:t>
    </dgm:pt>
    <dgm:pt modelId="{E4F013AD-29A4-4BC2-A852-7949B91E47BC}">
      <dgm:prSet phldrT="[Text]" custT="1"/>
      <dgm:spPr/>
      <dgm:t>
        <a:bodyPr/>
        <a:lstStyle/>
        <a:p>
          <a:r>
            <a:rPr lang="en-US" sz="1500" dirty="0" smtClean="0"/>
            <a:t>learned helplessness response style</a:t>
          </a:r>
          <a:endParaRPr lang="en-US" sz="1500" dirty="0"/>
        </a:p>
      </dgm:t>
    </dgm:pt>
    <dgm:pt modelId="{43E3E0E4-D759-4EF3-9806-2551C835D6D6}" type="parTrans" cxnId="{2497C617-C347-4528-864E-147A332885F3}">
      <dgm:prSet/>
      <dgm:spPr/>
      <dgm:t>
        <a:bodyPr/>
        <a:lstStyle/>
        <a:p>
          <a:endParaRPr lang="en-US" sz="1400">
            <a:solidFill>
              <a:schemeClr val="bg1">
                <a:lumMod val="95000"/>
              </a:schemeClr>
            </a:solidFill>
          </a:endParaRPr>
        </a:p>
      </dgm:t>
    </dgm:pt>
    <dgm:pt modelId="{C8EAA7EB-20C4-4314-9BB8-8125DD0495E1}" type="sibTrans" cxnId="{2497C617-C347-4528-864E-147A332885F3}">
      <dgm:prSet/>
      <dgm:spPr/>
      <dgm:t>
        <a:bodyPr/>
        <a:lstStyle/>
        <a:p>
          <a:endParaRPr lang="en-US" sz="1400">
            <a:solidFill>
              <a:schemeClr val="bg1">
                <a:lumMod val="95000"/>
              </a:schemeClr>
            </a:solidFill>
          </a:endParaRPr>
        </a:p>
      </dgm:t>
    </dgm:pt>
    <dgm:pt modelId="{EDB5BFFC-8BD6-4326-AB36-D872F0F38205}">
      <dgm:prSet phldrT="[Text]" custT="1"/>
      <dgm:spPr/>
      <dgm:t>
        <a:bodyPr/>
        <a:lstStyle/>
        <a:p>
          <a:r>
            <a:rPr lang="en-US" sz="1500" dirty="0" smtClean="0"/>
            <a:t>Focus on limitations,  weaknesses</a:t>
          </a:r>
          <a:endParaRPr lang="en-US" sz="1500" dirty="0"/>
        </a:p>
      </dgm:t>
    </dgm:pt>
    <dgm:pt modelId="{EA2223F4-37E6-45E9-8103-2B79B9BB7BE9}" type="parTrans" cxnId="{233C3EDE-4F17-4A11-95AF-023EC54A8AF7}">
      <dgm:prSet/>
      <dgm:spPr/>
      <dgm:t>
        <a:bodyPr/>
        <a:lstStyle/>
        <a:p>
          <a:endParaRPr lang="en-US" sz="1400">
            <a:solidFill>
              <a:schemeClr val="bg1">
                <a:lumMod val="95000"/>
              </a:schemeClr>
            </a:solidFill>
          </a:endParaRPr>
        </a:p>
      </dgm:t>
    </dgm:pt>
    <dgm:pt modelId="{D82AEAF4-E11C-4C1B-BDD3-93E7BAA777FF}" type="sibTrans" cxnId="{233C3EDE-4F17-4A11-95AF-023EC54A8AF7}">
      <dgm:prSet/>
      <dgm:spPr/>
      <dgm:t>
        <a:bodyPr/>
        <a:lstStyle/>
        <a:p>
          <a:endParaRPr lang="en-US" sz="1400">
            <a:solidFill>
              <a:schemeClr val="bg1">
                <a:lumMod val="95000"/>
              </a:schemeClr>
            </a:solidFill>
          </a:endParaRPr>
        </a:p>
      </dgm:t>
    </dgm:pt>
    <dgm:pt modelId="{902FA28D-AB46-46B6-B7D7-9E737AD9E400}" type="pres">
      <dgm:prSet presAssocID="{6D8278A7-BF50-4F38-BA04-35551090E50E}" presName="cycle" presStyleCnt="0">
        <dgm:presLayoutVars>
          <dgm:dir/>
          <dgm:resizeHandles val="exact"/>
        </dgm:presLayoutVars>
      </dgm:prSet>
      <dgm:spPr/>
      <dgm:t>
        <a:bodyPr/>
        <a:lstStyle/>
        <a:p>
          <a:endParaRPr lang="en-US"/>
        </a:p>
      </dgm:t>
    </dgm:pt>
    <dgm:pt modelId="{0134DFAA-8FFF-4D2B-A0A9-BC9816127A66}" type="pres">
      <dgm:prSet presAssocID="{0DC75BEF-BEAB-4024-8995-E3EBD5173992}" presName="node" presStyleLbl="node1" presStyleIdx="0" presStyleCnt="5" custScaleX="145437" custScaleY="114669">
        <dgm:presLayoutVars>
          <dgm:bulletEnabled val="1"/>
        </dgm:presLayoutVars>
      </dgm:prSet>
      <dgm:spPr/>
      <dgm:t>
        <a:bodyPr/>
        <a:lstStyle/>
        <a:p>
          <a:endParaRPr lang="en-US"/>
        </a:p>
      </dgm:t>
    </dgm:pt>
    <dgm:pt modelId="{620E5BBA-F30A-485A-8FD4-3D53CA643906}" type="pres">
      <dgm:prSet presAssocID="{0DC75BEF-BEAB-4024-8995-E3EBD5173992}" presName="spNode" presStyleCnt="0"/>
      <dgm:spPr/>
      <dgm:t>
        <a:bodyPr/>
        <a:lstStyle/>
        <a:p>
          <a:endParaRPr lang="en-US"/>
        </a:p>
      </dgm:t>
    </dgm:pt>
    <dgm:pt modelId="{1D313D09-44C1-4BE5-A36A-C3BD261290B9}" type="pres">
      <dgm:prSet presAssocID="{5F3D0AF9-8D9B-4B43-AD9C-06E3ECBAA048}" presName="sibTrans" presStyleLbl="sibTrans1D1" presStyleIdx="0" presStyleCnt="5"/>
      <dgm:spPr/>
      <dgm:t>
        <a:bodyPr/>
        <a:lstStyle/>
        <a:p>
          <a:endParaRPr lang="en-US"/>
        </a:p>
      </dgm:t>
    </dgm:pt>
    <dgm:pt modelId="{F8233165-FC19-4634-9115-B56BF6A33998}" type="pres">
      <dgm:prSet presAssocID="{9E9B3EFE-0696-41EA-96F1-93238B7A2E61}" presName="node" presStyleLbl="node1" presStyleIdx="1" presStyleCnt="5" custScaleX="144224" custScaleY="137586">
        <dgm:presLayoutVars>
          <dgm:bulletEnabled val="1"/>
        </dgm:presLayoutVars>
      </dgm:prSet>
      <dgm:spPr/>
      <dgm:t>
        <a:bodyPr/>
        <a:lstStyle/>
        <a:p>
          <a:endParaRPr lang="en-US"/>
        </a:p>
      </dgm:t>
    </dgm:pt>
    <dgm:pt modelId="{DC9944D9-CBE5-441A-826B-F5E6E7720319}" type="pres">
      <dgm:prSet presAssocID="{9E9B3EFE-0696-41EA-96F1-93238B7A2E61}" presName="spNode" presStyleCnt="0"/>
      <dgm:spPr/>
      <dgm:t>
        <a:bodyPr/>
        <a:lstStyle/>
        <a:p>
          <a:endParaRPr lang="en-US"/>
        </a:p>
      </dgm:t>
    </dgm:pt>
    <dgm:pt modelId="{D69998FF-D333-42BD-A944-7784A5C2C83C}" type="pres">
      <dgm:prSet presAssocID="{96D6A25E-F75E-4D70-8339-5153586998D7}" presName="sibTrans" presStyleLbl="sibTrans1D1" presStyleIdx="1" presStyleCnt="5"/>
      <dgm:spPr/>
      <dgm:t>
        <a:bodyPr/>
        <a:lstStyle/>
        <a:p>
          <a:endParaRPr lang="en-US"/>
        </a:p>
      </dgm:t>
    </dgm:pt>
    <dgm:pt modelId="{8BF873E2-CE64-4940-AEB1-E1A0D6490E10}" type="pres">
      <dgm:prSet presAssocID="{11AF9924-390E-4D30-A6CB-DF0C7BFD134D}" presName="node" presStyleLbl="node1" presStyleIdx="2" presStyleCnt="5" custScaleX="124804" custScaleY="101873" custRadScaleRad="113718" custRadScaleInc="-42940">
        <dgm:presLayoutVars>
          <dgm:bulletEnabled val="1"/>
        </dgm:presLayoutVars>
      </dgm:prSet>
      <dgm:spPr/>
      <dgm:t>
        <a:bodyPr/>
        <a:lstStyle/>
        <a:p>
          <a:endParaRPr lang="en-US"/>
        </a:p>
      </dgm:t>
    </dgm:pt>
    <dgm:pt modelId="{08029499-68B8-4579-9403-87A2690BBE68}" type="pres">
      <dgm:prSet presAssocID="{11AF9924-390E-4D30-A6CB-DF0C7BFD134D}" presName="spNode" presStyleCnt="0"/>
      <dgm:spPr/>
      <dgm:t>
        <a:bodyPr/>
        <a:lstStyle/>
        <a:p>
          <a:endParaRPr lang="en-US"/>
        </a:p>
      </dgm:t>
    </dgm:pt>
    <dgm:pt modelId="{863C52A9-7517-4A58-86B8-95BB71B5115B}" type="pres">
      <dgm:prSet presAssocID="{39771DD4-4235-4338-AADA-FDD969C46AAA}" presName="sibTrans" presStyleLbl="sibTrans1D1" presStyleIdx="2" presStyleCnt="5"/>
      <dgm:spPr/>
      <dgm:t>
        <a:bodyPr/>
        <a:lstStyle/>
        <a:p>
          <a:endParaRPr lang="en-US"/>
        </a:p>
      </dgm:t>
    </dgm:pt>
    <dgm:pt modelId="{EA9EA7C3-F858-4787-AA9B-89664B7FB9FD}" type="pres">
      <dgm:prSet presAssocID="{E4F013AD-29A4-4BC2-A852-7949B91E47BC}" presName="node" presStyleLbl="node1" presStyleIdx="3" presStyleCnt="5" custScaleX="133141" custScaleY="118601" custRadScaleRad="112060" custRadScaleInc="39543">
        <dgm:presLayoutVars>
          <dgm:bulletEnabled val="1"/>
        </dgm:presLayoutVars>
      </dgm:prSet>
      <dgm:spPr/>
      <dgm:t>
        <a:bodyPr/>
        <a:lstStyle/>
        <a:p>
          <a:endParaRPr lang="en-US"/>
        </a:p>
      </dgm:t>
    </dgm:pt>
    <dgm:pt modelId="{B90D01A7-697F-499A-B3D6-2A2499E97AAE}" type="pres">
      <dgm:prSet presAssocID="{E4F013AD-29A4-4BC2-A852-7949B91E47BC}" presName="spNode" presStyleCnt="0"/>
      <dgm:spPr/>
      <dgm:t>
        <a:bodyPr/>
        <a:lstStyle/>
        <a:p>
          <a:endParaRPr lang="en-US"/>
        </a:p>
      </dgm:t>
    </dgm:pt>
    <dgm:pt modelId="{98174C66-71AD-4097-A566-BA37FECD0226}" type="pres">
      <dgm:prSet presAssocID="{C8EAA7EB-20C4-4314-9BB8-8125DD0495E1}" presName="sibTrans" presStyleLbl="sibTrans1D1" presStyleIdx="3" presStyleCnt="5"/>
      <dgm:spPr/>
      <dgm:t>
        <a:bodyPr/>
        <a:lstStyle/>
        <a:p>
          <a:endParaRPr lang="en-US"/>
        </a:p>
      </dgm:t>
    </dgm:pt>
    <dgm:pt modelId="{F7E83208-BB3F-48B3-9092-B596B9ED4202}" type="pres">
      <dgm:prSet presAssocID="{EDB5BFFC-8BD6-4326-AB36-D872F0F38205}" presName="node" presStyleLbl="node1" presStyleIdx="4" presStyleCnt="5" custScaleX="140381" custScaleY="107443">
        <dgm:presLayoutVars>
          <dgm:bulletEnabled val="1"/>
        </dgm:presLayoutVars>
      </dgm:prSet>
      <dgm:spPr/>
      <dgm:t>
        <a:bodyPr/>
        <a:lstStyle/>
        <a:p>
          <a:endParaRPr lang="en-US"/>
        </a:p>
      </dgm:t>
    </dgm:pt>
    <dgm:pt modelId="{7381585F-D915-4BB8-A79A-C17CFBCE7B75}" type="pres">
      <dgm:prSet presAssocID="{EDB5BFFC-8BD6-4326-AB36-D872F0F38205}" presName="spNode" presStyleCnt="0"/>
      <dgm:spPr/>
      <dgm:t>
        <a:bodyPr/>
        <a:lstStyle/>
        <a:p>
          <a:endParaRPr lang="en-US"/>
        </a:p>
      </dgm:t>
    </dgm:pt>
    <dgm:pt modelId="{D3ABB6FB-8A57-43F3-8D57-7388A2A4A5B0}" type="pres">
      <dgm:prSet presAssocID="{D82AEAF4-E11C-4C1B-BDD3-93E7BAA777FF}" presName="sibTrans" presStyleLbl="sibTrans1D1" presStyleIdx="4" presStyleCnt="5"/>
      <dgm:spPr/>
      <dgm:t>
        <a:bodyPr/>
        <a:lstStyle/>
        <a:p>
          <a:endParaRPr lang="en-US"/>
        </a:p>
      </dgm:t>
    </dgm:pt>
  </dgm:ptLst>
  <dgm:cxnLst>
    <dgm:cxn modelId="{F59EDAD9-45CA-0F40-AA0B-57F89A2D6A97}" type="presOf" srcId="{EDB5BFFC-8BD6-4326-AB36-D872F0F38205}" destId="{F7E83208-BB3F-48B3-9092-B596B9ED4202}" srcOrd="0" destOrd="0" presId="urn:microsoft.com/office/officeart/2005/8/layout/cycle5"/>
    <dgm:cxn modelId="{94017222-E217-1C49-9426-78B1AC90F1CE}" type="presOf" srcId="{E4F013AD-29A4-4BC2-A852-7949B91E47BC}" destId="{EA9EA7C3-F858-4787-AA9B-89664B7FB9FD}" srcOrd="0" destOrd="0" presId="urn:microsoft.com/office/officeart/2005/8/layout/cycle5"/>
    <dgm:cxn modelId="{E4AD268B-0E04-C444-8EFD-47C34EA738B3}" type="presOf" srcId="{96D6A25E-F75E-4D70-8339-5153586998D7}" destId="{D69998FF-D333-42BD-A944-7784A5C2C83C}" srcOrd="0" destOrd="0" presId="urn:microsoft.com/office/officeart/2005/8/layout/cycle5"/>
    <dgm:cxn modelId="{24CDCCBF-BC93-9E49-92B3-454E3B69E2CE}" type="presOf" srcId="{6D8278A7-BF50-4F38-BA04-35551090E50E}" destId="{902FA28D-AB46-46B6-B7D7-9E737AD9E400}" srcOrd="0" destOrd="0" presId="urn:microsoft.com/office/officeart/2005/8/layout/cycle5"/>
    <dgm:cxn modelId="{233C3EDE-4F17-4A11-95AF-023EC54A8AF7}" srcId="{6D8278A7-BF50-4F38-BA04-35551090E50E}" destId="{EDB5BFFC-8BD6-4326-AB36-D872F0F38205}" srcOrd="4" destOrd="0" parTransId="{EA2223F4-37E6-45E9-8103-2B79B9BB7BE9}" sibTransId="{D82AEAF4-E11C-4C1B-BDD3-93E7BAA777FF}"/>
    <dgm:cxn modelId="{94D1EA11-2DFA-41A5-B158-6464F00D6E0C}" srcId="{6D8278A7-BF50-4F38-BA04-35551090E50E}" destId="{9E9B3EFE-0696-41EA-96F1-93238B7A2E61}" srcOrd="1" destOrd="0" parTransId="{5750891A-0C3F-48F2-B37F-B623C6B78E29}" sibTransId="{96D6A25E-F75E-4D70-8339-5153586998D7}"/>
    <dgm:cxn modelId="{0C5924DA-B238-4947-8691-659B4CA312B2}" srcId="{6D8278A7-BF50-4F38-BA04-35551090E50E}" destId="{0DC75BEF-BEAB-4024-8995-E3EBD5173992}" srcOrd="0" destOrd="0" parTransId="{0741FA4D-0953-45BE-9F96-36EE60CC9A70}" sibTransId="{5F3D0AF9-8D9B-4B43-AD9C-06E3ECBAA048}"/>
    <dgm:cxn modelId="{D063C358-A6F6-DE4D-848E-F8C7C4366986}" type="presOf" srcId="{11AF9924-390E-4D30-A6CB-DF0C7BFD134D}" destId="{8BF873E2-CE64-4940-AEB1-E1A0D6490E10}" srcOrd="0" destOrd="0" presId="urn:microsoft.com/office/officeart/2005/8/layout/cycle5"/>
    <dgm:cxn modelId="{0D6165C8-A7A7-47BA-AE59-170B244AF601}" srcId="{6D8278A7-BF50-4F38-BA04-35551090E50E}" destId="{11AF9924-390E-4D30-A6CB-DF0C7BFD134D}" srcOrd="2" destOrd="0" parTransId="{91215632-429D-40D5-91AE-7573CE7EDC67}" sibTransId="{39771DD4-4235-4338-AADA-FDD969C46AAA}"/>
    <dgm:cxn modelId="{34F0BD76-EFBB-1744-A592-6374E473C9BA}" type="presOf" srcId="{C8EAA7EB-20C4-4314-9BB8-8125DD0495E1}" destId="{98174C66-71AD-4097-A566-BA37FECD0226}" srcOrd="0" destOrd="0" presId="urn:microsoft.com/office/officeart/2005/8/layout/cycle5"/>
    <dgm:cxn modelId="{2497C617-C347-4528-864E-147A332885F3}" srcId="{6D8278A7-BF50-4F38-BA04-35551090E50E}" destId="{E4F013AD-29A4-4BC2-A852-7949B91E47BC}" srcOrd="3" destOrd="0" parTransId="{43E3E0E4-D759-4EF3-9806-2551C835D6D6}" sibTransId="{C8EAA7EB-20C4-4314-9BB8-8125DD0495E1}"/>
    <dgm:cxn modelId="{B02A5392-6003-7241-828D-533329F18743}" type="presOf" srcId="{9E9B3EFE-0696-41EA-96F1-93238B7A2E61}" destId="{F8233165-FC19-4634-9115-B56BF6A33998}" srcOrd="0" destOrd="0" presId="urn:microsoft.com/office/officeart/2005/8/layout/cycle5"/>
    <dgm:cxn modelId="{F646E473-20A1-6643-8870-E0BA94F6B9AD}" type="presOf" srcId="{D82AEAF4-E11C-4C1B-BDD3-93E7BAA777FF}" destId="{D3ABB6FB-8A57-43F3-8D57-7388A2A4A5B0}" srcOrd="0" destOrd="0" presId="urn:microsoft.com/office/officeart/2005/8/layout/cycle5"/>
    <dgm:cxn modelId="{C1F14CFC-F389-2749-BE92-50F231BD72DE}" type="presOf" srcId="{0DC75BEF-BEAB-4024-8995-E3EBD5173992}" destId="{0134DFAA-8FFF-4D2B-A0A9-BC9816127A66}" srcOrd="0" destOrd="0" presId="urn:microsoft.com/office/officeart/2005/8/layout/cycle5"/>
    <dgm:cxn modelId="{5ED525BC-0C84-8D48-A12F-AD1B41468197}" type="presOf" srcId="{5F3D0AF9-8D9B-4B43-AD9C-06E3ECBAA048}" destId="{1D313D09-44C1-4BE5-A36A-C3BD261290B9}" srcOrd="0" destOrd="0" presId="urn:microsoft.com/office/officeart/2005/8/layout/cycle5"/>
    <dgm:cxn modelId="{D5F8D390-93FA-7D46-BFF9-55D6923A0FCE}" type="presOf" srcId="{39771DD4-4235-4338-AADA-FDD969C46AAA}" destId="{863C52A9-7517-4A58-86B8-95BB71B5115B}" srcOrd="0" destOrd="0" presId="urn:microsoft.com/office/officeart/2005/8/layout/cycle5"/>
    <dgm:cxn modelId="{BDE2B365-AADE-534A-A36E-43611A6BCBA9}" type="presParOf" srcId="{902FA28D-AB46-46B6-B7D7-9E737AD9E400}" destId="{0134DFAA-8FFF-4D2B-A0A9-BC9816127A66}" srcOrd="0" destOrd="0" presId="urn:microsoft.com/office/officeart/2005/8/layout/cycle5"/>
    <dgm:cxn modelId="{F648682A-BCA9-7149-9868-FF453B1151B1}" type="presParOf" srcId="{902FA28D-AB46-46B6-B7D7-9E737AD9E400}" destId="{620E5BBA-F30A-485A-8FD4-3D53CA643906}" srcOrd="1" destOrd="0" presId="urn:microsoft.com/office/officeart/2005/8/layout/cycle5"/>
    <dgm:cxn modelId="{1B62581F-7C2B-5749-A7D0-6B424D098FA6}" type="presParOf" srcId="{902FA28D-AB46-46B6-B7D7-9E737AD9E400}" destId="{1D313D09-44C1-4BE5-A36A-C3BD261290B9}" srcOrd="2" destOrd="0" presId="urn:microsoft.com/office/officeart/2005/8/layout/cycle5"/>
    <dgm:cxn modelId="{72D9A7EF-CEDA-6340-8055-A2D3A5F0E586}" type="presParOf" srcId="{902FA28D-AB46-46B6-B7D7-9E737AD9E400}" destId="{F8233165-FC19-4634-9115-B56BF6A33998}" srcOrd="3" destOrd="0" presId="urn:microsoft.com/office/officeart/2005/8/layout/cycle5"/>
    <dgm:cxn modelId="{B8D5487B-3237-0649-914B-AF7F2898E1AA}" type="presParOf" srcId="{902FA28D-AB46-46B6-B7D7-9E737AD9E400}" destId="{DC9944D9-CBE5-441A-826B-F5E6E7720319}" srcOrd="4" destOrd="0" presId="urn:microsoft.com/office/officeart/2005/8/layout/cycle5"/>
    <dgm:cxn modelId="{E2A3C2A0-2A97-2546-93CB-EA7C855D5607}" type="presParOf" srcId="{902FA28D-AB46-46B6-B7D7-9E737AD9E400}" destId="{D69998FF-D333-42BD-A944-7784A5C2C83C}" srcOrd="5" destOrd="0" presId="urn:microsoft.com/office/officeart/2005/8/layout/cycle5"/>
    <dgm:cxn modelId="{899875FD-C489-954B-88AF-65E3C1C2DC8C}" type="presParOf" srcId="{902FA28D-AB46-46B6-B7D7-9E737AD9E400}" destId="{8BF873E2-CE64-4940-AEB1-E1A0D6490E10}" srcOrd="6" destOrd="0" presId="urn:microsoft.com/office/officeart/2005/8/layout/cycle5"/>
    <dgm:cxn modelId="{42792A1C-9E7E-794F-B0ED-9A27DC8ED9E7}" type="presParOf" srcId="{902FA28D-AB46-46B6-B7D7-9E737AD9E400}" destId="{08029499-68B8-4579-9403-87A2690BBE68}" srcOrd="7" destOrd="0" presId="urn:microsoft.com/office/officeart/2005/8/layout/cycle5"/>
    <dgm:cxn modelId="{2211EBCB-CE2E-9749-85F8-DC4A376335E7}" type="presParOf" srcId="{902FA28D-AB46-46B6-B7D7-9E737AD9E400}" destId="{863C52A9-7517-4A58-86B8-95BB71B5115B}" srcOrd="8" destOrd="0" presId="urn:microsoft.com/office/officeart/2005/8/layout/cycle5"/>
    <dgm:cxn modelId="{C421F4AB-FE16-654D-A9EF-17EE777AB434}" type="presParOf" srcId="{902FA28D-AB46-46B6-B7D7-9E737AD9E400}" destId="{EA9EA7C3-F858-4787-AA9B-89664B7FB9FD}" srcOrd="9" destOrd="0" presId="urn:microsoft.com/office/officeart/2005/8/layout/cycle5"/>
    <dgm:cxn modelId="{4CCF4281-5129-204E-89D6-0B5CB7D39996}" type="presParOf" srcId="{902FA28D-AB46-46B6-B7D7-9E737AD9E400}" destId="{B90D01A7-697F-499A-B3D6-2A2499E97AAE}" srcOrd="10" destOrd="0" presId="urn:microsoft.com/office/officeart/2005/8/layout/cycle5"/>
    <dgm:cxn modelId="{767E19BD-37A4-7D48-91EA-3492811FFD5B}" type="presParOf" srcId="{902FA28D-AB46-46B6-B7D7-9E737AD9E400}" destId="{98174C66-71AD-4097-A566-BA37FECD0226}" srcOrd="11" destOrd="0" presId="urn:microsoft.com/office/officeart/2005/8/layout/cycle5"/>
    <dgm:cxn modelId="{F7F64749-19E4-E549-A931-BC9B9617EA9D}" type="presParOf" srcId="{902FA28D-AB46-46B6-B7D7-9E737AD9E400}" destId="{F7E83208-BB3F-48B3-9092-B596B9ED4202}" srcOrd="12" destOrd="0" presId="urn:microsoft.com/office/officeart/2005/8/layout/cycle5"/>
    <dgm:cxn modelId="{4EFFB942-878C-134D-A01F-EB5AF4DA8632}" type="presParOf" srcId="{902FA28D-AB46-46B6-B7D7-9E737AD9E400}" destId="{7381585F-D915-4BB8-A79A-C17CFBCE7B75}" srcOrd="13" destOrd="0" presId="urn:microsoft.com/office/officeart/2005/8/layout/cycle5"/>
    <dgm:cxn modelId="{96B17858-2EDD-9248-A338-EAAD4E14DD9B}" type="presParOf" srcId="{902FA28D-AB46-46B6-B7D7-9E737AD9E400}" destId="{D3ABB6FB-8A57-43F3-8D57-7388A2A4A5B0}"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7B458-2CC1-504B-9D34-1CC36233E022}"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DB451240-9E2B-374C-8784-94FFD734EA72}">
      <dgm:prSet phldrT="[Text]"/>
      <dgm:spPr/>
      <dgm:t>
        <a:bodyPr/>
        <a:lstStyle/>
        <a:p>
          <a:r>
            <a:rPr lang="en-US" dirty="0" smtClean="0"/>
            <a:t>Identification of Hypothesized Function</a:t>
          </a:r>
          <a:endParaRPr lang="en-US" dirty="0"/>
        </a:p>
      </dgm:t>
    </dgm:pt>
    <dgm:pt modelId="{5CC3E753-D4A2-A341-ACED-9C8A27102E82}" type="parTrans" cxnId="{E358695E-0923-8E4A-8637-819CAB6DB589}">
      <dgm:prSet/>
      <dgm:spPr/>
      <dgm:t>
        <a:bodyPr/>
        <a:lstStyle/>
        <a:p>
          <a:endParaRPr lang="en-US"/>
        </a:p>
      </dgm:t>
    </dgm:pt>
    <dgm:pt modelId="{DE38BB77-4ED8-3D49-9534-02CA43F1D127}" type="sibTrans" cxnId="{E358695E-0923-8E4A-8637-819CAB6DB589}">
      <dgm:prSet/>
      <dgm:spPr/>
      <dgm:t>
        <a:bodyPr/>
        <a:lstStyle/>
        <a:p>
          <a:endParaRPr lang="en-US"/>
        </a:p>
      </dgm:t>
    </dgm:pt>
    <dgm:pt modelId="{23B098ED-BD58-6947-AD90-DDA83A244C38}">
      <dgm:prSet phldrT="[Text]"/>
      <dgm:spPr/>
      <dgm:t>
        <a:bodyPr/>
        <a:lstStyle/>
        <a:p>
          <a:r>
            <a:rPr lang="en-US" dirty="0" smtClean="0"/>
            <a:t>Selection of Relevant Intervention</a:t>
          </a:r>
          <a:endParaRPr lang="en-US" dirty="0"/>
        </a:p>
      </dgm:t>
    </dgm:pt>
    <dgm:pt modelId="{9CD85769-ADF5-BC45-85A4-A52C88D406A3}" type="parTrans" cxnId="{9AEDA423-1674-E14E-A42C-E67BFDADDE36}">
      <dgm:prSet/>
      <dgm:spPr/>
      <dgm:t>
        <a:bodyPr/>
        <a:lstStyle/>
        <a:p>
          <a:endParaRPr lang="en-US"/>
        </a:p>
      </dgm:t>
    </dgm:pt>
    <dgm:pt modelId="{C550041D-7B7A-A040-A30C-A9D9C71AA3C5}" type="sibTrans" cxnId="{9AEDA423-1674-E14E-A42C-E67BFDADDE36}">
      <dgm:prSet/>
      <dgm:spPr/>
      <dgm:t>
        <a:bodyPr/>
        <a:lstStyle/>
        <a:p>
          <a:endParaRPr lang="en-US"/>
        </a:p>
      </dgm:t>
    </dgm:pt>
    <dgm:pt modelId="{C1F959EC-8FB6-2A49-842E-AD14FDEC6C91}">
      <dgm:prSet phldrT="[Text]"/>
      <dgm:spPr/>
      <dgm:t>
        <a:bodyPr/>
        <a:lstStyle/>
        <a:p>
          <a:r>
            <a:rPr lang="en-US" dirty="0" smtClean="0"/>
            <a:t>Implementation of Intervention</a:t>
          </a:r>
          <a:endParaRPr lang="en-US" dirty="0"/>
        </a:p>
      </dgm:t>
    </dgm:pt>
    <dgm:pt modelId="{93B35D7F-5C86-EE40-B7DE-B1B2F8E3BD1C}" type="parTrans" cxnId="{453F7160-620C-EB47-A42E-8577B00F429C}">
      <dgm:prSet/>
      <dgm:spPr/>
      <dgm:t>
        <a:bodyPr/>
        <a:lstStyle/>
        <a:p>
          <a:endParaRPr lang="en-US"/>
        </a:p>
      </dgm:t>
    </dgm:pt>
    <dgm:pt modelId="{42001C60-8B40-AC43-838B-1E1258A35C0B}" type="sibTrans" cxnId="{453F7160-620C-EB47-A42E-8577B00F429C}">
      <dgm:prSet/>
      <dgm:spPr/>
      <dgm:t>
        <a:bodyPr/>
        <a:lstStyle/>
        <a:p>
          <a:endParaRPr lang="en-US"/>
        </a:p>
      </dgm:t>
    </dgm:pt>
    <dgm:pt modelId="{3B0666B0-37E8-914C-9A7B-56B2B4003BA1}">
      <dgm:prSet phldrT="[Text]"/>
      <dgm:spPr/>
      <dgm:t>
        <a:bodyPr/>
        <a:lstStyle/>
        <a:p>
          <a:r>
            <a:rPr lang="en-US" dirty="0" smtClean="0"/>
            <a:t>Assessment</a:t>
          </a:r>
          <a:endParaRPr lang="en-US" dirty="0"/>
        </a:p>
      </dgm:t>
    </dgm:pt>
    <dgm:pt modelId="{47CCD203-4251-9845-BF57-6B04280B575E}" type="parTrans" cxnId="{4EA589A6-3E3D-5D40-B555-7C313E82882C}">
      <dgm:prSet/>
      <dgm:spPr/>
      <dgm:t>
        <a:bodyPr/>
        <a:lstStyle/>
        <a:p>
          <a:endParaRPr lang="en-US"/>
        </a:p>
      </dgm:t>
    </dgm:pt>
    <dgm:pt modelId="{90963FE7-9968-994D-8DDA-606834F9956D}" type="sibTrans" cxnId="{4EA589A6-3E3D-5D40-B555-7C313E82882C}">
      <dgm:prSet/>
      <dgm:spPr/>
      <dgm:t>
        <a:bodyPr/>
        <a:lstStyle/>
        <a:p>
          <a:endParaRPr lang="en-US"/>
        </a:p>
      </dgm:t>
    </dgm:pt>
    <dgm:pt modelId="{67D9967A-7BFB-F04B-8E4C-55E21F7FC67A}">
      <dgm:prSet phldrT="[Text]"/>
      <dgm:spPr/>
      <dgm:t>
        <a:bodyPr/>
        <a:lstStyle/>
        <a:p>
          <a:r>
            <a:rPr lang="en-US" dirty="0" smtClean="0"/>
            <a:t>Analysis Focusing on Both Effectiveness and Function</a:t>
          </a:r>
          <a:endParaRPr lang="en-US" dirty="0"/>
        </a:p>
      </dgm:t>
    </dgm:pt>
    <dgm:pt modelId="{8A6BCCE9-19C5-3541-A8FD-DEFEC6B5AEEB}" type="parTrans" cxnId="{6D793709-56C9-6545-9475-F3C90AFDA2AE}">
      <dgm:prSet/>
      <dgm:spPr/>
      <dgm:t>
        <a:bodyPr/>
        <a:lstStyle/>
        <a:p>
          <a:endParaRPr lang="en-US"/>
        </a:p>
      </dgm:t>
    </dgm:pt>
    <dgm:pt modelId="{5FB4FD9F-B8DF-CB44-A96A-005B6EE45A0A}" type="sibTrans" cxnId="{6D793709-56C9-6545-9475-F3C90AFDA2AE}">
      <dgm:prSet/>
      <dgm:spPr/>
      <dgm:t>
        <a:bodyPr/>
        <a:lstStyle/>
        <a:p>
          <a:r>
            <a:rPr lang="en-US" dirty="0" smtClean="0"/>
            <a:t>If Necessary</a:t>
          </a:r>
          <a:endParaRPr lang="en-US" dirty="0"/>
        </a:p>
      </dgm:t>
    </dgm:pt>
    <dgm:pt modelId="{A3A9DACF-5102-6643-844E-2D3E5715996B}" type="pres">
      <dgm:prSet presAssocID="{11A7B458-2CC1-504B-9D34-1CC36233E022}" presName="cycle" presStyleCnt="0">
        <dgm:presLayoutVars>
          <dgm:dir/>
          <dgm:resizeHandles val="exact"/>
        </dgm:presLayoutVars>
      </dgm:prSet>
      <dgm:spPr/>
      <dgm:t>
        <a:bodyPr/>
        <a:lstStyle/>
        <a:p>
          <a:endParaRPr lang="en-US"/>
        </a:p>
      </dgm:t>
    </dgm:pt>
    <dgm:pt modelId="{22127E21-A294-9C43-AD5C-36ECC112760E}" type="pres">
      <dgm:prSet presAssocID="{DB451240-9E2B-374C-8784-94FFD734EA72}" presName="node" presStyleLbl="node1" presStyleIdx="0" presStyleCnt="5">
        <dgm:presLayoutVars>
          <dgm:bulletEnabled val="1"/>
        </dgm:presLayoutVars>
      </dgm:prSet>
      <dgm:spPr/>
      <dgm:t>
        <a:bodyPr/>
        <a:lstStyle/>
        <a:p>
          <a:endParaRPr lang="en-US"/>
        </a:p>
      </dgm:t>
    </dgm:pt>
    <dgm:pt modelId="{E591D35B-B1E8-FE4F-90F8-FD9F9217038C}" type="pres">
      <dgm:prSet presAssocID="{DE38BB77-4ED8-3D49-9534-02CA43F1D127}" presName="sibTrans" presStyleLbl="sibTrans2D1" presStyleIdx="0" presStyleCnt="5"/>
      <dgm:spPr/>
      <dgm:t>
        <a:bodyPr/>
        <a:lstStyle/>
        <a:p>
          <a:endParaRPr lang="en-US"/>
        </a:p>
      </dgm:t>
    </dgm:pt>
    <dgm:pt modelId="{AB9713D6-7B05-C548-8EFC-9F43BDECA068}" type="pres">
      <dgm:prSet presAssocID="{DE38BB77-4ED8-3D49-9534-02CA43F1D127}" presName="connectorText" presStyleLbl="sibTrans2D1" presStyleIdx="0" presStyleCnt="5"/>
      <dgm:spPr/>
      <dgm:t>
        <a:bodyPr/>
        <a:lstStyle/>
        <a:p>
          <a:endParaRPr lang="en-US"/>
        </a:p>
      </dgm:t>
    </dgm:pt>
    <dgm:pt modelId="{186B1496-4C5D-6946-8EDD-47E08D81AF8F}" type="pres">
      <dgm:prSet presAssocID="{23B098ED-BD58-6947-AD90-DDA83A244C38}" presName="node" presStyleLbl="node1" presStyleIdx="1" presStyleCnt="5">
        <dgm:presLayoutVars>
          <dgm:bulletEnabled val="1"/>
        </dgm:presLayoutVars>
      </dgm:prSet>
      <dgm:spPr/>
      <dgm:t>
        <a:bodyPr/>
        <a:lstStyle/>
        <a:p>
          <a:endParaRPr lang="en-US"/>
        </a:p>
      </dgm:t>
    </dgm:pt>
    <dgm:pt modelId="{51D5F51E-2B7A-CA44-9F03-5EBAA924D546}" type="pres">
      <dgm:prSet presAssocID="{C550041D-7B7A-A040-A30C-A9D9C71AA3C5}" presName="sibTrans" presStyleLbl="sibTrans2D1" presStyleIdx="1" presStyleCnt="5"/>
      <dgm:spPr/>
      <dgm:t>
        <a:bodyPr/>
        <a:lstStyle/>
        <a:p>
          <a:endParaRPr lang="en-US"/>
        </a:p>
      </dgm:t>
    </dgm:pt>
    <dgm:pt modelId="{F6C86A02-467C-684D-9E68-FD09209CFD1E}" type="pres">
      <dgm:prSet presAssocID="{C550041D-7B7A-A040-A30C-A9D9C71AA3C5}" presName="connectorText" presStyleLbl="sibTrans2D1" presStyleIdx="1" presStyleCnt="5"/>
      <dgm:spPr/>
      <dgm:t>
        <a:bodyPr/>
        <a:lstStyle/>
        <a:p>
          <a:endParaRPr lang="en-US"/>
        </a:p>
      </dgm:t>
    </dgm:pt>
    <dgm:pt modelId="{617E41A4-BA46-3F41-99C0-3E6B4581995E}" type="pres">
      <dgm:prSet presAssocID="{C1F959EC-8FB6-2A49-842E-AD14FDEC6C91}" presName="node" presStyleLbl="node1" presStyleIdx="2" presStyleCnt="5">
        <dgm:presLayoutVars>
          <dgm:bulletEnabled val="1"/>
        </dgm:presLayoutVars>
      </dgm:prSet>
      <dgm:spPr/>
      <dgm:t>
        <a:bodyPr/>
        <a:lstStyle/>
        <a:p>
          <a:endParaRPr lang="en-US"/>
        </a:p>
      </dgm:t>
    </dgm:pt>
    <dgm:pt modelId="{B7226719-D834-BE4D-B9C3-41D7EC75B5C9}" type="pres">
      <dgm:prSet presAssocID="{42001C60-8B40-AC43-838B-1E1258A35C0B}" presName="sibTrans" presStyleLbl="sibTrans2D1" presStyleIdx="2" presStyleCnt="5"/>
      <dgm:spPr/>
      <dgm:t>
        <a:bodyPr/>
        <a:lstStyle/>
        <a:p>
          <a:endParaRPr lang="en-US"/>
        </a:p>
      </dgm:t>
    </dgm:pt>
    <dgm:pt modelId="{DE023EAF-0522-5445-93C2-571898973633}" type="pres">
      <dgm:prSet presAssocID="{42001C60-8B40-AC43-838B-1E1258A35C0B}" presName="connectorText" presStyleLbl="sibTrans2D1" presStyleIdx="2" presStyleCnt="5"/>
      <dgm:spPr/>
      <dgm:t>
        <a:bodyPr/>
        <a:lstStyle/>
        <a:p>
          <a:endParaRPr lang="en-US"/>
        </a:p>
      </dgm:t>
    </dgm:pt>
    <dgm:pt modelId="{E481884F-6DAB-444A-B5C7-FE40BA740697}" type="pres">
      <dgm:prSet presAssocID="{3B0666B0-37E8-914C-9A7B-56B2B4003BA1}" presName="node" presStyleLbl="node1" presStyleIdx="3" presStyleCnt="5">
        <dgm:presLayoutVars>
          <dgm:bulletEnabled val="1"/>
        </dgm:presLayoutVars>
      </dgm:prSet>
      <dgm:spPr/>
      <dgm:t>
        <a:bodyPr/>
        <a:lstStyle/>
        <a:p>
          <a:endParaRPr lang="en-US"/>
        </a:p>
      </dgm:t>
    </dgm:pt>
    <dgm:pt modelId="{41CA9B06-F94B-B14D-B60E-AF1F2300AB93}" type="pres">
      <dgm:prSet presAssocID="{90963FE7-9968-994D-8DDA-606834F9956D}" presName="sibTrans" presStyleLbl="sibTrans2D1" presStyleIdx="3" presStyleCnt="5"/>
      <dgm:spPr/>
      <dgm:t>
        <a:bodyPr/>
        <a:lstStyle/>
        <a:p>
          <a:endParaRPr lang="en-US"/>
        </a:p>
      </dgm:t>
    </dgm:pt>
    <dgm:pt modelId="{D06AB2DA-D8D6-F549-B3F5-AD508B44DC0A}" type="pres">
      <dgm:prSet presAssocID="{90963FE7-9968-994D-8DDA-606834F9956D}" presName="connectorText" presStyleLbl="sibTrans2D1" presStyleIdx="3" presStyleCnt="5"/>
      <dgm:spPr/>
      <dgm:t>
        <a:bodyPr/>
        <a:lstStyle/>
        <a:p>
          <a:endParaRPr lang="en-US"/>
        </a:p>
      </dgm:t>
    </dgm:pt>
    <dgm:pt modelId="{7D16D114-31E9-0E46-A819-5CE558DF4499}" type="pres">
      <dgm:prSet presAssocID="{67D9967A-7BFB-F04B-8E4C-55E21F7FC67A}" presName="node" presStyleLbl="node1" presStyleIdx="4" presStyleCnt="5">
        <dgm:presLayoutVars>
          <dgm:bulletEnabled val="1"/>
        </dgm:presLayoutVars>
      </dgm:prSet>
      <dgm:spPr/>
      <dgm:t>
        <a:bodyPr/>
        <a:lstStyle/>
        <a:p>
          <a:endParaRPr lang="en-US"/>
        </a:p>
      </dgm:t>
    </dgm:pt>
    <dgm:pt modelId="{14DAC8C1-6A4F-B547-BB04-2D06D4A7C966}" type="pres">
      <dgm:prSet presAssocID="{5FB4FD9F-B8DF-CB44-A96A-005B6EE45A0A}" presName="sibTrans" presStyleLbl="sibTrans2D1" presStyleIdx="4" presStyleCnt="5"/>
      <dgm:spPr/>
      <dgm:t>
        <a:bodyPr/>
        <a:lstStyle/>
        <a:p>
          <a:endParaRPr lang="en-US"/>
        </a:p>
      </dgm:t>
    </dgm:pt>
    <dgm:pt modelId="{13B666A1-1079-7D4D-800E-CE7167ED93F6}" type="pres">
      <dgm:prSet presAssocID="{5FB4FD9F-B8DF-CB44-A96A-005B6EE45A0A}" presName="connectorText" presStyleLbl="sibTrans2D1" presStyleIdx="4" presStyleCnt="5"/>
      <dgm:spPr/>
      <dgm:t>
        <a:bodyPr/>
        <a:lstStyle/>
        <a:p>
          <a:endParaRPr lang="en-US"/>
        </a:p>
      </dgm:t>
    </dgm:pt>
  </dgm:ptLst>
  <dgm:cxnLst>
    <dgm:cxn modelId="{453F7160-620C-EB47-A42E-8577B00F429C}" srcId="{11A7B458-2CC1-504B-9D34-1CC36233E022}" destId="{C1F959EC-8FB6-2A49-842E-AD14FDEC6C91}" srcOrd="2" destOrd="0" parTransId="{93B35D7F-5C86-EE40-B7DE-B1B2F8E3BD1C}" sibTransId="{42001C60-8B40-AC43-838B-1E1258A35C0B}"/>
    <dgm:cxn modelId="{D1C9945E-3431-C347-B462-EFAE88D441DE}" type="presOf" srcId="{5FB4FD9F-B8DF-CB44-A96A-005B6EE45A0A}" destId="{13B666A1-1079-7D4D-800E-CE7167ED93F6}" srcOrd="1" destOrd="0" presId="urn:microsoft.com/office/officeart/2005/8/layout/cycle2"/>
    <dgm:cxn modelId="{2D5AAEE1-723A-EC49-BF0B-0105D7F5919A}" type="presOf" srcId="{DB451240-9E2B-374C-8784-94FFD734EA72}" destId="{22127E21-A294-9C43-AD5C-36ECC112760E}" srcOrd="0" destOrd="0" presId="urn:microsoft.com/office/officeart/2005/8/layout/cycle2"/>
    <dgm:cxn modelId="{59EB47B2-9CFE-4B49-92C4-6A9FCDDB61D8}" type="presOf" srcId="{C1F959EC-8FB6-2A49-842E-AD14FDEC6C91}" destId="{617E41A4-BA46-3F41-99C0-3E6B4581995E}" srcOrd="0" destOrd="0" presId="urn:microsoft.com/office/officeart/2005/8/layout/cycle2"/>
    <dgm:cxn modelId="{21FADA0A-095F-4547-A189-85CD87FB4694}" type="presOf" srcId="{90963FE7-9968-994D-8DDA-606834F9956D}" destId="{D06AB2DA-D8D6-F549-B3F5-AD508B44DC0A}" srcOrd="1" destOrd="0" presId="urn:microsoft.com/office/officeart/2005/8/layout/cycle2"/>
    <dgm:cxn modelId="{BCDA080D-2BA1-B74D-B44C-1E4E6444440D}" type="presOf" srcId="{90963FE7-9968-994D-8DDA-606834F9956D}" destId="{41CA9B06-F94B-B14D-B60E-AF1F2300AB93}" srcOrd="0" destOrd="0" presId="urn:microsoft.com/office/officeart/2005/8/layout/cycle2"/>
    <dgm:cxn modelId="{E358695E-0923-8E4A-8637-819CAB6DB589}" srcId="{11A7B458-2CC1-504B-9D34-1CC36233E022}" destId="{DB451240-9E2B-374C-8784-94FFD734EA72}" srcOrd="0" destOrd="0" parTransId="{5CC3E753-D4A2-A341-ACED-9C8A27102E82}" sibTransId="{DE38BB77-4ED8-3D49-9534-02CA43F1D127}"/>
    <dgm:cxn modelId="{4EA589A6-3E3D-5D40-B555-7C313E82882C}" srcId="{11A7B458-2CC1-504B-9D34-1CC36233E022}" destId="{3B0666B0-37E8-914C-9A7B-56B2B4003BA1}" srcOrd="3" destOrd="0" parTransId="{47CCD203-4251-9845-BF57-6B04280B575E}" sibTransId="{90963FE7-9968-994D-8DDA-606834F9956D}"/>
    <dgm:cxn modelId="{766C538A-7BA4-F94C-8C29-3F3024E6684E}" type="presOf" srcId="{23B098ED-BD58-6947-AD90-DDA83A244C38}" destId="{186B1496-4C5D-6946-8EDD-47E08D81AF8F}" srcOrd="0" destOrd="0" presId="urn:microsoft.com/office/officeart/2005/8/layout/cycle2"/>
    <dgm:cxn modelId="{4C377A5E-0840-3A49-9359-EF7B2FDE70DB}" type="presOf" srcId="{67D9967A-7BFB-F04B-8E4C-55E21F7FC67A}" destId="{7D16D114-31E9-0E46-A819-5CE558DF4499}" srcOrd="0" destOrd="0" presId="urn:microsoft.com/office/officeart/2005/8/layout/cycle2"/>
    <dgm:cxn modelId="{D919C926-200C-3248-8729-00CF89BD4F53}" type="presOf" srcId="{C550041D-7B7A-A040-A30C-A9D9C71AA3C5}" destId="{51D5F51E-2B7A-CA44-9F03-5EBAA924D546}" srcOrd="0" destOrd="0" presId="urn:microsoft.com/office/officeart/2005/8/layout/cycle2"/>
    <dgm:cxn modelId="{C5A81A76-EDCF-1848-8D54-A2CFD238BF82}" type="presOf" srcId="{3B0666B0-37E8-914C-9A7B-56B2B4003BA1}" destId="{E481884F-6DAB-444A-B5C7-FE40BA740697}" srcOrd="0" destOrd="0" presId="urn:microsoft.com/office/officeart/2005/8/layout/cycle2"/>
    <dgm:cxn modelId="{E994384A-CA13-4347-B99C-A7C6D7950608}" type="presOf" srcId="{42001C60-8B40-AC43-838B-1E1258A35C0B}" destId="{DE023EAF-0522-5445-93C2-571898973633}" srcOrd="1" destOrd="0" presId="urn:microsoft.com/office/officeart/2005/8/layout/cycle2"/>
    <dgm:cxn modelId="{9AEDA423-1674-E14E-A42C-E67BFDADDE36}" srcId="{11A7B458-2CC1-504B-9D34-1CC36233E022}" destId="{23B098ED-BD58-6947-AD90-DDA83A244C38}" srcOrd="1" destOrd="0" parTransId="{9CD85769-ADF5-BC45-85A4-A52C88D406A3}" sibTransId="{C550041D-7B7A-A040-A30C-A9D9C71AA3C5}"/>
    <dgm:cxn modelId="{6D793709-56C9-6545-9475-F3C90AFDA2AE}" srcId="{11A7B458-2CC1-504B-9D34-1CC36233E022}" destId="{67D9967A-7BFB-F04B-8E4C-55E21F7FC67A}" srcOrd="4" destOrd="0" parTransId="{8A6BCCE9-19C5-3541-A8FD-DEFEC6B5AEEB}" sibTransId="{5FB4FD9F-B8DF-CB44-A96A-005B6EE45A0A}"/>
    <dgm:cxn modelId="{4B8702DE-E88F-724F-93DA-DEA0964E6433}" type="presOf" srcId="{5FB4FD9F-B8DF-CB44-A96A-005B6EE45A0A}" destId="{14DAC8C1-6A4F-B547-BB04-2D06D4A7C966}" srcOrd="0" destOrd="0" presId="urn:microsoft.com/office/officeart/2005/8/layout/cycle2"/>
    <dgm:cxn modelId="{A8F5BF5D-162B-0946-8D09-A261E7EFE797}" type="presOf" srcId="{C550041D-7B7A-A040-A30C-A9D9C71AA3C5}" destId="{F6C86A02-467C-684D-9E68-FD09209CFD1E}" srcOrd="1" destOrd="0" presId="urn:microsoft.com/office/officeart/2005/8/layout/cycle2"/>
    <dgm:cxn modelId="{AA8824EC-3689-7343-A1A8-FE7BC5DC1D81}" type="presOf" srcId="{42001C60-8B40-AC43-838B-1E1258A35C0B}" destId="{B7226719-D834-BE4D-B9C3-41D7EC75B5C9}" srcOrd="0" destOrd="0" presId="urn:microsoft.com/office/officeart/2005/8/layout/cycle2"/>
    <dgm:cxn modelId="{6A5F3992-E8CC-E341-B2A4-76F9E95B2AF3}" type="presOf" srcId="{DE38BB77-4ED8-3D49-9534-02CA43F1D127}" destId="{E591D35B-B1E8-FE4F-90F8-FD9F9217038C}" srcOrd="0" destOrd="0" presId="urn:microsoft.com/office/officeart/2005/8/layout/cycle2"/>
    <dgm:cxn modelId="{DBD12324-718F-F84C-B057-014B04BFDBF9}" type="presOf" srcId="{DE38BB77-4ED8-3D49-9534-02CA43F1D127}" destId="{AB9713D6-7B05-C548-8EFC-9F43BDECA068}" srcOrd="1" destOrd="0" presId="urn:microsoft.com/office/officeart/2005/8/layout/cycle2"/>
    <dgm:cxn modelId="{E3427DA6-6558-3B4A-B6A3-7098C9B72DCC}" type="presOf" srcId="{11A7B458-2CC1-504B-9D34-1CC36233E022}" destId="{A3A9DACF-5102-6643-844E-2D3E5715996B}" srcOrd="0" destOrd="0" presId="urn:microsoft.com/office/officeart/2005/8/layout/cycle2"/>
    <dgm:cxn modelId="{67F49B0B-C4BB-9D49-A0E1-B50FB46DA2DB}" type="presParOf" srcId="{A3A9DACF-5102-6643-844E-2D3E5715996B}" destId="{22127E21-A294-9C43-AD5C-36ECC112760E}" srcOrd="0" destOrd="0" presId="urn:microsoft.com/office/officeart/2005/8/layout/cycle2"/>
    <dgm:cxn modelId="{59DEF26D-6996-EA4A-B153-C47181E291BB}" type="presParOf" srcId="{A3A9DACF-5102-6643-844E-2D3E5715996B}" destId="{E591D35B-B1E8-FE4F-90F8-FD9F9217038C}" srcOrd="1" destOrd="0" presId="urn:microsoft.com/office/officeart/2005/8/layout/cycle2"/>
    <dgm:cxn modelId="{03AF1D48-D031-A34D-A62F-AB6301CE0C3A}" type="presParOf" srcId="{E591D35B-B1E8-FE4F-90F8-FD9F9217038C}" destId="{AB9713D6-7B05-C548-8EFC-9F43BDECA068}" srcOrd="0" destOrd="0" presId="urn:microsoft.com/office/officeart/2005/8/layout/cycle2"/>
    <dgm:cxn modelId="{E0D968F3-D805-0D4B-97E2-6A4FA4CB3D99}" type="presParOf" srcId="{A3A9DACF-5102-6643-844E-2D3E5715996B}" destId="{186B1496-4C5D-6946-8EDD-47E08D81AF8F}" srcOrd="2" destOrd="0" presId="urn:microsoft.com/office/officeart/2005/8/layout/cycle2"/>
    <dgm:cxn modelId="{658C9067-FF1D-E54C-94A5-CF36636C5EE0}" type="presParOf" srcId="{A3A9DACF-5102-6643-844E-2D3E5715996B}" destId="{51D5F51E-2B7A-CA44-9F03-5EBAA924D546}" srcOrd="3" destOrd="0" presId="urn:microsoft.com/office/officeart/2005/8/layout/cycle2"/>
    <dgm:cxn modelId="{148E5949-CA70-9542-BCE5-6535A428E574}" type="presParOf" srcId="{51D5F51E-2B7A-CA44-9F03-5EBAA924D546}" destId="{F6C86A02-467C-684D-9E68-FD09209CFD1E}" srcOrd="0" destOrd="0" presId="urn:microsoft.com/office/officeart/2005/8/layout/cycle2"/>
    <dgm:cxn modelId="{8A212225-B1E2-FD45-8A4D-6548BE246927}" type="presParOf" srcId="{A3A9DACF-5102-6643-844E-2D3E5715996B}" destId="{617E41A4-BA46-3F41-99C0-3E6B4581995E}" srcOrd="4" destOrd="0" presId="urn:microsoft.com/office/officeart/2005/8/layout/cycle2"/>
    <dgm:cxn modelId="{6E4800E8-09CF-A74C-A039-42FDC9C372BF}" type="presParOf" srcId="{A3A9DACF-5102-6643-844E-2D3E5715996B}" destId="{B7226719-D834-BE4D-B9C3-41D7EC75B5C9}" srcOrd="5" destOrd="0" presId="urn:microsoft.com/office/officeart/2005/8/layout/cycle2"/>
    <dgm:cxn modelId="{EC86D31F-E03E-FF49-A991-6F5A7BB7E6BA}" type="presParOf" srcId="{B7226719-D834-BE4D-B9C3-41D7EC75B5C9}" destId="{DE023EAF-0522-5445-93C2-571898973633}" srcOrd="0" destOrd="0" presId="urn:microsoft.com/office/officeart/2005/8/layout/cycle2"/>
    <dgm:cxn modelId="{3DABEFC9-4296-ED48-A584-76F2A5004A44}" type="presParOf" srcId="{A3A9DACF-5102-6643-844E-2D3E5715996B}" destId="{E481884F-6DAB-444A-B5C7-FE40BA740697}" srcOrd="6" destOrd="0" presId="urn:microsoft.com/office/officeart/2005/8/layout/cycle2"/>
    <dgm:cxn modelId="{35DBF2AB-F62A-2648-8461-9B16F6580376}" type="presParOf" srcId="{A3A9DACF-5102-6643-844E-2D3E5715996B}" destId="{41CA9B06-F94B-B14D-B60E-AF1F2300AB93}" srcOrd="7" destOrd="0" presId="urn:microsoft.com/office/officeart/2005/8/layout/cycle2"/>
    <dgm:cxn modelId="{0CAE167C-2DC3-3E4F-AFF3-ED658C7713DC}" type="presParOf" srcId="{41CA9B06-F94B-B14D-B60E-AF1F2300AB93}" destId="{D06AB2DA-D8D6-F549-B3F5-AD508B44DC0A}" srcOrd="0" destOrd="0" presId="urn:microsoft.com/office/officeart/2005/8/layout/cycle2"/>
    <dgm:cxn modelId="{570B921C-251B-C147-9E79-AC51E9EA19BE}" type="presParOf" srcId="{A3A9DACF-5102-6643-844E-2D3E5715996B}" destId="{7D16D114-31E9-0E46-A819-5CE558DF4499}" srcOrd="8" destOrd="0" presId="urn:microsoft.com/office/officeart/2005/8/layout/cycle2"/>
    <dgm:cxn modelId="{6C6659C5-95FA-8048-929C-5BDBB4E3ACD9}" type="presParOf" srcId="{A3A9DACF-5102-6643-844E-2D3E5715996B}" destId="{14DAC8C1-6A4F-B547-BB04-2D06D4A7C966}" srcOrd="9" destOrd="0" presId="urn:microsoft.com/office/officeart/2005/8/layout/cycle2"/>
    <dgm:cxn modelId="{4C9F9F0B-54D0-E145-8426-9CADA451FD4E}" type="presParOf" srcId="{14DAC8C1-6A4F-B547-BB04-2D06D4A7C966}" destId="{13B666A1-1079-7D4D-800E-CE7167ED93F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DAAFA-CB52-B14E-AEA0-67CC57867172}" type="datetimeFigureOut">
              <a:rPr lang="en-US" smtClean="0"/>
              <a:t>2/14/2018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3E44CF-4CD1-F64F-A7F0-DEBA94EA83EA}" type="slidenum">
              <a:rPr lang="en-US" smtClean="0"/>
              <a:t>‹#›</a:t>
            </a:fld>
            <a:endParaRPr lang="en-US"/>
          </a:p>
        </p:txBody>
      </p:sp>
    </p:spTree>
    <p:extLst>
      <p:ext uri="{BB962C8B-B14F-4D97-AF65-F5344CB8AC3E}">
        <p14:creationId xmlns:p14="http://schemas.microsoft.com/office/powerpoint/2010/main" val="41903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707B6-64B1-8E41-8985-B33E2B48BF65}" type="datetimeFigureOut">
              <a:rPr lang="en-US" smtClean="0"/>
              <a:pPr/>
              <a:t>2/14/2018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DF46A-D5B9-FC40-A53A-EA720FCCBA3D}" type="slidenum">
              <a:rPr lang="en-US" smtClean="0"/>
              <a:pPr/>
              <a:t>‹#›</a:t>
            </a:fld>
            <a:endParaRPr lang="en-US" dirty="0"/>
          </a:p>
        </p:txBody>
      </p:sp>
    </p:spTree>
    <p:extLst>
      <p:ext uri="{BB962C8B-B14F-4D97-AF65-F5344CB8AC3E}">
        <p14:creationId xmlns:p14="http://schemas.microsoft.com/office/powerpoint/2010/main" val="2252013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baseline="0" dirty="0" smtClean="0"/>
              <a:t>What we’re going to do in the next section is discuss a few important considerations when delivering intensive interventions and then give you a few specific classroom examples </a:t>
            </a:r>
            <a:r>
              <a:rPr lang="en-US" dirty="0" smtClean="0"/>
              <a:t>that address escape,</a:t>
            </a:r>
            <a:r>
              <a:rPr lang="en-US" baseline="0" dirty="0" smtClean="0"/>
              <a:t> attention and instruction cases. Please refer to Handout 3 – Examples of EBI’s. There are four examples in total we will review.</a:t>
            </a:r>
            <a:endParaRPr lang="en-US" dirty="0" smtClean="0"/>
          </a:p>
          <a:p>
            <a:endParaRPr lang="en-US" baseline="0" dirty="0" smtClean="0"/>
          </a:p>
          <a:p>
            <a:endParaRPr lang="en-US" dirty="0" smtClean="0"/>
          </a:p>
          <a:p>
            <a:pPr marL="225148" indent="-225148">
              <a:buAutoNum type="arabicPeriod"/>
            </a:pPr>
            <a:r>
              <a:rPr lang="en-US" dirty="0" smtClean="0"/>
              <a:t>CICO </a:t>
            </a:r>
          </a:p>
          <a:p>
            <a:pPr marL="225148" indent="-225148">
              <a:buAutoNum type="arabicPeriod"/>
            </a:pPr>
            <a:r>
              <a:rPr lang="en-US" dirty="0" smtClean="0"/>
              <a:t>NCR</a:t>
            </a:r>
          </a:p>
          <a:p>
            <a:pPr marL="225148" indent="-225148">
              <a:buAutoNum type="arabicPeriod"/>
            </a:pPr>
            <a:r>
              <a:rPr lang="en-US" dirty="0" smtClean="0"/>
              <a:t>Antecedent</a:t>
            </a:r>
            <a:r>
              <a:rPr lang="en-US" baseline="0" dirty="0" smtClean="0"/>
              <a:t> Modification</a:t>
            </a:r>
            <a:endParaRPr lang="en-US" dirty="0" smtClean="0"/>
          </a:p>
          <a:p>
            <a:pPr marL="225148" indent="-225148">
              <a:buAutoNum type="arabicPeriod"/>
            </a:pPr>
            <a:r>
              <a:rPr lang="en-US" dirty="0" smtClean="0"/>
              <a:t>Instructional</a:t>
            </a:r>
            <a:r>
              <a:rPr lang="en-US" baseline="0" dirty="0" smtClean="0"/>
              <a:t> Match</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343702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 possible discussion points.</a:t>
            </a:r>
          </a:p>
          <a:p>
            <a:endParaRPr lang="en-US" baseline="0" dirty="0" smtClean="0"/>
          </a:p>
          <a:p>
            <a:pPr marL="225148" indent="-225148">
              <a:buAutoNum type="arabicPeriod"/>
            </a:pPr>
            <a:r>
              <a:rPr lang="en-US" baseline="0" dirty="0" smtClean="0"/>
              <a:t>What should they do if student re-engages in behavior -- #4?</a:t>
            </a:r>
          </a:p>
          <a:p>
            <a:pPr marL="675444" lvl="1" indent="-225148">
              <a:buAutoNum type="arabicPeriod"/>
            </a:pPr>
            <a:r>
              <a:rPr lang="en-US" baseline="0" dirty="0" smtClean="0"/>
              <a:t>Go back to higher rates of NCR</a:t>
            </a:r>
          </a:p>
          <a:p>
            <a:pPr marL="225148" indent="-225148">
              <a:buAutoNum type="arabicPeriod"/>
            </a:pPr>
            <a:r>
              <a:rPr lang="en-US" baseline="0" dirty="0" smtClean="0"/>
              <a:t>How will teams know the intervention is working?</a:t>
            </a:r>
          </a:p>
          <a:p>
            <a:pPr marL="675444" lvl="1" indent="-225148">
              <a:buAutoNum type="arabicPeriod"/>
            </a:pPr>
            <a:r>
              <a:rPr lang="en-US" baseline="0" dirty="0" smtClean="0"/>
              <a:t>Decrease rates of problem behavior</a:t>
            </a:r>
          </a:p>
          <a:p>
            <a:pPr marL="225148" indent="-225148">
              <a:buAutoNum type="arabicPeriod"/>
            </a:pPr>
            <a:r>
              <a:rPr lang="en-US" baseline="0" dirty="0" smtClean="0"/>
              <a:t>What data should teams collect and review?</a:t>
            </a:r>
            <a:endParaRPr lang="en-US" baseline="0" dirty="0"/>
          </a:p>
          <a:p>
            <a:pPr marL="675444" lvl="1" indent="-225148">
              <a:buAutoNum type="arabicPeriod"/>
            </a:pPr>
            <a:r>
              <a:rPr lang="en-US" baseline="0" dirty="0" smtClean="0"/>
              <a:t>Ideally some estimate of the problem behavior.  Daily behavior ratings are idea, as are a frequency count.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11344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Handout 3– Example #3</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2567253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on Antecedent modification.</a:t>
            </a:r>
            <a:r>
              <a:rPr lang="en-US" i="1" baseline="0" dirty="0" smtClean="0"/>
              <a:t> </a:t>
            </a:r>
          </a:p>
          <a:p>
            <a:endParaRPr lang="en-US" i="1" baseline="0" dirty="0" smtClean="0"/>
          </a:p>
          <a:p>
            <a:r>
              <a:rPr lang="en-US" i="0" dirty="0" smtClean="0"/>
              <a:t>Antecedent modification</a:t>
            </a:r>
            <a:r>
              <a:rPr lang="en-US" i="0" baseline="0" dirty="0" smtClean="0"/>
              <a:t> is typically associated with escape based behaviors. </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40631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TCRT + GC to add speaker notes here – RZ suggestion;</a:t>
            </a:r>
            <a:r>
              <a:rPr lang="en-US" i="1" baseline="0" dirty="0" smtClean="0"/>
              <a:t> clearer explanation of sample procedures of illustrative case?</a:t>
            </a:r>
          </a:p>
          <a:p>
            <a:endParaRPr lang="en-US" i="1" baseline="0" dirty="0" smtClean="0"/>
          </a:p>
          <a:p>
            <a:r>
              <a:rPr lang="en-US" i="0" baseline="0" dirty="0" smtClean="0"/>
              <a:t>If we return the example of the student who engages in disruptive behavior every time a specific activity occurs and the hypothesized function has been identified as escape, what’s next? What are some of the possible questions you can ask so that you can take the next steps and ensure that the solution or strategy you choose is one that will likely be effective because it is tied directly to the function of the behavior?</a:t>
            </a:r>
          </a:p>
          <a:p>
            <a:endParaRPr lang="en-US" i="0" baseline="0" dirty="0" smtClean="0"/>
          </a:p>
          <a:p>
            <a:r>
              <a:rPr lang="en-US" i="0" baseline="0" dirty="0" smtClean="0"/>
              <a:t>Escape motivated behavior like attention based behavior happens for different reasons and exists along a continuum. As a general rule, to decrease escape behavior, the activity needs to be less punishing from the student’s perspective. And what we mean by punishing is that the activity is or has become aversive to the student and they would rather engage in an INAPPROPRIATE behavior than engage in the activity.</a:t>
            </a:r>
          </a:p>
          <a:p>
            <a:endParaRPr lang="en-US" i="0" baseline="0" dirty="0" smtClean="0"/>
          </a:p>
          <a:p>
            <a:r>
              <a:rPr lang="en-US" i="0" baseline="0" dirty="0" smtClean="0"/>
              <a:t>Depending on the type and intensity of the “escape” behavior, there are a few strategies / changes that are likely to help – changing the antecedents to increase engagement in the activity or success with the activity. For example, you can pre-teach necessary skills; offer choices; model behavior; breakdown tasks, etc.</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55955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Altering the antecedent of the target behavior has the substantial advantage of being proactive. As such, with appropriate modifications of the antecedents, a problem behavior (e.g. disruptive behavior or task demand refusal) can be avoided. For students who want to escape non-preferred activities, altering antecedents can increase task engagement. Antecedent-based procedures can be used to decrease inappropriate behaviors or increase appropriate behaviors.</a:t>
            </a:r>
          </a:p>
          <a:p>
            <a:endParaRPr lang="en-US" sz="1600" dirty="0">
              <a:solidFill>
                <a:schemeClr val="bg1"/>
              </a:solidFill>
            </a:endParaRPr>
          </a:p>
          <a:p>
            <a:r>
              <a:rPr lang="en-US" sz="1600" dirty="0">
                <a:solidFill>
                  <a:schemeClr val="bg1"/>
                </a:solidFill>
              </a:rPr>
              <a:t>Provide positive reinforcement for participating in the activity, redirect / provide instructional feedback that you can follow up with – it’s critical that strategy addresses the function of the behavior (</a:t>
            </a:r>
            <a:r>
              <a:rPr lang="en-US" dirty="0">
                <a:solidFill>
                  <a:schemeClr val="bg1"/>
                </a:solidFill>
              </a:rPr>
              <a:t>e.g. Instead of having to do a page of math problems independently before accessing some kind of </a:t>
            </a:r>
            <a:r>
              <a:rPr lang="en-US" dirty="0" err="1">
                <a:solidFill>
                  <a:schemeClr val="bg1"/>
                </a:solidFill>
              </a:rPr>
              <a:t>reinforcer</a:t>
            </a:r>
            <a:r>
              <a:rPr lang="en-US" dirty="0">
                <a:solidFill>
                  <a:schemeClr val="bg1"/>
                </a:solidFill>
              </a:rPr>
              <a:t>, maybe the student only has to do 5 math problems)</a:t>
            </a:r>
          </a:p>
          <a:p>
            <a:endParaRPr lang="en-US" dirty="0" smtClean="0"/>
          </a:p>
          <a:p>
            <a:r>
              <a:rPr lang="en-US" b="1" dirty="0" smtClean="0"/>
              <a:t>TCRT+GC add speaker notes here – RZ suggestions. How will teams know this is working? How do you measure progress?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8420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Remind participants that information</a:t>
            </a:r>
            <a:r>
              <a:rPr lang="en-US" i="1" baseline="0" dirty="0" smtClean="0"/>
              <a:t> is available in Handout 3 . Instructional match is example #4 in the handout.</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1282125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r>
              <a:rPr lang="en-US" i="1" baseline="0" dirty="0" smtClean="0"/>
              <a:t> on Instructional Match.</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3047636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Read slide.</a:t>
            </a:r>
            <a:endParaRPr lang="en-US" b="0"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70620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endParaRPr lang="en-US" i="1" u="sng" dirty="0" smtClean="0"/>
          </a:p>
          <a:p>
            <a:endParaRPr lang="en-US" i="1" u="sng" dirty="0" smtClean="0"/>
          </a:p>
          <a:p>
            <a:r>
              <a:rPr lang="en-US" i="1" u="none" dirty="0" smtClean="0"/>
              <a:t>Activity:</a:t>
            </a:r>
            <a:r>
              <a:rPr lang="en-US" i="1" u="none" baseline="0" dirty="0" smtClean="0"/>
              <a:t> Ask the group or do a think / pair/ share about which solutions they might pair with each example and why. </a:t>
            </a:r>
            <a:endParaRPr lang="en-US" i="1" u="none" dirty="0" smtClean="0"/>
          </a:p>
          <a:p>
            <a:endParaRPr lang="en-US" i="1" u="sng" dirty="0" smtClean="0"/>
          </a:p>
          <a:p>
            <a:endParaRPr lang="en-US" i="1" u="none"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1883828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discussion points</a:t>
            </a:r>
          </a:p>
          <a:p>
            <a:endParaRPr lang="en-US" dirty="0" smtClean="0"/>
          </a:p>
          <a:p>
            <a:r>
              <a:rPr lang="en-US" baseline="0" dirty="0" smtClean="0"/>
              <a:t>How will teams know when this is working? </a:t>
            </a:r>
          </a:p>
          <a:p>
            <a:endParaRPr lang="en-US" baseline="0" dirty="0" smtClean="0"/>
          </a:p>
          <a:p>
            <a:r>
              <a:rPr lang="en-US" baseline="0" dirty="0" smtClean="0"/>
              <a:t>	Decreased problem behavior AND increased academic engagement.  It is likely that the academic success will occur prior to or concurrent with the change in behavior.</a:t>
            </a:r>
          </a:p>
          <a:p>
            <a:endParaRPr lang="en-US" baseline="0" dirty="0" smtClean="0"/>
          </a:p>
          <a:p>
            <a:r>
              <a:rPr lang="en-US" baseline="0" dirty="0" smtClean="0"/>
              <a:t>How will progress be measured?</a:t>
            </a:r>
          </a:p>
          <a:p>
            <a:endParaRPr lang="en-US" baseline="0" dirty="0" smtClean="0"/>
          </a:p>
          <a:p>
            <a:r>
              <a:rPr lang="en-US" baseline="0" dirty="0" smtClean="0"/>
              <a:t>	This is a rather unique “behavior” intervention in that the first line of assessment is academic and/or academic engagement.  Direct academic assessment (e.g. CBM) and formative assessment of engagement and the problem (Direct Behavior 	Ratings) are ideally suited to these cases.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145799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854" indent="-285713" eaLnBrk="0" hangingPunct="0">
              <a:defRPr>
                <a:solidFill>
                  <a:schemeClr val="tx1"/>
                </a:solidFill>
                <a:latin typeface="Arial" charset="0"/>
                <a:ea typeface="ＭＳ Ｐゴシック" pitchFamily="-1" charset="-128"/>
              </a:defRPr>
            </a:lvl2pPr>
            <a:lvl3pPr marL="1142852" indent="-228571" eaLnBrk="0" hangingPunct="0">
              <a:defRPr>
                <a:solidFill>
                  <a:schemeClr val="tx1"/>
                </a:solidFill>
                <a:latin typeface="Arial" charset="0"/>
                <a:ea typeface="ＭＳ Ｐゴシック" pitchFamily="-1" charset="-128"/>
              </a:defRPr>
            </a:lvl3pPr>
            <a:lvl4pPr marL="1599993" indent="-228571" eaLnBrk="0" hangingPunct="0">
              <a:defRPr>
                <a:solidFill>
                  <a:schemeClr val="tx1"/>
                </a:solidFill>
                <a:latin typeface="Arial" charset="0"/>
                <a:ea typeface="ＭＳ Ｐゴシック" pitchFamily="-1" charset="-128"/>
              </a:defRPr>
            </a:lvl4pPr>
            <a:lvl5pPr marL="2057133" indent="-228571" eaLnBrk="0" hangingPunct="0">
              <a:defRPr>
                <a:solidFill>
                  <a:schemeClr val="tx1"/>
                </a:solidFill>
                <a:latin typeface="Arial" charset="0"/>
                <a:ea typeface="ＭＳ Ｐゴシック" pitchFamily="-1" charset="-128"/>
              </a:defRPr>
            </a:lvl5pPr>
            <a:lvl6pPr marL="2514274" indent="-228571" defTabSz="457140" eaLnBrk="0" fontAlgn="base" hangingPunct="0">
              <a:spcBef>
                <a:spcPct val="0"/>
              </a:spcBef>
              <a:spcAft>
                <a:spcPct val="0"/>
              </a:spcAft>
              <a:defRPr>
                <a:solidFill>
                  <a:schemeClr val="tx1"/>
                </a:solidFill>
                <a:latin typeface="Arial" charset="0"/>
                <a:ea typeface="ＭＳ Ｐゴシック" pitchFamily="-1" charset="-128"/>
              </a:defRPr>
            </a:lvl6pPr>
            <a:lvl7pPr marL="2971415" indent="-228571" defTabSz="457140" eaLnBrk="0" fontAlgn="base" hangingPunct="0">
              <a:spcBef>
                <a:spcPct val="0"/>
              </a:spcBef>
              <a:spcAft>
                <a:spcPct val="0"/>
              </a:spcAft>
              <a:defRPr>
                <a:solidFill>
                  <a:schemeClr val="tx1"/>
                </a:solidFill>
                <a:latin typeface="Arial" charset="0"/>
                <a:ea typeface="ＭＳ Ｐゴシック" pitchFamily="-1" charset="-128"/>
              </a:defRPr>
            </a:lvl7pPr>
            <a:lvl8pPr marL="3428556" indent="-228571" defTabSz="457140" eaLnBrk="0" fontAlgn="base" hangingPunct="0">
              <a:spcBef>
                <a:spcPct val="0"/>
              </a:spcBef>
              <a:spcAft>
                <a:spcPct val="0"/>
              </a:spcAft>
              <a:defRPr>
                <a:solidFill>
                  <a:schemeClr val="tx1"/>
                </a:solidFill>
                <a:latin typeface="Arial" charset="0"/>
                <a:ea typeface="ＭＳ Ｐゴシック" pitchFamily="-1" charset="-128"/>
              </a:defRPr>
            </a:lvl8pPr>
            <a:lvl9pPr marL="3885696" indent="-228571" defTabSz="45714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FCDCC8CA-F19E-4FFE-A319-4814B84C5B81}" type="slidenum">
              <a:rPr lang="en-US">
                <a:latin typeface="Calibri" pitchFamily="-1" charset="0"/>
              </a:rPr>
              <a:pPr eaLnBrk="1" hangingPunct="1"/>
              <a:t>26</a:t>
            </a:fld>
            <a:endParaRPr lang="en-US">
              <a:latin typeface="Calibri" pitchFamily="-1" charset="0"/>
            </a:endParaRPr>
          </a:p>
        </p:txBody>
      </p:sp>
      <p:sp>
        <p:nvSpPr>
          <p:cNvPr id="348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Aft>
                <a:spcPts val="591"/>
              </a:spcAft>
            </a:pPr>
            <a:r>
              <a:rPr lang="en-US" dirty="0">
                <a:ea typeface="ＭＳ Ｐゴシック" pitchFamily="-1" charset="-128"/>
                <a:cs typeface="Arial" charset="0"/>
              </a:rPr>
              <a:t>CICO is one intervention with many names – e.g. The Behavior Education Program (BEP); Check, Connect, and Expect; Hello, Update, Goodbye (HUG)</a:t>
            </a:r>
          </a:p>
          <a:p>
            <a:endParaRPr lang="en-US" dirty="0">
              <a:solidFill>
                <a:schemeClr val="accent1">
                  <a:lumMod val="75000"/>
                </a:schemeClr>
              </a:solidFill>
            </a:endParaRPr>
          </a:p>
          <a:p>
            <a:pPr eaLnBrk="1" hangingPunct="1"/>
            <a:r>
              <a:rPr lang="en-US" dirty="0">
                <a:latin typeface="Arial" charset="0"/>
              </a:rPr>
              <a:t>Listed are some of the key features of CICO:</a:t>
            </a:r>
          </a:p>
          <a:p>
            <a:pPr eaLnBrk="1" hangingPunct="1"/>
            <a:endParaRPr lang="en-US" dirty="0">
              <a:latin typeface="Arial" charset="0"/>
            </a:endParaRPr>
          </a:p>
          <a:p>
            <a:pPr eaLnBrk="1" hangingPunct="1"/>
            <a:r>
              <a:rPr lang="en-US" dirty="0">
                <a:latin typeface="Arial" charset="0"/>
              </a:rPr>
              <a:t>Check-In Check-Out (CICO) is commonly used because of the research-base supporting the positive impact for students. It is also a quick and easy intervention that requires minimal amounts of time before and after school and provides that predictability and structure to the students’ day. It increases the frequency of positive adult contact for the student that is structured to encourage, motivate, and support the student</a:t>
            </a:r>
          </a:p>
          <a:p>
            <a:pPr eaLnBrk="1" hangingPunct="1"/>
            <a:endParaRPr lang="en-US" dirty="0">
              <a:latin typeface="Arial" charset="0"/>
            </a:endParaRPr>
          </a:p>
          <a:p>
            <a:pPr>
              <a:spcAft>
                <a:spcPts val="591"/>
              </a:spcAft>
            </a:pPr>
            <a:r>
              <a:rPr lang="en-US" dirty="0">
                <a:solidFill>
                  <a:schemeClr val="bg1"/>
                </a:solidFill>
              </a:rPr>
              <a:t>CICO is LIKELY TO WORK when the reason or purpose of the behavior is tied to or because a student is wanting attention of some kind (e.g. the function of behavior is </a:t>
            </a:r>
            <a:r>
              <a:rPr lang="en-US">
                <a:solidFill>
                  <a:schemeClr val="bg1"/>
                </a:solidFill>
              </a:rPr>
              <a:t>attention based). </a:t>
            </a:r>
            <a:r>
              <a:rPr lang="en-US" dirty="0">
                <a:solidFill>
                  <a:schemeClr val="bg1"/>
                </a:solidFill>
              </a:rPr>
              <a:t>It is a functionally derived intervention but in order for it to be TRULY FUNCTIONALLY EFFECTIVE, the function of the behavior has to be attention based in some way – otherwise, it will be ineffective. </a:t>
            </a:r>
          </a:p>
          <a:p>
            <a:pPr>
              <a:spcAft>
                <a:spcPts val="591"/>
              </a:spcAft>
            </a:pPr>
            <a:endParaRPr lang="en-US" dirty="0">
              <a:solidFill>
                <a:schemeClr val="bg1"/>
              </a:solidFill>
              <a:ea typeface="ＭＳ Ｐゴシック" pitchFamily="-1" charset="-128"/>
              <a:cs typeface="Arial" charset="0"/>
            </a:endParaRPr>
          </a:p>
          <a:p>
            <a:pPr eaLnBrk="1" hangingPunct="1"/>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parallels</a:t>
            </a:r>
            <a:r>
              <a:rPr lang="en-US" baseline="0" dirty="0" smtClean="0"/>
              <a:t> between the learned helplessness studies with dogs -- </a:t>
            </a:r>
            <a:r>
              <a:rPr lang="en-US" dirty="0">
                <a:latin typeface="ITC Franklin Gothic Std Bk Cd"/>
                <a:ea typeface="ＭＳ Ｐゴシック" pitchFamily="-48" charset="-128"/>
                <a:cs typeface="ＭＳ Ｐゴシック"/>
              </a:rPr>
              <a:t>Seligman &amp; Maier, 1967</a:t>
            </a:r>
            <a:r>
              <a:rPr lang="en-US" baseline="0" dirty="0" smtClean="0"/>
              <a:t> (shocking in cages w no escape – in time causes withdrawal mixed with highly aggressive behavior) </a:t>
            </a:r>
          </a:p>
          <a:p>
            <a:endParaRPr lang="en-US" baseline="0" dirty="0" smtClean="0"/>
          </a:p>
          <a:p>
            <a:r>
              <a:rPr lang="en-US" baseline="0" dirty="0" smtClean="0"/>
              <a:t>Learned helplessness also extends to human behavior. Let’s take an example at the classroom level which is related to instructional match and the importance of making sure that tasks are matched to skill and ability. Students who are asked repeatedly to do work / tasks that they cannot do and fail at consistently will over time focus on weaknesses, limitations, underestimate their own performance and develop a learned helplessness style. Once in this cycle, it can become self- perpetuating and repeated failure intensifies learned helplessness which can over time causes a range of behavior from withdrawal  to externalizing behaviors such as outbursts, etc.</a:t>
            </a:r>
          </a:p>
          <a:p>
            <a:endParaRPr lang="en-US" baseline="0" dirty="0" smtClean="0"/>
          </a:p>
          <a:p>
            <a:r>
              <a:rPr lang="en-US" b="1" baseline="0" dirty="0" smtClean="0"/>
              <a:t>Note that we all think that what was done to the dog is cruel…AND that we think it is cruel to do a similar thing to children!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411888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DF46A-D5B9-FC40-A53A-EA720FCCBA3D}" type="slidenum">
              <a:rPr lang="en-US" smtClean="0"/>
              <a:pPr/>
              <a:t>46</a:t>
            </a:fld>
            <a:endParaRPr lang="en-US" dirty="0"/>
          </a:p>
        </p:txBody>
      </p:sp>
    </p:spTree>
    <p:extLst>
      <p:ext uri="{BB962C8B-B14F-4D97-AF65-F5344CB8AC3E}">
        <p14:creationId xmlns:p14="http://schemas.microsoft.com/office/powerpoint/2010/main" val="3328716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DF46A-D5B9-FC40-A53A-EA720FCCBA3D}" type="slidenum">
              <a:rPr lang="en-US" smtClean="0"/>
              <a:pPr/>
              <a:t>47</a:t>
            </a:fld>
            <a:endParaRPr lang="en-US" dirty="0"/>
          </a:p>
        </p:txBody>
      </p:sp>
    </p:spTree>
    <p:extLst>
      <p:ext uri="{BB962C8B-B14F-4D97-AF65-F5344CB8AC3E}">
        <p14:creationId xmlns:p14="http://schemas.microsoft.com/office/powerpoint/2010/main" val="332871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 charset="-128"/>
              </a:defRPr>
            </a:lvl1pPr>
            <a:lvl2pPr marL="37926812" indent="-37469672"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140" eaLnBrk="0" fontAlgn="base" hangingPunct="0">
              <a:spcBef>
                <a:spcPct val="0"/>
              </a:spcBef>
              <a:spcAft>
                <a:spcPct val="0"/>
              </a:spcAft>
              <a:defRPr sz="2400">
                <a:solidFill>
                  <a:schemeClr val="tx1"/>
                </a:solidFill>
                <a:latin typeface="Arial" charset="0"/>
                <a:ea typeface="ＭＳ Ｐゴシック" pitchFamily="-1" charset="-128"/>
              </a:defRPr>
            </a:lvl6pPr>
            <a:lvl7pPr marL="914282" eaLnBrk="0" fontAlgn="base" hangingPunct="0">
              <a:spcBef>
                <a:spcPct val="0"/>
              </a:spcBef>
              <a:spcAft>
                <a:spcPct val="0"/>
              </a:spcAft>
              <a:defRPr sz="2400">
                <a:solidFill>
                  <a:schemeClr val="tx1"/>
                </a:solidFill>
                <a:latin typeface="Arial" charset="0"/>
                <a:ea typeface="ＭＳ Ｐゴシック" pitchFamily="-1" charset="-128"/>
              </a:defRPr>
            </a:lvl7pPr>
            <a:lvl8pPr marL="1371422" eaLnBrk="0" fontAlgn="base" hangingPunct="0">
              <a:spcBef>
                <a:spcPct val="0"/>
              </a:spcBef>
              <a:spcAft>
                <a:spcPct val="0"/>
              </a:spcAft>
              <a:defRPr sz="2400">
                <a:solidFill>
                  <a:schemeClr val="tx1"/>
                </a:solidFill>
                <a:latin typeface="Arial" charset="0"/>
                <a:ea typeface="ＭＳ Ｐゴシック" pitchFamily="-1" charset="-128"/>
              </a:defRPr>
            </a:lvl8pPr>
            <a:lvl9pPr marL="1828563"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EE6FE9EA-E695-4237-8570-FAF09C6B3536}" type="slidenum">
              <a:rPr lang="en-US" sz="1200">
                <a:latin typeface="Calibri" pitchFamily="-1" charset="0"/>
              </a:rPr>
              <a:pPr eaLnBrk="1" hangingPunct="1"/>
              <a:t>27</a:t>
            </a:fld>
            <a:endParaRPr lang="en-US" sz="1200">
              <a:latin typeface="Calibri" pitchFamily="-1" charset="0"/>
            </a:endParaRPr>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latin typeface="Arial" charset="0"/>
              </a:rPr>
              <a:t>We’re not going to go over all the elements in today’s presentation but your</a:t>
            </a:r>
            <a:r>
              <a:rPr lang="en-US" baseline="0" dirty="0" smtClean="0">
                <a:latin typeface="Arial" charset="0"/>
              </a:rPr>
              <a:t> handout has a few more details about CICO and if you would like to learn about all the different elements, please refer to the </a:t>
            </a:r>
            <a:r>
              <a:rPr lang="en-US" baseline="0" dirty="0" err="1" smtClean="0">
                <a:latin typeface="Arial" charset="0"/>
              </a:rPr>
              <a:t>MiBLSi</a:t>
            </a:r>
            <a:r>
              <a:rPr lang="en-US" baseline="0" dirty="0" smtClean="0">
                <a:latin typeface="Arial" charset="0"/>
              </a:rPr>
              <a:t> website and there is a section specifically for CICO. </a:t>
            </a:r>
          </a:p>
          <a:p>
            <a:pPr eaLnBrk="1" hangingPunct="1"/>
            <a:endParaRPr lang="en-US" baseline="0" dirty="0" smtClean="0">
              <a:latin typeface="Arial" charset="0"/>
            </a:endParaRPr>
          </a:p>
          <a:p>
            <a:pPr eaLnBrk="1" hangingPunct="1"/>
            <a:r>
              <a:rPr lang="en-US" baseline="0" dirty="0" smtClean="0">
                <a:latin typeface="Arial" charset="0"/>
              </a:rPr>
              <a:t>Their website details are in the corner of each of the slides, on the handout and on Slide __ (38?)</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 charset="-128"/>
              </a:defRPr>
            </a:lvl1pPr>
            <a:lvl2pPr marL="37926812" indent="-37469672"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140" eaLnBrk="0" fontAlgn="base" hangingPunct="0">
              <a:spcBef>
                <a:spcPct val="0"/>
              </a:spcBef>
              <a:spcAft>
                <a:spcPct val="0"/>
              </a:spcAft>
              <a:defRPr sz="2400">
                <a:solidFill>
                  <a:schemeClr val="tx1"/>
                </a:solidFill>
                <a:latin typeface="Arial" charset="0"/>
                <a:ea typeface="ＭＳ Ｐゴシック" pitchFamily="-1" charset="-128"/>
              </a:defRPr>
            </a:lvl6pPr>
            <a:lvl7pPr marL="914282" eaLnBrk="0" fontAlgn="base" hangingPunct="0">
              <a:spcBef>
                <a:spcPct val="0"/>
              </a:spcBef>
              <a:spcAft>
                <a:spcPct val="0"/>
              </a:spcAft>
              <a:defRPr sz="2400">
                <a:solidFill>
                  <a:schemeClr val="tx1"/>
                </a:solidFill>
                <a:latin typeface="Arial" charset="0"/>
                <a:ea typeface="ＭＳ Ｐゴシック" pitchFamily="-1" charset="-128"/>
              </a:defRPr>
            </a:lvl7pPr>
            <a:lvl8pPr marL="1371422" eaLnBrk="0" fontAlgn="base" hangingPunct="0">
              <a:spcBef>
                <a:spcPct val="0"/>
              </a:spcBef>
              <a:spcAft>
                <a:spcPct val="0"/>
              </a:spcAft>
              <a:defRPr sz="2400">
                <a:solidFill>
                  <a:schemeClr val="tx1"/>
                </a:solidFill>
                <a:latin typeface="Arial" charset="0"/>
                <a:ea typeface="ＭＳ Ｐゴシック" pitchFamily="-1" charset="-128"/>
              </a:defRPr>
            </a:lvl8pPr>
            <a:lvl9pPr marL="1828563"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2ED6E55-157D-4EFB-8EC4-CEDAD9E2B8AC}" type="slidenum">
              <a:rPr lang="en-US" sz="1200">
                <a:latin typeface="Calibri" pitchFamily="-1" charset="0"/>
              </a:rPr>
              <a:pPr eaLnBrk="1" hangingPunct="1"/>
              <a:t>28</a:t>
            </a:fld>
            <a:endParaRPr lang="en-US" sz="1200">
              <a:latin typeface="Calibri" pitchFamily="-1" charset="0"/>
            </a:endParaRPr>
          </a:p>
        </p:txBody>
      </p:sp>
      <p:sp>
        <p:nvSpPr>
          <p:cNvPr id="44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latin typeface="Arial" charset="0"/>
              </a:rPr>
              <a:t>CICO is a commonly used Tier 2 intervention and this is a good place to start but when it comes to those students who need intensive intervention – this may not be enough on its</a:t>
            </a:r>
            <a:r>
              <a:rPr lang="en-US" baseline="0" dirty="0" smtClean="0">
                <a:latin typeface="Arial" charset="0"/>
              </a:rPr>
              <a:t> own. Typically, en route to a Tier 3 Intervention, you can implement individual level changes </a:t>
            </a:r>
            <a:r>
              <a:rPr lang="en-US" baseline="0" smtClean="0">
                <a:latin typeface="Arial" charset="0"/>
              </a:rPr>
              <a:t>such as change </a:t>
            </a:r>
            <a:r>
              <a:rPr lang="en-US" baseline="0" dirty="0" smtClean="0">
                <a:latin typeface="Arial" charset="0"/>
              </a:rPr>
              <a:t>CICO adult, add peer support, add extra ‘check-in</a:t>
            </a:r>
            <a:r>
              <a:rPr lang="en-US" baseline="0" smtClean="0">
                <a:latin typeface="Arial" charset="0"/>
              </a:rPr>
              <a:t>’ etc. </a:t>
            </a:r>
            <a:endParaRPr lang="en-US" baseline="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74691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this information about CICO is available on the </a:t>
            </a:r>
            <a:r>
              <a:rPr lang="en-US" baseline="0" dirty="0" err="1" smtClean="0"/>
              <a:t>MiBLSi</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72838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visual example of NCR. Hopefully this picture looks familiar like something you’ve seen in your own classrooms etc. This picture was borrowed from </a:t>
            </a:r>
            <a:r>
              <a:rPr lang="en-US" baseline="0" dirty="0" err="1" smtClean="0"/>
              <a:t>google</a:t>
            </a:r>
            <a:r>
              <a:rPr lang="en-US" baseline="0" dirty="0" smtClean="0"/>
              <a:t> images for illustrative purposes only  but does anyone recognize our little friend and let’s call him Johnny? </a:t>
            </a:r>
          </a:p>
          <a:p>
            <a:endParaRPr lang="en-US" baseline="0" dirty="0" smtClean="0"/>
          </a:p>
          <a:p>
            <a:r>
              <a:rPr lang="en-US" i="1" u="sng" baseline="0" dirty="0" smtClean="0"/>
              <a:t>CLICK TO SHOW ARROW</a:t>
            </a:r>
          </a:p>
          <a:p>
            <a:endParaRPr lang="en-US" i="1" u="sng" baseline="0" dirty="0" smtClean="0"/>
          </a:p>
          <a:p>
            <a:r>
              <a:rPr lang="en-US" i="1" u="none" baseline="0" dirty="0" smtClean="0"/>
              <a:t>Remind participants NCR is Example #2 in Handout 3: Examples of EBI’s.</a:t>
            </a:r>
            <a:endParaRPr lang="en-US" i="1" u="none"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252237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Read the slide.</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34286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the example and work through it with the group (e.g. pairs, small groups, teams, etc.)</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533290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fld id="{48656EAA-B268-A446-960C-F08EFB401CC8}" type="datetimeFigureOut">
              <a:rPr lang="en-US" smtClean="0"/>
              <a:pPr/>
              <a:t>2/14/2018</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fld id="{E7D28EB4-ED8D-8C4B-A938-684687490D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48656EAA-B268-A446-960C-F08EFB401CC8}" type="datetimeFigureOut">
              <a:rPr lang="en-US" smtClean="0"/>
              <a:pPr/>
              <a:t>2/14/2018</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E7D28EB4-ED8D-8C4B-A938-684687490D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48656EAA-B268-A446-960C-F08EFB401CC8}" type="datetimeFigureOut">
              <a:rPr lang="en-US" smtClean="0"/>
              <a:pPr/>
              <a:t>2/14/2018</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E7D28EB4-ED8D-8C4B-A938-684687490DF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5083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1227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48656EAA-B268-A446-960C-F08EFB401CC8}" type="datetimeFigureOut">
              <a:rPr lang="en-US" smtClean="0"/>
              <a:pPr/>
              <a:t>2/14/2018</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E7D28EB4-ED8D-8C4B-A938-684687490DF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fld id="{48656EAA-B268-A446-960C-F08EFB401CC8}" type="datetimeFigureOut">
              <a:rPr lang="en-US" smtClean="0"/>
              <a:pPr/>
              <a:t>2/14/2018</a:t>
            </a:fld>
            <a:endParaRPr lang="en-US" dirty="0"/>
          </a:p>
        </p:txBody>
      </p:sp>
      <p:sp>
        <p:nvSpPr>
          <p:cNvPr id="7" name="Footer Placeholder 4"/>
          <p:cNvSpPr>
            <a:spLocks noGrp="1"/>
          </p:cNvSpPr>
          <p:nvPr>
            <p:ph type="ftr" sz="quarter" idx="11"/>
          </p:nvPr>
        </p:nvSpPr>
        <p:spPr/>
        <p:txBody>
          <a:bodyPr/>
          <a:lstStyle>
            <a:lvl1pPr>
              <a:defRPr/>
            </a:lvl1pPr>
            <a:extLst/>
          </a:lstStyle>
          <a:p>
            <a:endParaRPr lang="en-US" dirty="0"/>
          </a:p>
        </p:txBody>
      </p:sp>
      <p:sp>
        <p:nvSpPr>
          <p:cNvPr id="8" name="Slide Number Placeholder 5"/>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fld id="{48656EAA-B268-A446-960C-F08EFB401CC8}" type="datetimeFigureOut">
              <a:rPr lang="en-US" smtClean="0"/>
              <a:pPr/>
              <a:t>2/14/2018</a:t>
            </a:fld>
            <a:endParaRPr lang="en-US" dirty="0"/>
          </a:p>
        </p:txBody>
      </p:sp>
      <p:sp>
        <p:nvSpPr>
          <p:cNvPr id="6" name="Footer Placeholder 5"/>
          <p:cNvSpPr>
            <a:spLocks noGrp="1"/>
          </p:cNvSpPr>
          <p:nvPr>
            <p:ph type="ftr" sz="quarter" idx="11"/>
          </p:nvPr>
        </p:nvSpPr>
        <p:spPr/>
        <p:txBody>
          <a:bodyPr/>
          <a:lstStyle>
            <a:lvl1pPr>
              <a:defRPr/>
            </a:lvl1pPr>
            <a:extLst/>
          </a:lstStyle>
          <a:p>
            <a:endParaRPr lang="en-US" dirty="0"/>
          </a:p>
        </p:txBody>
      </p:sp>
      <p:sp>
        <p:nvSpPr>
          <p:cNvPr id="7" name="Slide Number Placeholder 6"/>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fld id="{48656EAA-B268-A446-960C-F08EFB401CC8}" type="datetimeFigureOut">
              <a:rPr lang="en-US" smtClean="0"/>
              <a:pPr/>
              <a:t>2/14/2018</a:t>
            </a:fld>
            <a:endParaRPr lang="en-US" dirty="0"/>
          </a:p>
        </p:txBody>
      </p:sp>
      <p:sp>
        <p:nvSpPr>
          <p:cNvPr id="8" name="Footer Placeholder 7"/>
          <p:cNvSpPr>
            <a:spLocks noGrp="1"/>
          </p:cNvSpPr>
          <p:nvPr>
            <p:ph type="ftr" sz="quarter" idx="11"/>
          </p:nvPr>
        </p:nvSpPr>
        <p:spPr/>
        <p:txBody>
          <a:bodyPr/>
          <a:lstStyle>
            <a:lvl1pPr>
              <a:defRPr/>
            </a:lvl1pPr>
            <a:extLst/>
          </a:lstStyle>
          <a:p>
            <a:endParaRPr lang="en-US" dirty="0"/>
          </a:p>
        </p:txBody>
      </p:sp>
      <p:sp>
        <p:nvSpPr>
          <p:cNvPr id="9" name="Slide Number Placeholder 8"/>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fld id="{48656EAA-B268-A446-960C-F08EFB401CC8}" type="datetimeFigureOut">
              <a:rPr lang="en-US" smtClean="0"/>
              <a:pPr/>
              <a:t>2/14/2018</a:t>
            </a:fld>
            <a:endParaRPr lang="en-US" dirty="0"/>
          </a:p>
        </p:txBody>
      </p:sp>
      <p:sp>
        <p:nvSpPr>
          <p:cNvPr id="4" name="Footer Placeholder 3"/>
          <p:cNvSpPr>
            <a:spLocks noGrp="1"/>
          </p:cNvSpPr>
          <p:nvPr>
            <p:ph type="ftr" sz="quarter" idx="11"/>
          </p:nvPr>
        </p:nvSpPr>
        <p:spPr/>
        <p:txBody>
          <a:bodyPr/>
          <a:lstStyle>
            <a:lvl1pPr>
              <a:defRPr/>
            </a:lvl1pPr>
            <a:extLst/>
          </a:lstStyle>
          <a:p>
            <a:endParaRPr lang="en-US" dirty="0"/>
          </a:p>
        </p:txBody>
      </p:sp>
      <p:sp>
        <p:nvSpPr>
          <p:cNvPr id="5" name="Slide Number Placeholder 4"/>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48656EAA-B268-A446-960C-F08EFB401CC8}" type="datetimeFigureOut">
              <a:rPr lang="en-US" smtClean="0"/>
              <a:pPr/>
              <a:t>2/14/2018</a:t>
            </a:fld>
            <a:endParaRPr lang="en-US" dirty="0"/>
          </a:p>
        </p:txBody>
      </p:sp>
      <p:sp>
        <p:nvSpPr>
          <p:cNvPr id="3" name="Footer Placeholder 21"/>
          <p:cNvSpPr>
            <a:spLocks noGrp="1"/>
          </p:cNvSpPr>
          <p:nvPr>
            <p:ph type="ftr" sz="quarter" idx="11"/>
          </p:nvPr>
        </p:nvSpPr>
        <p:spPr/>
        <p:txBody>
          <a:bodyPr/>
          <a:lstStyle>
            <a:lvl1pPr>
              <a:defRPr/>
            </a:lvl1pPr>
          </a:lstStyle>
          <a:p>
            <a:endParaRPr lang="en-US" dirty="0"/>
          </a:p>
        </p:txBody>
      </p:sp>
      <p:sp>
        <p:nvSpPr>
          <p:cNvPr id="4" name="Slide Number Placeholder 17"/>
          <p:cNvSpPr>
            <a:spLocks noGrp="1"/>
          </p:cNvSpPr>
          <p:nvPr>
            <p:ph type="sldNum" sz="quarter" idx="12"/>
          </p:nvPr>
        </p:nvSpPr>
        <p:spPr/>
        <p:txBody>
          <a:bodyPr/>
          <a:lstStyle>
            <a:lvl1pPr>
              <a:defRPr/>
            </a:lvl1pPr>
          </a:lstStyle>
          <a:p>
            <a:fld id="{E7D28EB4-ED8D-8C4B-A938-684687490D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fld id="{48656EAA-B268-A446-960C-F08EFB401CC8}" type="datetimeFigureOut">
              <a:rPr lang="en-US" smtClean="0"/>
              <a:pPr/>
              <a:t>2/14/2018</a:t>
            </a:fld>
            <a:endParaRPr lang="en-US" dirty="0"/>
          </a:p>
        </p:txBody>
      </p:sp>
      <p:sp>
        <p:nvSpPr>
          <p:cNvPr id="6" name="Footer Placeholder 5"/>
          <p:cNvSpPr>
            <a:spLocks noGrp="1"/>
          </p:cNvSpPr>
          <p:nvPr>
            <p:ph type="ftr" sz="quarter" idx="11"/>
          </p:nvPr>
        </p:nvSpPr>
        <p:spPr/>
        <p:txBody>
          <a:bodyPr/>
          <a:lstStyle>
            <a:lvl1pPr>
              <a:defRPr/>
            </a:lvl1pPr>
            <a:extLst/>
          </a:lstStyle>
          <a:p>
            <a:endParaRPr lang="en-US" dirty="0"/>
          </a:p>
        </p:txBody>
      </p:sp>
      <p:sp>
        <p:nvSpPr>
          <p:cNvPr id="7" name="Slide Number Placeholder 6"/>
          <p:cNvSpPr>
            <a:spLocks noGrp="1"/>
          </p:cNvSpPr>
          <p:nvPr>
            <p:ph type="sldNum" sz="quarter" idx="12"/>
          </p:nvPr>
        </p:nvSpPr>
        <p:spPr/>
        <p:txBody>
          <a:bodyPr/>
          <a:lstStyle>
            <a:lvl1pPr>
              <a:defRPr/>
            </a:lvl1pPr>
            <a:extLst/>
          </a:lstStyle>
          <a:p>
            <a:fld id="{E7D28EB4-ED8D-8C4B-A938-684687490DF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fld id="{48656EAA-B268-A446-960C-F08EFB401CC8}" type="datetimeFigureOut">
              <a:rPr lang="en-US" smtClean="0"/>
              <a:pPr/>
              <a:t>2/14/2018</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E7D28EB4-ED8D-8C4B-A938-684687490D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5"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8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fld id="{48656EAA-B268-A446-960C-F08EFB401CC8}" type="datetimeFigureOut">
              <a:rPr lang="en-US" smtClean="0"/>
              <a:pPr/>
              <a:t>2/14/2018</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fld id="{E7D28EB4-ED8D-8C4B-A938-684687490D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Georgia" pitchFamily="18" charset="0"/>
        </a:defRPr>
      </a:lvl2pPr>
      <a:lvl3pPr algn="l" rtl="0" eaLnBrk="1" fontAlgn="base" hangingPunct="1">
        <a:spcBef>
          <a:spcPct val="0"/>
        </a:spcBef>
        <a:spcAft>
          <a:spcPct val="0"/>
        </a:spcAft>
        <a:defRPr sz="4100" b="1">
          <a:solidFill>
            <a:schemeClr val="tx2"/>
          </a:solidFill>
          <a:latin typeface="Georgia" pitchFamily="18" charset="0"/>
        </a:defRPr>
      </a:lvl3pPr>
      <a:lvl4pPr algn="l" rtl="0" eaLnBrk="1" fontAlgn="base" hangingPunct="1">
        <a:spcBef>
          <a:spcPct val="0"/>
        </a:spcBef>
        <a:spcAft>
          <a:spcPct val="0"/>
        </a:spcAft>
        <a:defRPr sz="4100" b="1">
          <a:solidFill>
            <a:schemeClr val="tx2"/>
          </a:solidFill>
          <a:latin typeface="Georgia" pitchFamily="18" charset="0"/>
        </a:defRPr>
      </a:lvl4pPr>
      <a:lvl5pPr algn="l" rtl="0" eaLnBrk="1" fontAlgn="base" hangingPunct="1">
        <a:spcBef>
          <a:spcPct val="0"/>
        </a:spcBef>
        <a:spcAft>
          <a:spcPct val="0"/>
        </a:spcAft>
        <a:defRPr sz="4100" b="1">
          <a:solidFill>
            <a:schemeClr val="tx2"/>
          </a:solidFill>
          <a:latin typeface="Georgia" pitchFamily="18" charset="0"/>
        </a:defRPr>
      </a:lvl5pPr>
      <a:lvl6pPr marL="457200" algn="l" rtl="0" eaLnBrk="1" fontAlgn="base" hangingPunct="1">
        <a:spcBef>
          <a:spcPct val="0"/>
        </a:spcBef>
        <a:spcAft>
          <a:spcPct val="0"/>
        </a:spcAft>
        <a:defRPr sz="4100" b="1">
          <a:solidFill>
            <a:schemeClr val="tx2"/>
          </a:solidFill>
          <a:latin typeface="Georgia" pitchFamily="18" charset="0"/>
        </a:defRPr>
      </a:lvl6pPr>
      <a:lvl7pPr marL="914400" algn="l" rtl="0" eaLnBrk="1" fontAlgn="base" hangingPunct="1">
        <a:spcBef>
          <a:spcPct val="0"/>
        </a:spcBef>
        <a:spcAft>
          <a:spcPct val="0"/>
        </a:spcAft>
        <a:defRPr sz="4100" b="1">
          <a:solidFill>
            <a:schemeClr val="tx2"/>
          </a:solidFill>
          <a:latin typeface="Georgia" pitchFamily="18" charset="0"/>
        </a:defRPr>
      </a:lvl7pPr>
      <a:lvl8pPr marL="1371600" algn="l" rtl="0" eaLnBrk="1" fontAlgn="base" hangingPunct="1">
        <a:spcBef>
          <a:spcPct val="0"/>
        </a:spcBef>
        <a:spcAft>
          <a:spcPct val="0"/>
        </a:spcAft>
        <a:defRPr sz="4100" b="1">
          <a:solidFill>
            <a:schemeClr val="tx2"/>
          </a:solidFill>
          <a:latin typeface="Georgia" pitchFamily="18" charset="0"/>
        </a:defRPr>
      </a:lvl8pPr>
      <a:lvl9pPr marL="1828800" algn="l" rtl="0" eaLnBrk="1" fontAlgn="base" hangingPunct="1">
        <a:spcBef>
          <a:spcPct val="0"/>
        </a:spcBef>
        <a:spcAft>
          <a:spcPct val="0"/>
        </a:spcAft>
        <a:defRPr sz="4100" b="1">
          <a:solidFill>
            <a:schemeClr val="tx2"/>
          </a:solidFill>
          <a:latin typeface="Georgia" pitchFamily="18"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miblsi.cenmi.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w-w-c.org/" TargetMode="External"/><Relationship Id="rId2" Type="http://schemas.openxmlformats.org/officeDocument/2006/relationships/hyperlink" Target="http://reading.uoregon.edu/" TargetMode="External"/><Relationship Id="rId1" Type="http://schemas.openxmlformats.org/officeDocument/2006/relationships/slideLayout" Target="../slideLayouts/slideLayout2.xml"/><Relationship Id="rId4" Type="http://schemas.openxmlformats.org/officeDocument/2006/relationships/hyperlink" Target="http://www.interventioncentral.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hyperlink" Target="http://www.directbehaviorratings.com/" TargetMode="External"/><Relationship Id="rId2" Type="http://schemas.openxmlformats.org/officeDocument/2006/relationships/hyperlink" Target="http://www.ecu.edu/psyc/riley-tillman.cf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1168690"/>
            <a:ext cx="4910328" cy="2782386"/>
          </a:xfrm>
        </p:spPr>
        <p:txBody>
          <a:bodyPr>
            <a:normAutofit fontScale="90000"/>
          </a:bodyPr>
          <a:lstStyle/>
          <a:p>
            <a:r>
              <a:rPr lang="en-US" sz="3600" dirty="0"/>
              <a:t>What is an Evidence Based Intervention? Choosing and Implementing Academic and Behavior Interventions That Work.</a:t>
            </a:r>
          </a:p>
        </p:txBody>
      </p:sp>
      <p:sp>
        <p:nvSpPr>
          <p:cNvPr id="3" name="TextBox 2"/>
          <p:cNvSpPr txBox="1"/>
          <p:nvPr/>
        </p:nvSpPr>
        <p:spPr>
          <a:xfrm>
            <a:off x="1163053" y="2486526"/>
            <a:ext cx="184666" cy="369332"/>
          </a:xfrm>
          <a:prstGeom prst="rect">
            <a:avLst/>
          </a:prstGeom>
          <a:noFill/>
        </p:spPr>
        <p:txBody>
          <a:bodyPr wrap="none" rtlCol="0">
            <a:spAutoFit/>
          </a:bodyPr>
          <a:lstStyle/>
          <a:p>
            <a:endParaRPr lang="en-US" dirty="0"/>
          </a:p>
        </p:txBody>
      </p:sp>
      <p:pic>
        <p:nvPicPr>
          <p:cNvPr id="4" name="Picture 3" descr="image00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6751" y="320633"/>
            <a:ext cx="1752600" cy="628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sz="4000" dirty="0"/>
              <a:t>General Goal of Intervention Selection</a:t>
            </a:r>
          </a:p>
        </p:txBody>
      </p:sp>
      <p:sp>
        <p:nvSpPr>
          <p:cNvPr id="49155" name="Rectangle 3"/>
          <p:cNvSpPr>
            <a:spLocks noGrp="1" noChangeArrowheads="1"/>
          </p:cNvSpPr>
          <p:nvPr>
            <p:ph idx="1"/>
          </p:nvPr>
        </p:nvSpPr>
        <p:spPr>
          <a:xfrm>
            <a:off x="612775" y="1600200"/>
            <a:ext cx="8153400" cy="4495800"/>
          </a:xfrm>
        </p:spPr>
        <p:txBody>
          <a:bodyPr/>
          <a:lstStyle/>
          <a:p>
            <a:pPr eaLnBrk="1" hangingPunct="1"/>
            <a:r>
              <a:rPr lang="en-US" sz="3600" dirty="0"/>
              <a:t>Make a sound decision quickly</a:t>
            </a:r>
          </a:p>
          <a:p>
            <a:pPr eaLnBrk="1" hangingPunct="1"/>
            <a:r>
              <a:rPr lang="en-US" sz="3600" dirty="0"/>
              <a:t>Try the selected intervention</a:t>
            </a:r>
          </a:p>
          <a:p>
            <a:pPr eaLnBrk="1" hangingPunct="1"/>
            <a:r>
              <a:rPr lang="en-US" sz="3600" dirty="0"/>
              <a:t>Evaluate the intervention</a:t>
            </a:r>
          </a:p>
          <a:p>
            <a:pPr eaLnBrk="1" hangingPunct="1"/>
            <a:r>
              <a:rPr lang="en-US" sz="3600" dirty="0"/>
              <a:t>Recycle/escalate if necessary</a:t>
            </a:r>
          </a:p>
        </p:txBody>
      </p:sp>
    </p:spTree>
    <p:extLst>
      <p:ext uri="{BB962C8B-B14F-4D97-AF65-F5344CB8AC3E}">
        <p14:creationId xmlns:p14="http://schemas.microsoft.com/office/powerpoint/2010/main" val="27874103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66868" y="0"/>
            <a:ext cx="5105400" cy="2868168"/>
          </a:xfrm>
        </p:spPr>
        <p:txBody>
          <a:bodyPr/>
          <a:lstStyle/>
          <a:p>
            <a:r>
              <a:rPr lang="en-US" sz="4400" dirty="0" smtClean="0"/>
              <a:t>The Evidence Based Intervention Network</a:t>
            </a:r>
            <a:endParaRPr lang="en-US" dirty="0"/>
          </a:p>
        </p:txBody>
      </p:sp>
      <p:sp>
        <p:nvSpPr>
          <p:cNvPr id="5" name="Subtitle 4"/>
          <p:cNvSpPr>
            <a:spLocks noGrp="1"/>
          </p:cNvSpPr>
          <p:nvPr>
            <p:ph type="subTitle" idx="1"/>
          </p:nvPr>
        </p:nvSpPr>
        <p:spPr>
          <a:xfrm>
            <a:off x="3366868" y="2989240"/>
            <a:ext cx="5114778" cy="1101248"/>
          </a:xfrm>
        </p:spPr>
        <p:txBody>
          <a:bodyPr/>
          <a:lstStyle/>
          <a:p>
            <a:endParaRPr lang="en-US" dirty="0"/>
          </a:p>
        </p:txBody>
      </p:sp>
      <p:pic>
        <p:nvPicPr>
          <p:cNvPr id="2" name="Picture 1" descr="Screen Shot 2011-08-22 at 3.27.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756750"/>
            <a:ext cx="9144000" cy="21012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3"/>
          <p:cNvSpPr>
            <a:spLocks noGrp="1"/>
          </p:cNvSpPr>
          <p:nvPr>
            <p:ph sz="half" idx="1"/>
          </p:nvPr>
        </p:nvSpPr>
        <p:spPr>
          <a:xfrm>
            <a:off x="609600" y="3561283"/>
            <a:ext cx="7524405" cy="3296717"/>
          </a:xfrm>
        </p:spPr>
        <p:txBody>
          <a:bodyPr>
            <a:normAutofit/>
          </a:bodyPr>
          <a:lstStyle/>
          <a:p>
            <a:pPr eaLnBrk="1" hangingPunct="1"/>
            <a:r>
              <a:rPr lang="en-US" sz="2600" dirty="0"/>
              <a:t>Created and maintained by the </a:t>
            </a:r>
            <a:r>
              <a:rPr lang="en-US" sz="2600" dirty="0" smtClean="0"/>
              <a:t>MU, IU and ECU School </a:t>
            </a:r>
            <a:r>
              <a:rPr lang="en-US" sz="2600" dirty="0"/>
              <a:t>Psychology Programs</a:t>
            </a:r>
          </a:p>
          <a:p>
            <a:pPr eaLnBrk="1" hangingPunct="1"/>
            <a:r>
              <a:rPr lang="en-US" sz="2600" dirty="0"/>
              <a:t>Presents EBI associated with the 5 common reasons for academic and social behavior problems each year</a:t>
            </a:r>
          </a:p>
          <a:p>
            <a:pPr eaLnBrk="1" hangingPunct="1"/>
            <a:r>
              <a:rPr lang="en-US" sz="2600" dirty="0"/>
              <a:t>http:/</a:t>
            </a:r>
            <a:r>
              <a:rPr lang="en-US" sz="2600" dirty="0" smtClean="0"/>
              <a:t>/</a:t>
            </a:r>
            <a:r>
              <a:rPr lang="en-US" sz="2600" dirty="0" err="1" smtClean="0"/>
              <a:t>ebi.missouri.edu</a:t>
            </a:r>
            <a:endParaRPr lang="en-US" sz="2600" dirty="0"/>
          </a:p>
        </p:txBody>
      </p:sp>
      <p:sp>
        <p:nvSpPr>
          <p:cNvPr id="50178" name="Title 1"/>
          <p:cNvSpPr>
            <a:spLocks noGrp="1"/>
          </p:cNvSpPr>
          <p:nvPr>
            <p:ph type="title"/>
          </p:nvPr>
        </p:nvSpPr>
        <p:spPr>
          <a:xfrm>
            <a:off x="609600" y="228600"/>
            <a:ext cx="8534400" cy="990600"/>
          </a:xfrm>
        </p:spPr>
        <p:txBody>
          <a:bodyPr>
            <a:normAutofit fontScale="90000"/>
          </a:bodyPr>
          <a:lstStyle/>
          <a:p>
            <a:pPr eaLnBrk="1" hangingPunct="1"/>
            <a:r>
              <a:rPr lang="en-US" sz="4000" dirty="0"/>
              <a:t>The Evidence Based Intervention Network</a:t>
            </a:r>
          </a:p>
        </p:txBody>
      </p:sp>
      <p:pic>
        <p:nvPicPr>
          <p:cNvPr id="3" name="Picture 2" descr="Screen Shot 2011-08-22 at 3.27.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46127"/>
            <a:ext cx="9144000" cy="21012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72908" y="228600"/>
            <a:ext cx="6040753" cy="990600"/>
          </a:xfrm>
        </p:spPr>
        <p:txBody>
          <a:bodyPr>
            <a:normAutofit fontScale="90000"/>
          </a:bodyPr>
          <a:lstStyle/>
          <a:p>
            <a:r>
              <a:rPr lang="en-US" dirty="0"/>
              <a:t>EBI Network Main Page</a:t>
            </a:r>
          </a:p>
        </p:txBody>
      </p:sp>
      <p:pic>
        <p:nvPicPr>
          <p:cNvPr id="8" name="Picture 7" descr="Screen Shot 2011-08-22 at 3.28.3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0600" y="1108772"/>
            <a:ext cx="4878735" cy="55230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34985" y="125918"/>
            <a:ext cx="6966419" cy="990600"/>
          </a:xfrm>
        </p:spPr>
        <p:txBody>
          <a:bodyPr>
            <a:normAutofit fontScale="90000"/>
          </a:bodyPr>
          <a:lstStyle/>
          <a:p>
            <a:pPr algn="ctr"/>
            <a:r>
              <a:rPr lang="en-US" dirty="0"/>
              <a:t>EBI Network Academic Interventions Page</a:t>
            </a:r>
          </a:p>
        </p:txBody>
      </p:sp>
      <p:pic>
        <p:nvPicPr>
          <p:cNvPr id="3" name="Picture 2" descr="Screen Shot 2011-08-22 at 3.28.49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6712" y="1313040"/>
            <a:ext cx="6323661" cy="5029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7411951" cy="990600"/>
          </a:xfrm>
        </p:spPr>
        <p:txBody>
          <a:bodyPr>
            <a:normAutofit fontScale="90000"/>
          </a:bodyPr>
          <a:lstStyle/>
          <a:p>
            <a:pPr algn="ctr"/>
            <a:r>
              <a:rPr lang="en-US" dirty="0"/>
              <a:t>EBI Network Behavioral Interventions Page</a:t>
            </a:r>
          </a:p>
        </p:txBody>
      </p:sp>
      <p:pic>
        <p:nvPicPr>
          <p:cNvPr id="3" name="Picture 2" descr="Screen Shot 2011-08-22 at 3.29.17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509" y="1531980"/>
            <a:ext cx="6312726" cy="5029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99768"/>
            <a:ext cx="7163479" cy="990600"/>
          </a:xfrm>
        </p:spPr>
        <p:txBody>
          <a:bodyPr>
            <a:normAutofit fontScale="90000"/>
          </a:bodyPr>
          <a:lstStyle/>
          <a:p>
            <a:pPr algn="ctr"/>
            <a:r>
              <a:rPr lang="en-US" dirty="0"/>
              <a:t>EBI Network Sample Intervention Brief</a:t>
            </a:r>
          </a:p>
        </p:txBody>
      </p:sp>
      <p:pic>
        <p:nvPicPr>
          <p:cNvPr id="3" name="Picture 2" descr="Screen Shot 2011-08-22 at 3.30.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0757" y="1219200"/>
            <a:ext cx="432289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84053" y="228600"/>
            <a:ext cx="8742533" cy="990600"/>
          </a:xfrm>
        </p:spPr>
        <p:txBody>
          <a:bodyPr>
            <a:normAutofit fontScale="90000"/>
          </a:bodyPr>
          <a:lstStyle/>
          <a:p>
            <a:pPr algn="ctr"/>
            <a:r>
              <a:rPr lang="en-US" dirty="0"/>
              <a:t>EBI Network Sample Intervention Modeling YouTube Video</a:t>
            </a:r>
          </a:p>
        </p:txBody>
      </p:sp>
      <p:pic>
        <p:nvPicPr>
          <p:cNvPr id="3" name="Picture 2" descr="Screen Shot 2011-08-22 at 3.30.47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147" y="1371600"/>
            <a:ext cx="7726054" cy="5486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Using this model, a teacher or problem solving team is asked to consider what they think the most likely reasons are for the academic or behavior problems.</a:t>
            </a:r>
          </a:p>
          <a:p>
            <a:pPr lvl="1"/>
            <a:r>
              <a:rPr lang="en-US" dirty="0" smtClean="0"/>
              <a:t>Once selected, these hypothesized reasons are then used to select interventions. </a:t>
            </a:r>
          </a:p>
          <a:p>
            <a:pPr lvl="1"/>
            <a:r>
              <a:rPr lang="en-US" dirty="0" smtClean="0"/>
              <a:t>If there are more than one likely reasons selected, they should be rank ordered (from most to least likely).</a:t>
            </a:r>
          </a:p>
          <a:p>
            <a:endParaRPr lang="en-US" dirty="0"/>
          </a:p>
        </p:txBody>
      </p:sp>
      <p:sp>
        <p:nvSpPr>
          <p:cNvPr id="2" name="Title 1"/>
          <p:cNvSpPr>
            <a:spLocks noGrp="1"/>
          </p:cNvSpPr>
          <p:nvPr>
            <p:ph type="title"/>
          </p:nvPr>
        </p:nvSpPr>
        <p:spPr/>
        <p:txBody>
          <a:bodyPr>
            <a:normAutofit fontScale="90000"/>
          </a:bodyPr>
          <a:lstStyle/>
          <a:p>
            <a:r>
              <a:rPr lang="en-US" dirty="0" smtClean="0"/>
              <a:t>Using the EBI Network For Tier 2 and 3 Interventions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1996"/>
            <a:ext cx="8092078" cy="5266004"/>
          </a:xfrm>
        </p:spPr>
        <p:txBody>
          <a:bodyPr>
            <a:normAutofit/>
          </a:bodyPr>
          <a:lstStyle/>
          <a:p>
            <a:r>
              <a:rPr lang="en-US" dirty="0" smtClean="0"/>
              <a:t>Selected interventions should be customized to the teacher with care not to alter the function</a:t>
            </a:r>
          </a:p>
          <a:p>
            <a:pPr lvl="1"/>
            <a:r>
              <a:rPr lang="en-US" dirty="0" smtClean="0"/>
              <a:t>Change the icing – not the core ingredients</a:t>
            </a:r>
          </a:p>
          <a:p>
            <a:r>
              <a:rPr lang="en-US" dirty="0" smtClean="0"/>
              <a:t>Implement</a:t>
            </a:r>
          </a:p>
          <a:p>
            <a:r>
              <a:rPr lang="en-US" dirty="0" smtClean="0"/>
              <a:t>Collect Outcome Data</a:t>
            </a:r>
          </a:p>
          <a:p>
            <a:r>
              <a:rPr lang="en-US" dirty="0" smtClean="0"/>
              <a:t>Analyze</a:t>
            </a:r>
          </a:p>
          <a:p>
            <a:pPr>
              <a:buNone/>
            </a:pPr>
            <a:endParaRPr lang="en-US" i="1" dirty="0" smtClean="0"/>
          </a:p>
          <a:p>
            <a:pPr>
              <a:buNone/>
            </a:pPr>
            <a:r>
              <a:rPr lang="en-US" i="1" dirty="0" smtClean="0"/>
              <a:t>The true documentation that an intervention is "evidence based" for a specific case occurs only when there is outcome data indicating a change in the target behavior.    </a:t>
            </a:r>
          </a:p>
          <a:p>
            <a:endParaRPr lang="en-US" dirty="0"/>
          </a:p>
        </p:txBody>
      </p:sp>
      <p:sp>
        <p:nvSpPr>
          <p:cNvPr id="2" name="Title 1"/>
          <p:cNvSpPr>
            <a:spLocks noGrp="1"/>
          </p:cNvSpPr>
          <p:nvPr>
            <p:ph type="title"/>
          </p:nvPr>
        </p:nvSpPr>
        <p:spPr/>
        <p:txBody>
          <a:bodyPr>
            <a:normAutofit fontScale="90000"/>
          </a:bodyPr>
          <a:lstStyle/>
          <a:p>
            <a:r>
              <a:rPr lang="en-US" dirty="0" smtClean="0"/>
              <a:t>Using the EBI Network For Tier 2 and 3 Interventions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12775" y="1787254"/>
            <a:ext cx="7521230" cy="4679784"/>
          </a:xfrm>
        </p:spPr>
        <p:txBody>
          <a:bodyPr>
            <a:normAutofit/>
          </a:bodyPr>
          <a:lstStyle/>
          <a:p>
            <a:pPr eaLnBrk="1" hangingPunct="1">
              <a:lnSpc>
                <a:spcPct val="90000"/>
              </a:lnSpc>
            </a:pPr>
            <a:r>
              <a:rPr lang="en-US" sz="2400" dirty="0"/>
              <a:t>1) Problem Solving Models (</a:t>
            </a:r>
            <a:r>
              <a:rPr lang="en-US" sz="2400" dirty="0" smtClean="0"/>
              <a:t>RTI) </a:t>
            </a:r>
            <a:r>
              <a:rPr lang="en-US" sz="2400" dirty="0"/>
              <a:t>essentially mean interventions for everyone in need</a:t>
            </a:r>
          </a:p>
          <a:p>
            <a:pPr lvl="1" eaLnBrk="1" hangingPunct="1">
              <a:lnSpc>
                <a:spcPct val="90000"/>
              </a:lnSpc>
            </a:pPr>
            <a:r>
              <a:rPr lang="en-US" sz="2000" dirty="0"/>
              <a:t>Essentially any child not responding is considered in need. </a:t>
            </a:r>
          </a:p>
          <a:p>
            <a:pPr eaLnBrk="1" hangingPunct="1">
              <a:lnSpc>
                <a:spcPct val="90000"/>
              </a:lnSpc>
            </a:pPr>
            <a:r>
              <a:rPr lang="en-US" sz="2400" dirty="0"/>
              <a:t>2) No Child Left Behind and IDEIA mandate accountability, or that we have defensible outcome data on all interventions</a:t>
            </a:r>
          </a:p>
          <a:p>
            <a:pPr eaLnBrk="1" hangingPunct="1">
              <a:lnSpc>
                <a:spcPct val="90000"/>
              </a:lnSpc>
            </a:pPr>
            <a:r>
              <a:rPr lang="en-US" sz="2400" dirty="0"/>
              <a:t>3) Traditional models have been focused on spending a great deal of time coming up with recommendations about a child's needs</a:t>
            </a:r>
          </a:p>
          <a:p>
            <a:pPr lvl="1" eaLnBrk="1" hangingPunct="1">
              <a:lnSpc>
                <a:spcPct val="90000"/>
              </a:lnSpc>
            </a:pPr>
            <a:r>
              <a:rPr lang="en-US" sz="2000" dirty="0"/>
              <a:t>Assessment orientation – Hours of assessment and report writing followed but meeting time</a:t>
            </a:r>
          </a:p>
          <a:p>
            <a:pPr lvl="1" eaLnBrk="1" hangingPunct="1">
              <a:lnSpc>
                <a:spcPct val="90000"/>
              </a:lnSpc>
            </a:pPr>
            <a:r>
              <a:rPr lang="en-US" sz="2000" dirty="0"/>
              <a:t>Traditional Consultation orientation – A number of consultation sessions allowing a </a:t>
            </a:r>
            <a:r>
              <a:rPr lang="en-US" sz="2000" dirty="0" err="1"/>
              <a:t>consultee</a:t>
            </a:r>
            <a:r>
              <a:rPr lang="en-US" sz="2000" dirty="0"/>
              <a:t> to come up with intervention idea</a:t>
            </a:r>
          </a:p>
        </p:txBody>
      </p:sp>
      <p:sp>
        <p:nvSpPr>
          <p:cNvPr id="30722" name="Rectangle 2"/>
          <p:cNvSpPr>
            <a:spLocks noGrp="1" noChangeArrowheads="1"/>
          </p:cNvSpPr>
          <p:nvPr>
            <p:ph type="title"/>
          </p:nvPr>
        </p:nvSpPr>
        <p:spPr>
          <a:xfrm>
            <a:off x="612775" y="228600"/>
            <a:ext cx="7521230" cy="990600"/>
          </a:xfrm>
        </p:spPr>
        <p:txBody>
          <a:bodyPr>
            <a:normAutofit fontScale="90000"/>
          </a:bodyPr>
          <a:lstStyle/>
          <a:p>
            <a:pPr eaLnBrk="1" fontAlgn="auto" hangingPunct="1">
              <a:spcAft>
                <a:spcPts val="0"/>
              </a:spcAft>
              <a:defRPr/>
            </a:pPr>
            <a:r>
              <a:rPr lang="en-US" sz="3400" dirty="0" smtClean="0">
                <a:ea typeface="+mj-ea"/>
                <a:cs typeface="+mj-cs"/>
              </a:rPr>
              <a:t>The current dilemma for educational professionals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1"/>
            <a:ext cx="7772400" cy="2971799"/>
          </a:xfrm>
        </p:spPr>
        <p:txBody>
          <a:bodyPr>
            <a:noAutofit/>
          </a:bodyPr>
          <a:lstStyle/>
          <a:p>
            <a:r>
              <a:rPr lang="en-US" sz="3600" dirty="0" smtClean="0"/>
              <a:t>Functional EBI Selection with Extended Analysis</a:t>
            </a:r>
            <a:br>
              <a:rPr lang="en-US" sz="3600" dirty="0" smtClean="0"/>
            </a:br>
            <a:r>
              <a:rPr lang="en-US" sz="3600" dirty="0"/>
              <a:t/>
            </a:r>
            <a:br>
              <a:rPr lang="en-US" sz="3600" dirty="0"/>
            </a:br>
            <a:r>
              <a:rPr lang="en-US" sz="3600" dirty="0" smtClean="0"/>
              <a:t>or</a:t>
            </a:r>
            <a:br>
              <a:rPr lang="en-US" sz="3600" dirty="0" smtClean="0"/>
            </a:br>
            <a:r>
              <a:rPr lang="en-US" sz="3600" dirty="0"/>
              <a:t/>
            </a:r>
            <a:br>
              <a:rPr lang="en-US" sz="3600" dirty="0"/>
            </a:br>
            <a:r>
              <a:rPr lang="en-US" sz="3600" dirty="0" smtClean="0"/>
              <a:t>Practical Functional Assessment/Analysis </a:t>
            </a:r>
            <a:endParaRPr lang="en-US" sz="3600" dirty="0"/>
          </a:p>
        </p:txBody>
      </p:sp>
    </p:spTree>
    <p:extLst>
      <p:ext uri="{BB962C8B-B14F-4D97-AF65-F5344CB8AC3E}">
        <p14:creationId xmlns:p14="http://schemas.microsoft.com/office/powerpoint/2010/main" val="2244157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Talk About “Functional Assessment”</a:t>
            </a:r>
            <a:endParaRPr lang="en-US" dirty="0"/>
          </a:p>
        </p:txBody>
      </p:sp>
      <p:sp>
        <p:nvSpPr>
          <p:cNvPr id="3" name="Content Placeholder 2"/>
          <p:cNvSpPr>
            <a:spLocks noGrp="1"/>
          </p:cNvSpPr>
          <p:nvPr>
            <p:ph idx="1"/>
          </p:nvPr>
        </p:nvSpPr>
        <p:spPr/>
        <p:txBody>
          <a:bodyPr/>
          <a:lstStyle/>
          <a:p>
            <a:r>
              <a:rPr lang="en-US" dirty="0" smtClean="0"/>
              <a:t>What does this term refer to?</a:t>
            </a:r>
          </a:p>
          <a:p>
            <a:r>
              <a:rPr lang="en-US" dirty="0" smtClean="0"/>
              <a:t>What does this look like in practice?</a:t>
            </a:r>
          </a:p>
          <a:p>
            <a:r>
              <a:rPr lang="en-US" dirty="0" smtClean="0"/>
              <a:t>What happened to the “analysis”?</a:t>
            </a:r>
            <a:endParaRPr lang="en-US" dirty="0"/>
          </a:p>
        </p:txBody>
      </p:sp>
    </p:spTree>
    <p:extLst>
      <p:ext uri="{BB962C8B-B14F-4D97-AF65-F5344CB8AC3E}">
        <p14:creationId xmlns:p14="http://schemas.microsoft.com/office/powerpoint/2010/main" val="21055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32648" cy="609600"/>
          </a:xfrm>
        </p:spPr>
        <p:txBody>
          <a:bodyPr>
            <a:normAutofit fontScale="90000"/>
          </a:bodyPr>
          <a:lstStyle/>
          <a:p>
            <a:r>
              <a:rPr lang="en-US" sz="3600" dirty="0" smtClean="0"/>
              <a:t>School-based Functional Assessment in 2012</a:t>
            </a:r>
            <a:r>
              <a:rPr lang="en-US" dirty="0" smtClean="0"/>
              <a:t>	</a:t>
            </a:r>
            <a:endParaRPr lang="en-US" dirty="0"/>
          </a:p>
        </p:txBody>
      </p:sp>
      <p:sp>
        <p:nvSpPr>
          <p:cNvPr id="3" name="Content Placeholder 2"/>
          <p:cNvSpPr>
            <a:spLocks noGrp="1"/>
          </p:cNvSpPr>
          <p:nvPr>
            <p:ph idx="1"/>
          </p:nvPr>
        </p:nvSpPr>
        <p:spPr/>
        <p:txBody>
          <a:bodyPr/>
          <a:lstStyle/>
          <a:p>
            <a:r>
              <a:rPr lang="en-US" dirty="0" smtClean="0"/>
              <a:t>A “high incidence” approach</a:t>
            </a:r>
            <a:endParaRPr lang="en-US" dirty="0"/>
          </a:p>
          <a:p>
            <a:pPr lvl="1"/>
            <a:r>
              <a:rPr lang="en-US" dirty="0" smtClean="0"/>
              <a:t>Flexible rather than prescriptive</a:t>
            </a:r>
          </a:p>
          <a:p>
            <a:pPr lvl="1"/>
            <a:r>
              <a:rPr lang="en-US" dirty="0" smtClean="0"/>
              <a:t>Focused on “Intervention effectiveness” rather than functional documentation</a:t>
            </a:r>
          </a:p>
          <a:p>
            <a:pPr lvl="1"/>
            <a:r>
              <a:rPr lang="en-US" dirty="0" smtClean="0"/>
              <a:t>Multi Function</a:t>
            </a:r>
          </a:p>
          <a:p>
            <a:r>
              <a:rPr lang="en-US" dirty="0" smtClean="0"/>
              <a:t>Followed by functional analysis rather than done in isolation</a:t>
            </a:r>
          </a:p>
          <a:p>
            <a:endParaRPr lang="en-US" dirty="0" smtClean="0"/>
          </a:p>
          <a:p>
            <a:endParaRPr lang="en-US" dirty="0"/>
          </a:p>
        </p:txBody>
      </p:sp>
    </p:spTree>
    <p:extLst>
      <p:ext uri="{BB962C8B-B14F-4D97-AF65-F5344CB8AC3E}">
        <p14:creationId xmlns:p14="http://schemas.microsoft.com/office/powerpoint/2010/main" val="20788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609600" y="1600200"/>
            <a:ext cx="7375777" cy="4724400"/>
          </a:xfrm>
        </p:spPr>
        <p:txBody>
          <a:bodyPr>
            <a:normAutofit/>
          </a:bodyPr>
          <a:lstStyle/>
          <a:p>
            <a:pPr marL="609600" indent="-609600" eaLnBrk="1" hangingPunct="1">
              <a:buFontTx/>
              <a:buAutoNum type="arabicPeriod"/>
            </a:pPr>
            <a:r>
              <a:rPr lang="en-US" sz="2800" dirty="0" smtClean="0"/>
              <a:t>Classwide problems</a:t>
            </a:r>
          </a:p>
          <a:p>
            <a:pPr marL="609600" indent="-609600" eaLnBrk="1" hangingPunct="1">
              <a:buFontTx/>
              <a:buAutoNum type="arabicPeriod"/>
            </a:pPr>
            <a:r>
              <a:rPr lang="en-US" sz="2800" dirty="0" smtClean="0"/>
              <a:t>Student </a:t>
            </a:r>
            <a:r>
              <a:rPr lang="en-US" sz="2800" dirty="0"/>
              <a:t>has not learned the behavior</a:t>
            </a:r>
          </a:p>
          <a:p>
            <a:pPr marL="609600" indent="-609600" eaLnBrk="1" hangingPunct="1">
              <a:buFontTx/>
              <a:buAutoNum type="arabicPeriod"/>
            </a:pPr>
            <a:r>
              <a:rPr lang="en-US" sz="2800" dirty="0" smtClean="0"/>
              <a:t>Inappropriate </a:t>
            </a:r>
            <a:r>
              <a:rPr lang="en-US" sz="2800" dirty="0"/>
              <a:t>behavior removes student from what they do not want to do </a:t>
            </a:r>
            <a:r>
              <a:rPr lang="en-US" sz="2800" dirty="0" smtClean="0"/>
              <a:t>(escape)</a:t>
            </a:r>
            <a:endParaRPr lang="en-US" sz="2800" dirty="0"/>
          </a:p>
          <a:p>
            <a:pPr marL="609600" indent="-609600" eaLnBrk="1" hangingPunct="1">
              <a:buFontTx/>
              <a:buAutoNum type="arabicPeriod"/>
            </a:pPr>
            <a:r>
              <a:rPr lang="en-US" sz="2800" dirty="0"/>
              <a:t>Inappropriate behavior </a:t>
            </a:r>
            <a:r>
              <a:rPr lang="en-US" sz="2800" dirty="0" smtClean="0"/>
              <a:t>gets the student something (typically attention)</a:t>
            </a:r>
          </a:p>
          <a:p>
            <a:pPr marL="609600" indent="-609600" eaLnBrk="1" hangingPunct="1">
              <a:buFontTx/>
              <a:buAutoNum type="arabicPeriod"/>
            </a:pPr>
            <a:r>
              <a:rPr lang="en-US" sz="2800" dirty="0" smtClean="0"/>
              <a:t>They have not had to do the behavior in that way before</a:t>
            </a:r>
            <a:endParaRPr lang="en-US" sz="2800" dirty="0"/>
          </a:p>
        </p:txBody>
      </p:sp>
      <p:sp>
        <p:nvSpPr>
          <p:cNvPr id="22530" name="Rectangle 2"/>
          <p:cNvSpPr>
            <a:spLocks noGrp="1" noChangeArrowheads="1"/>
          </p:cNvSpPr>
          <p:nvPr>
            <p:ph type="title"/>
          </p:nvPr>
        </p:nvSpPr>
        <p:spPr>
          <a:xfrm>
            <a:off x="457200" y="152400"/>
            <a:ext cx="7528177" cy="990600"/>
          </a:xfrm>
        </p:spPr>
        <p:txBody>
          <a:bodyPr>
            <a:normAutofit fontScale="90000"/>
          </a:bodyPr>
          <a:lstStyle/>
          <a:p>
            <a:pPr eaLnBrk="1" fontAlgn="auto" hangingPunct="1">
              <a:spcAft>
                <a:spcPts val="0"/>
              </a:spcAft>
              <a:defRPr/>
            </a:pPr>
            <a:r>
              <a:rPr lang="en-US" dirty="0" smtClean="0">
                <a:ea typeface="+mj-ea"/>
                <a:cs typeface="+mj-cs"/>
              </a:rPr>
              <a:t>Common Reasons Why Students Misbehave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Examples </a:t>
            </a:r>
            <a:r>
              <a:rPr lang="en-US" sz="2400" dirty="0" smtClean="0"/>
              <a:t>:</a:t>
            </a:r>
          </a:p>
          <a:p>
            <a:pPr marL="0" indent="0">
              <a:spcBef>
                <a:spcPts val="0"/>
              </a:spcBef>
              <a:buNone/>
            </a:pPr>
            <a:endParaRPr lang="en-US" sz="2400" dirty="0" smtClean="0"/>
          </a:p>
          <a:p>
            <a:pPr marL="457200" indent="-457200">
              <a:spcBef>
                <a:spcPts val="0"/>
              </a:spcBef>
              <a:buFont typeface="Wingdings 3" pitchFamily="18" charset="2"/>
              <a:buAutoNum type="arabicPeriod"/>
            </a:pPr>
            <a:r>
              <a:rPr lang="en-US" sz="2400" dirty="0"/>
              <a:t>Good Behavior Game</a:t>
            </a:r>
          </a:p>
          <a:p>
            <a:pPr marL="457200" indent="-457200">
              <a:spcBef>
                <a:spcPts val="0"/>
              </a:spcBef>
              <a:buAutoNum type="arabicPeriod"/>
            </a:pPr>
            <a:r>
              <a:rPr lang="en-US" sz="2400" dirty="0" smtClean="0"/>
              <a:t>Check In Check Out (CICO)</a:t>
            </a:r>
            <a:endParaRPr lang="en-US" sz="2400" dirty="0"/>
          </a:p>
          <a:p>
            <a:pPr marL="457200" indent="-457200">
              <a:spcBef>
                <a:spcPts val="0"/>
              </a:spcBef>
              <a:buAutoNum type="arabicPeriod"/>
            </a:pPr>
            <a:r>
              <a:rPr lang="en-US" sz="2400" dirty="0" smtClean="0"/>
              <a:t>Non-contingent reinforcement (NCR) – attention seeking</a:t>
            </a:r>
            <a:endParaRPr lang="en-US" sz="2400" dirty="0"/>
          </a:p>
          <a:p>
            <a:pPr marL="457200" indent="-457200">
              <a:spcBef>
                <a:spcPts val="0"/>
              </a:spcBef>
              <a:buAutoNum type="arabicPeriod"/>
            </a:pPr>
            <a:r>
              <a:rPr lang="en-US" sz="2400" dirty="0" smtClean="0"/>
              <a:t>Antecedent modification – escape </a:t>
            </a:r>
            <a:endParaRPr lang="en-US" sz="2400" dirty="0"/>
          </a:p>
          <a:p>
            <a:pPr marL="457200" indent="-457200">
              <a:spcBef>
                <a:spcPts val="0"/>
              </a:spcBef>
              <a:buAutoNum type="arabicPeriod"/>
            </a:pPr>
            <a:r>
              <a:rPr lang="en-US" sz="2400" dirty="0" smtClean="0"/>
              <a:t>Instructional Match -- pre-requisite or skill / ability</a:t>
            </a:r>
          </a:p>
        </p:txBody>
      </p:sp>
      <p:sp>
        <p:nvSpPr>
          <p:cNvPr id="4" name="Title 1"/>
          <p:cNvSpPr>
            <a:spLocks noGrp="1"/>
          </p:cNvSpPr>
          <p:nvPr>
            <p:ph type="title"/>
          </p:nvPr>
        </p:nvSpPr>
        <p:spPr/>
        <p:txBody>
          <a:bodyPr>
            <a:normAutofit fontScale="90000"/>
          </a:bodyPr>
          <a:lstStyle/>
          <a:p>
            <a:pPr eaLnBrk="1" hangingPunct="1"/>
            <a:r>
              <a:rPr lang="en-US" sz="4400" dirty="0" smtClean="0">
                <a:latin typeface="+mj-lt"/>
              </a:rPr>
              <a:t>Selecting EBI’s that Align with Function</a:t>
            </a:r>
            <a:endParaRPr lang="en-US" sz="4400" dirty="0">
              <a:latin typeface="+mj-lt"/>
            </a:endParaRPr>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24</a:t>
            </a:fld>
            <a:endParaRPr lang="en-US" dirty="0"/>
          </a:p>
        </p:txBody>
      </p:sp>
      <p:sp>
        <p:nvSpPr>
          <p:cNvPr id="7" name="TextBox 6"/>
          <p:cNvSpPr txBox="1"/>
          <p:nvPr/>
        </p:nvSpPr>
        <p:spPr>
          <a:xfrm>
            <a:off x="6615486" y="6454790"/>
            <a:ext cx="1975221" cy="307777"/>
          </a:xfrm>
          <a:prstGeom prst="rect">
            <a:avLst/>
          </a:prstGeom>
          <a:noFill/>
        </p:spPr>
        <p:txBody>
          <a:bodyPr wrap="none" rtlCol="0">
            <a:spAutoFit/>
          </a:bodyPr>
          <a:lstStyle/>
          <a:p>
            <a:r>
              <a:rPr lang="en-US" sz="1400" dirty="0" smtClean="0">
                <a:solidFill>
                  <a:schemeClr val="bg1"/>
                </a:solidFill>
              </a:rPr>
              <a:t>http</a:t>
            </a:r>
            <a:r>
              <a:rPr lang="en-US" sz="1400" dirty="0">
                <a:solidFill>
                  <a:schemeClr val="bg1"/>
                </a:solidFill>
              </a:rPr>
              <a:t>://miblsi.cenmi.org/</a:t>
            </a:r>
          </a:p>
        </p:txBody>
      </p:sp>
    </p:spTree>
    <p:extLst>
      <p:ext uri="{BB962C8B-B14F-4D97-AF65-F5344CB8AC3E}">
        <p14:creationId xmlns:p14="http://schemas.microsoft.com/office/powerpoint/2010/main" val="3029113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eaLnBrk="1" fontAlgn="base" hangingPunct="1"/>
            <a:r>
              <a:rPr lang="en-US" sz="2700" kern="1200" dirty="0" smtClean="0">
                <a:solidFill>
                  <a:schemeClr val="tx1"/>
                </a:solidFill>
                <a:effectLst/>
                <a:latin typeface="+mn-lt"/>
                <a:ea typeface="+mn-ea"/>
                <a:cs typeface="+mn-cs"/>
              </a:rPr>
              <a:t>Sometime multiple children in the classroom are exhibiting similar behavior problems.</a:t>
            </a:r>
            <a:endParaRPr lang="en-US" sz="2700" dirty="0" smtClean="0">
              <a:effectLst/>
            </a:endParaRPr>
          </a:p>
          <a:p>
            <a:pPr rtl="0" eaLnBrk="1" fontAlgn="base" hangingPunct="1"/>
            <a:r>
              <a:rPr lang="en-US" sz="2700" i="1" kern="1200" dirty="0" smtClean="0">
                <a:solidFill>
                  <a:schemeClr val="tx1"/>
                </a:solidFill>
                <a:effectLst/>
                <a:latin typeface="+mn-lt"/>
                <a:ea typeface="+mn-ea"/>
                <a:cs typeface="+mn-cs"/>
              </a:rPr>
              <a:t>Solution: A </a:t>
            </a:r>
            <a:r>
              <a:rPr lang="en-US" sz="2700" i="1" kern="1200" dirty="0" err="1" smtClean="0">
                <a:solidFill>
                  <a:schemeClr val="tx1"/>
                </a:solidFill>
                <a:effectLst/>
                <a:latin typeface="+mn-lt"/>
                <a:ea typeface="+mn-ea"/>
                <a:cs typeface="+mn-cs"/>
              </a:rPr>
              <a:t>classwide</a:t>
            </a:r>
            <a:r>
              <a:rPr lang="en-US" sz="2700" i="1" kern="1200" dirty="0" smtClean="0">
                <a:solidFill>
                  <a:schemeClr val="tx1"/>
                </a:solidFill>
                <a:effectLst/>
                <a:latin typeface="+mn-lt"/>
                <a:ea typeface="+mn-ea"/>
                <a:cs typeface="+mn-cs"/>
              </a:rPr>
              <a:t> behavior </a:t>
            </a:r>
            <a:r>
              <a:rPr lang="en-US" sz="2700" i="1" kern="1200" dirty="0" err="1" smtClean="0">
                <a:solidFill>
                  <a:schemeClr val="tx1"/>
                </a:solidFill>
                <a:effectLst/>
                <a:latin typeface="+mn-lt"/>
                <a:ea typeface="+mn-ea"/>
                <a:cs typeface="+mn-cs"/>
              </a:rPr>
              <a:t>intervetion</a:t>
            </a:r>
            <a:r>
              <a:rPr lang="en-US" sz="2700" i="1" kern="1200" dirty="0" smtClean="0">
                <a:solidFill>
                  <a:schemeClr val="tx1"/>
                </a:solidFill>
                <a:effectLst/>
                <a:latin typeface="+mn-lt"/>
                <a:ea typeface="+mn-ea"/>
                <a:cs typeface="+mn-cs"/>
              </a:rPr>
              <a:t>!</a:t>
            </a:r>
            <a:endParaRPr lang="en-US" dirty="0" smtClean="0">
              <a:effectLst/>
            </a:endParaRPr>
          </a:p>
          <a:p>
            <a:pPr rtl="0" eaLnBrk="1" fontAlgn="base" hangingPunct="1"/>
            <a:r>
              <a:rPr lang="en-US" sz="2700" kern="1200" dirty="0" smtClean="0">
                <a:solidFill>
                  <a:schemeClr val="tx1"/>
                </a:solidFill>
                <a:effectLst/>
                <a:latin typeface="+mn-lt"/>
                <a:ea typeface="+mn-ea"/>
                <a:cs typeface="+mn-cs"/>
              </a:rPr>
              <a:t>EBI Network Intervention: Good Behavior Game</a:t>
            </a:r>
            <a:endParaRPr lang="en-US" dirty="0" smtClean="0">
              <a:effectLst/>
            </a:endParaRPr>
          </a:p>
          <a:p>
            <a:pPr lvl="1"/>
            <a:r>
              <a:rPr lang="en-US" i="1" dirty="0"/>
              <a:t>http://</a:t>
            </a:r>
            <a:r>
              <a:rPr lang="en-US" i="1" dirty="0" err="1"/>
              <a:t>ebi.missouri.edu</a:t>
            </a:r>
            <a:r>
              <a:rPr lang="en-US" i="1" dirty="0"/>
              <a:t>/</a:t>
            </a:r>
            <a:r>
              <a:rPr lang="en-US" i="1" dirty="0" err="1"/>
              <a:t>wp</a:t>
            </a:r>
            <a:r>
              <a:rPr lang="en-US" i="1" dirty="0"/>
              <a:t>-content/uploads/2011/09/Good-Behavior-</a:t>
            </a:r>
            <a:r>
              <a:rPr lang="en-US" i="1" dirty="0" err="1"/>
              <a:t>Game.pdf</a:t>
            </a:r>
            <a:endParaRPr lang="en-US" dirty="0" smtClean="0">
              <a:effectLst/>
            </a:endParaRPr>
          </a:p>
        </p:txBody>
      </p:sp>
      <p:sp>
        <p:nvSpPr>
          <p:cNvPr id="3" name="Title 2"/>
          <p:cNvSpPr>
            <a:spLocks noGrp="1"/>
          </p:cNvSpPr>
          <p:nvPr>
            <p:ph type="title"/>
          </p:nvPr>
        </p:nvSpPr>
        <p:spPr/>
        <p:txBody>
          <a:bodyPr/>
          <a:lstStyle/>
          <a:p>
            <a:r>
              <a:rPr lang="en-US" dirty="0" err="1" smtClean="0"/>
              <a:t>Classwide</a:t>
            </a:r>
            <a:r>
              <a:rPr lang="en-US" dirty="0" smtClean="0"/>
              <a:t> Problems</a:t>
            </a:r>
            <a:endParaRPr lang="en-US" dirty="0"/>
          </a:p>
        </p:txBody>
      </p:sp>
    </p:spTree>
    <p:extLst>
      <p:ext uri="{BB962C8B-B14F-4D97-AF65-F5344CB8AC3E}">
        <p14:creationId xmlns:p14="http://schemas.microsoft.com/office/powerpoint/2010/main" val="2959264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marL="0" indent="0">
              <a:spcBef>
                <a:spcPts val="0"/>
              </a:spcBef>
              <a:buNone/>
            </a:pPr>
            <a:r>
              <a:rPr lang="en-US" sz="2200" dirty="0" smtClean="0">
                <a:ea typeface="ＭＳ Ｐゴシック" pitchFamily="-1" charset="-128"/>
                <a:cs typeface="Arial" charset="0"/>
              </a:rPr>
              <a:t>What is Check in Check Out (CICO)?</a:t>
            </a:r>
          </a:p>
          <a:p>
            <a:pPr marL="800100" lvl="1" indent="-342900">
              <a:spcBef>
                <a:spcPts val="0"/>
              </a:spcBef>
              <a:buFont typeface="Arial" pitchFamily="34" charset="0"/>
              <a:buChar char="•"/>
            </a:pPr>
            <a:endParaRPr lang="en-US" sz="2200" dirty="0" smtClean="0">
              <a:ea typeface="ＭＳ Ｐゴシック" pitchFamily="-1" charset="-128"/>
              <a:cs typeface="Arial" charset="0"/>
            </a:endParaRPr>
          </a:p>
          <a:p>
            <a:pPr marL="800100" lvl="1" indent="-342900">
              <a:spcBef>
                <a:spcPts val="0"/>
              </a:spcBef>
              <a:buFont typeface="Arial" pitchFamily="34" charset="0"/>
              <a:buChar char="•"/>
            </a:pPr>
            <a:r>
              <a:rPr lang="en-US" sz="2200" dirty="0" smtClean="0">
                <a:ea typeface="ＭＳ Ｐゴシック" pitchFamily="-1" charset="-128"/>
                <a:cs typeface="Arial" charset="0"/>
              </a:rPr>
              <a:t>Empirically supported strategy for reducing problem behavior</a:t>
            </a:r>
          </a:p>
          <a:p>
            <a:pPr marL="800100" lvl="1" indent="-342900">
              <a:spcBef>
                <a:spcPts val="0"/>
              </a:spcBef>
              <a:buFont typeface="Arial" pitchFamily="34" charset="0"/>
              <a:buChar char="•"/>
            </a:pPr>
            <a:r>
              <a:rPr lang="en-US" sz="2200" dirty="0" smtClean="0">
                <a:ea typeface="ＭＳ Ｐゴシック" pitchFamily="-1" charset="-128"/>
                <a:cs typeface="Arial" charset="0"/>
              </a:rPr>
              <a:t>Relatively quick &amp; easy; provides structure</a:t>
            </a:r>
          </a:p>
          <a:p>
            <a:pPr marL="800100" lvl="1" indent="-342900">
              <a:spcBef>
                <a:spcPts val="0"/>
              </a:spcBef>
              <a:buFont typeface="Arial" pitchFamily="34" charset="0"/>
              <a:buChar char="•"/>
            </a:pPr>
            <a:r>
              <a:rPr lang="en-US" sz="2200" dirty="0" smtClean="0">
                <a:ea typeface="ＭＳ Ｐゴシック" pitchFamily="-1" charset="-128"/>
                <a:cs typeface="Arial" charset="0"/>
              </a:rPr>
              <a:t>Increases positive adult contact</a:t>
            </a:r>
          </a:p>
          <a:p>
            <a:pPr marL="1257300" lvl="2" indent="-342900">
              <a:spcBef>
                <a:spcPts val="0"/>
              </a:spcBef>
              <a:buFont typeface="Arial" pitchFamily="34" charset="0"/>
              <a:buChar char="•"/>
            </a:pPr>
            <a:r>
              <a:rPr lang="en-US" sz="2200" i="1" dirty="0" smtClean="0">
                <a:ea typeface="ＭＳ Ｐゴシック" pitchFamily="-1" charset="-128"/>
                <a:cs typeface="Arial" charset="0"/>
              </a:rPr>
              <a:t>Excellent intervention when </a:t>
            </a:r>
            <a:r>
              <a:rPr lang="en-US" sz="2200" b="1" i="1" dirty="0" smtClean="0">
                <a:ea typeface="ＭＳ Ｐゴシック" pitchFamily="-1" charset="-128"/>
                <a:cs typeface="Arial" charset="0"/>
              </a:rPr>
              <a:t>function of behavior is attention seeking</a:t>
            </a:r>
          </a:p>
          <a:p>
            <a:pPr marL="1257300" lvl="2" indent="-342900">
              <a:spcBef>
                <a:spcPts val="0"/>
              </a:spcBef>
              <a:buFont typeface="Arial" pitchFamily="34" charset="0"/>
              <a:buChar char="•"/>
            </a:pPr>
            <a:r>
              <a:rPr lang="en-US" sz="2200" i="1" dirty="0" smtClean="0">
                <a:ea typeface="ＭＳ Ｐゴシック" pitchFamily="-1" charset="-128"/>
                <a:cs typeface="Arial" charset="0"/>
              </a:rPr>
              <a:t>Also useful for kids </a:t>
            </a:r>
            <a:r>
              <a:rPr lang="en-US" sz="2200" b="1" i="1" dirty="0" smtClean="0">
                <a:ea typeface="ＭＳ Ｐゴシック" pitchFamily="-1" charset="-128"/>
                <a:cs typeface="Arial" charset="0"/>
              </a:rPr>
              <a:t>who escape because they don</a:t>
            </a:r>
            <a:r>
              <a:rPr lang="fr-FR" sz="2200" b="1" i="1" dirty="0" smtClean="0">
                <a:ea typeface="ＭＳ Ｐゴシック" pitchFamily="-1" charset="-128"/>
                <a:cs typeface="Arial" charset="0"/>
              </a:rPr>
              <a:t>’</a:t>
            </a:r>
            <a:r>
              <a:rPr lang="en-US" sz="2200" b="1" i="1" dirty="0" smtClean="0">
                <a:ea typeface="ＭＳ Ｐゴシック" pitchFamily="-1" charset="-128"/>
                <a:cs typeface="Arial" charset="0"/>
              </a:rPr>
              <a:t>t want to do a task if teach praise is more reinforcing than the task is punishing</a:t>
            </a:r>
          </a:p>
          <a:p>
            <a:pPr>
              <a:spcAft>
                <a:spcPts val="600"/>
              </a:spcAft>
            </a:pPr>
            <a:endParaRPr lang="en-US" sz="2000" dirty="0" smtClean="0">
              <a:ea typeface="ＭＳ Ｐゴシック" pitchFamily="-1" charset="-128"/>
              <a:cs typeface="Arial" charset="0"/>
            </a:endParaRPr>
          </a:p>
        </p:txBody>
      </p:sp>
      <p:sp>
        <p:nvSpPr>
          <p:cNvPr id="5" name="Title 1"/>
          <p:cNvSpPr>
            <a:spLocks noGrp="1"/>
          </p:cNvSpPr>
          <p:nvPr>
            <p:ph type="title"/>
          </p:nvPr>
        </p:nvSpPr>
        <p:spPr/>
        <p:txBody>
          <a:bodyPr>
            <a:normAutofit fontScale="90000"/>
          </a:bodyPr>
          <a:lstStyle/>
          <a:p>
            <a:pPr eaLnBrk="1" hangingPunct="1"/>
            <a:r>
              <a:rPr lang="en-US" sz="4400" dirty="0" smtClean="0">
                <a:latin typeface="+mj-lt"/>
              </a:rPr>
              <a:t>Selecting EBI’s that Align with Function</a:t>
            </a:r>
            <a:endParaRPr lang="en-US" sz="4400" dirty="0">
              <a:latin typeface="+mj-lt"/>
            </a:endParaRPr>
          </a:p>
        </p:txBody>
      </p:sp>
      <p:sp>
        <p:nvSpPr>
          <p:cNvPr id="2" name="TextBox 1"/>
          <p:cNvSpPr txBox="1"/>
          <p:nvPr/>
        </p:nvSpPr>
        <p:spPr>
          <a:xfrm>
            <a:off x="6615486" y="6454790"/>
            <a:ext cx="1975221" cy="307777"/>
          </a:xfrm>
          <a:prstGeom prst="rect">
            <a:avLst/>
          </a:prstGeom>
          <a:noFill/>
        </p:spPr>
        <p:txBody>
          <a:bodyPr wrap="none" rtlCol="0">
            <a:spAutoFit/>
          </a:bodyPr>
          <a:lstStyle/>
          <a:p>
            <a:r>
              <a:rPr lang="en-US" sz="1400" dirty="0" smtClean="0">
                <a:solidFill>
                  <a:schemeClr val="bg1"/>
                </a:solidFill>
              </a:rPr>
              <a:t>http</a:t>
            </a:r>
            <a:r>
              <a:rPr lang="en-US" sz="1400" dirty="0">
                <a:solidFill>
                  <a:schemeClr val="bg1"/>
                </a:solidFill>
              </a:rPr>
              <a:t>://miblsi.cenmi.org/</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793483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marL="0" indent="0">
              <a:spcAft>
                <a:spcPts val="1800"/>
              </a:spcAft>
              <a:buNone/>
            </a:pPr>
            <a:r>
              <a:rPr lang="en-US" sz="2400" dirty="0" smtClean="0">
                <a:ea typeface="ＭＳ Ｐゴシック" pitchFamily="-1" charset="-128"/>
                <a:cs typeface="Arial" charset="0"/>
              </a:rPr>
              <a:t>CICO </a:t>
            </a:r>
            <a:r>
              <a:rPr lang="en-US" sz="2400" dirty="0">
                <a:ea typeface="ＭＳ Ｐゴシック" pitchFamily="-1" charset="-128"/>
                <a:cs typeface="Arial" charset="0"/>
              </a:rPr>
              <a:t>Elements</a:t>
            </a:r>
          </a:p>
          <a:p>
            <a:pPr marL="514350" indent="-514350">
              <a:spcAft>
                <a:spcPts val="1800"/>
              </a:spcAft>
              <a:buFontTx/>
              <a:buAutoNum type="arabicPeriod"/>
            </a:pPr>
            <a:r>
              <a:rPr lang="en-US" sz="2400" dirty="0" smtClean="0">
                <a:ea typeface="ＭＳ Ｐゴシック" pitchFamily="-1" charset="-128"/>
                <a:cs typeface="Arial" charset="0"/>
              </a:rPr>
              <a:t>Focus on teaching </a:t>
            </a:r>
          </a:p>
          <a:p>
            <a:pPr marL="514350" indent="-514350">
              <a:spcAft>
                <a:spcPts val="1800"/>
              </a:spcAft>
              <a:buFontTx/>
              <a:buAutoNum type="arabicPeriod"/>
            </a:pPr>
            <a:r>
              <a:rPr lang="en-US" sz="2400" dirty="0" smtClean="0">
                <a:ea typeface="ＭＳ Ｐゴシック" pitchFamily="-1" charset="-128"/>
                <a:cs typeface="Arial" charset="0"/>
              </a:rPr>
              <a:t>Check-in/Check-out System</a:t>
            </a:r>
          </a:p>
          <a:p>
            <a:pPr marL="514350" indent="-514350">
              <a:spcAft>
                <a:spcPts val="1800"/>
              </a:spcAft>
              <a:buFontTx/>
              <a:buAutoNum type="arabicPeriod"/>
            </a:pPr>
            <a:r>
              <a:rPr lang="en-US" sz="2400" dirty="0" smtClean="0">
                <a:ea typeface="ＭＳ Ｐゴシック" pitchFamily="-1" charset="-128"/>
                <a:cs typeface="Arial" charset="0"/>
              </a:rPr>
              <a:t>Daily classroom report card </a:t>
            </a:r>
          </a:p>
          <a:p>
            <a:pPr marL="514350" indent="-514350">
              <a:spcAft>
                <a:spcPts val="1800"/>
              </a:spcAft>
              <a:buFontTx/>
              <a:buAutoNum type="arabicPeriod"/>
            </a:pPr>
            <a:r>
              <a:rPr lang="en-US" sz="2400" dirty="0" smtClean="0">
                <a:ea typeface="ＭＳ Ｐゴシック" pitchFamily="-1" charset="-128"/>
                <a:cs typeface="Arial" charset="0"/>
              </a:rPr>
              <a:t>Home-School partnership</a:t>
            </a:r>
          </a:p>
          <a:p>
            <a:pPr marL="514350" indent="-514350">
              <a:spcAft>
                <a:spcPts val="1800"/>
              </a:spcAft>
              <a:buFontTx/>
              <a:buAutoNum type="arabicPeriod"/>
            </a:pPr>
            <a:r>
              <a:rPr lang="en-US" sz="2400" dirty="0" smtClean="0">
                <a:ea typeface="ＭＳ Ｐゴシック" pitchFamily="-1" charset="-128"/>
                <a:cs typeface="Arial" charset="0"/>
              </a:rPr>
              <a:t>Collaborative team-based process</a:t>
            </a:r>
          </a:p>
        </p:txBody>
      </p:sp>
      <p:sp>
        <p:nvSpPr>
          <p:cNvPr id="4" name="Title 1"/>
          <p:cNvSpPr>
            <a:spLocks noGrp="1"/>
          </p:cNvSpPr>
          <p:nvPr>
            <p:ph type="title"/>
          </p:nvPr>
        </p:nvSpPr>
        <p:spPr/>
        <p:txBody>
          <a:bodyPr>
            <a:normAutofit fontScale="90000"/>
          </a:bodyPr>
          <a:lstStyle/>
          <a:p>
            <a:pPr eaLnBrk="1" hangingPunct="1"/>
            <a:r>
              <a:rPr lang="en-US" sz="4400" dirty="0" smtClean="0">
                <a:latin typeface="+mj-lt"/>
              </a:rPr>
              <a:t>Selecting EBI’s that Align with Function</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27</a:t>
            </a:fld>
            <a:endParaRPr lang="en-US" dirty="0"/>
          </a:p>
        </p:txBody>
      </p:sp>
      <p:sp>
        <p:nvSpPr>
          <p:cNvPr id="7" name="TextBox 6"/>
          <p:cNvSpPr txBox="1"/>
          <p:nvPr/>
        </p:nvSpPr>
        <p:spPr>
          <a:xfrm>
            <a:off x="6615486" y="6454790"/>
            <a:ext cx="1975221" cy="307777"/>
          </a:xfrm>
          <a:prstGeom prst="rect">
            <a:avLst/>
          </a:prstGeom>
          <a:noFill/>
        </p:spPr>
        <p:txBody>
          <a:bodyPr wrap="none" rtlCol="0">
            <a:spAutoFit/>
          </a:bodyPr>
          <a:lstStyle/>
          <a:p>
            <a:r>
              <a:rPr lang="en-US" sz="1400" dirty="0" smtClean="0">
                <a:solidFill>
                  <a:schemeClr val="bg1"/>
                </a:solidFill>
              </a:rPr>
              <a:t>http</a:t>
            </a:r>
            <a:r>
              <a:rPr lang="en-US" sz="1400" dirty="0">
                <a:solidFill>
                  <a:schemeClr val="bg1"/>
                </a:solidFill>
              </a:rPr>
              <a:t>://miblsi.cenmi.org/</a:t>
            </a:r>
          </a:p>
        </p:txBody>
      </p:sp>
    </p:spTree>
    <p:extLst>
      <p:ext uri="{BB962C8B-B14F-4D97-AF65-F5344CB8AC3E}">
        <p14:creationId xmlns:p14="http://schemas.microsoft.com/office/powerpoint/2010/main" val="2347520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lstStyle/>
          <a:p>
            <a:pPr marL="0" indent="0">
              <a:spcAft>
                <a:spcPts val="600"/>
              </a:spcAft>
              <a:buNone/>
            </a:pPr>
            <a:r>
              <a:rPr lang="en-US" sz="2400" dirty="0" smtClean="0">
                <a:ea typeface="ＭＳ Ｐゴシック" pitchFamily="-1" charset="-128"/>
                <a:cs typeface="Arial" charset="0"/>
              </a:rPr>
              <a:t>Who </a:t>
            </a:r>
            <a:r>
              <a:rPr lang="en-US" sz="2400" dirty="0">
                <a:ea typeface="ＭＳ Ｐゴシック" pitchFamily="-1" charset="-128"/>
                <a:cs typeface="Arial" charset="0"/>
              </a:rPr>
              <a:t>is CICO for?</a:t>
            </a:r>
          </a:p>
          <a:p>
            <a:pPr marL="800100" lvl="1" indent="-342900">
              <a:spcAft>
                <a:spcPts val="600"/>
              </a:spcAft>
              <a:buFont typeface="Arial" pitchFamily="34" charset="0"/>
              <a:buChar char="•"/>
            </a:pPr>
            <a:r>
              <a:rPr lang="en-US" sz="2400" dirty="0" smtClean="0">
                <a:ea typeface="ＭＳ Ｐゴシック" pitchFamily="-1" charset="-128"/>
                <a:cs typeface="Arial" charset="0"/>
              </a:rPr>
              <a:t>Engages in externalizing behaviors</a:t>
            </a:r>
          </a:p>
          <a:p>
            <a:pPr marL="800100" lvl="1" indent="-342900">
              <a:spcAft>
                <a:spcPts val="600"/>
              </a:spcAft>
              <a:buFont typeface="Arial" pitchFamily="34" charset="0"/>
              <a:buChar char="•"/>
            </a:pPr>
            <a:r>
              <a:rPr lang="en-US" sz="2400" dirty="0" smtClean="0">
                <a:ea typeface="ＭＳ Ｐゴシック" pitchFamily="-1" charset="-128"/>
                <a:cs typeface="Arial" charset="0"/>
              </a:rPr>
              <a:t>Less than 15% of students</a:t>
            </a:r>
          </a:p>
          <a:p>
            <a:pPr marL="800100" lvl="1" indent="-342900">
              <a:spcAft>
                <a:spcPts val="600"/>
              </a:spcAft>
              <a:buFont typeface="Arial" pitchFamily="34" charset="0"/>
              <a:buChar char="•"/>
            </a:pPr>
            <a:r>
              <a:rPr lang="en-US" sz="2400" dirty="0" smtClean="0">
                <a:ea typeface="ＭＳ Ｐゴシック" pitchFamily="-1" charset="-128"/>
                <a:cs typeface="Arial" charset="0"/>
              </a:rPr>
              <a:t>Students with multiple referrals (2-5 majors)</a:t>
            </a:r>
          </a:p>
          <a:p>
            <a:pPr marL="800100" lvl="1" indent="-342900">
              <a:spcAft>
                <a:spcPts val="600"/>
              </a:spcAft>
              <a:buFont typeface="Arial" pitchFamily="34" charset="0"/>
              <a:buChar char="•"/>
            </a:pPr>
            <a:r>
              <a:rPr lang="en-US" sz="2400" dirty="0" smtClean="0">
                <a:ea typeface="ＭＳ Ｐゴシック" pitchFamily="-1" charset="-128"/>
                <a:cs typeface="Arial" charset="0"/>
              </a:rPr>
              <a:t>Students who receive several “minor” referrals</a:t>
            </a:r>
          </a:p>
          <a:p>
            <a:pPr marL="800100" lvl="1" indent="-342900">
              <a:spcAft>
                <a:spcPts val="600"/>
              </a:spcAft>
              <a:buFont typeface="Arial" pitchFamily="34" charset="0"/>
              <a:buChar char="•"/>
            </a:pPr>
            <a:r>
              <a:rPr lang="en-US" sz="2400" dirty="0" smtClean="0">
                <a:ea typeface="ＭＳ Ｐゴシック" pitchFamily="-1" charset="-128"/>
                <a:cs typeface="Arial" charset="0"/>
              </a:rPr>
              <a:t>Students who receive referrals in multiple settings </a:t>
            </a:r>
          </a:p>
          <a:p>
            <a:pPr marL="800100" lvl="1" indent="-342900">
              <a:spcAft>
                <a:spcPts val="600"/>
              </a:spcAft>
              <a:buFont typeface="Arial" pitchFamily="34" charset="0"/>
              <a:buChar char="•"/>
            </a:pPr>
            <a:r>
              <a:rPr lang="en-US" sz="2400" dirty="0" smtClean="0">
                <a:ea typeface="ＭＳ Ｐゴシック" pitchFamily="-1" charset="-128"/>
                <a:cs typeface="Arial" charset="0"/>
              </a:rPr>
              <a:t>Students who find adult attention rewarding</a:t>
            </a:r>
          </a:p>
        </p:txBody>
      </p:sp>
      <p:sp>
        <p:nvSpPr>
          <p:cNvPr id="5" name="Title 1"/>
          <p:cNvSpPr>
            <a:spLocks noGrp="1"/>
          </p:cNvSpPr>
          <p:nvPr>
            <p:ph type="title"/>
          </p:nvPr>
        </p:nvSpPr>
        <p:spPr/>
        <p:txBody>
          <a:bodyPr>
            <a:normAutofit fontScale="90000"/>
          </a:bodyPr>
          <a:lstStyle/>
          <a:p>
            <a:pPr eaLnBrk="1" hangingPunct="1"/>
            <a:r>
              <a:rPr lang="en-US" sz="4400" dirty="0" smtClean="0">
                <a:latin typeface="+mj-lt"/>
              </a:rPr>
              <a:t>Selecting EBI’s that Align with Function</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28</a:t>
            </a:fld>
            <a:endParaRPr lang="en-US" dirty="0"/>
          </a:p>
        </p:txBody>
      </p:sp>
      <p:sp>
        <p:nvSpPr>
          <p:cNvPr id="9" name="TextBox 8"/>
          <p:cNvSpPr txBox="1"/>
          <p:nvPr/>
        </p:nvSpPr>
        <p:spPr>
          <a:xfrm>
            <a:off x="6615486" y="6454790"/>
            <a:ext cx="1975221" cy="307777"/>
          </a:xfrm>
          <a:prstGeom prst="rect">
            <a:avLst/>
          </a:prstGeom>
          <a:noFill/>
        </p:spPr>
        <p:txBody>
          <a:bodyPr wrap="none" rtlCol="0">
            <a:spAutoFit/>
          </a:bodyPr>
          <a:lstStyle/>
          <a:p>
            <a:r>
              <a:rPr lang="en-US" sz="1400" dirty="0" smtClean="0">
                <a:solidFill>
                  <a:schemeClr val="bg1"/>
                </a:solidFill>
              </a:rPr>
              <a:t>http</a:t>
            </a:r>
            <a:r>
              <a:rPr lang="en-US" sz="1400" dirty="0">
                <a:solidFill>
                  <a:schemeClr val="bg1"/>
                </a:solidFill>
              </a:rPr>
              <a:t>://miblsi.cenmi.org/</a:t>
            </a:r>
          </a:p>
        </p:txBody>
      </p:sp>
    </p:spTree>
    <p:extLst>
      <p:ext uri="{BB962C8B-B14F-4D97-AF65-F5344CB8AC3E}">
        <p14:creationId xmlns:p14="http://schemas.microsoft.com/office/powerpoint/2010/main" val="5222481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marL="0" indent="0">
              <a:buNone/>
            </a:pPr>
            <a:r>
              <a:rPr lang="en-US" sz="2200" dirty="0" smtClean="0"/>
              <a:t>Benefits of CICO:</a:t>
            </a:r>
          </a:p>
          <a:p>
            <a:pPr>
              <a:buFont typeface="Arial" pitchFamily="34" charset="0"/>
              <a:buChar char="•"/>
            </a:pPr>
            <a:endParaRPr lang="en-US" sz="2200" dirty="0" smtClean="0"/>
          </a:p>
          <a:p>
            <a:pPr marL="800100" lvl="1" indent="-342900"/>
            <a:r>
              <a:rPr lang="en-US" sz="2200" dirty="0"/>
              <a:t>I</a:t>
            </a:r>
            <a:r>
              <a:rPr lang="en-US" sz="2200" dirty="0" smtClean="0"/>
              <a:t>ncreased structure, feedback </a:t>
            </a:r>
            <a:r>
              <a:rPr lang="en-US" sz="2200" dirty="0"/>
              <a:t>and adult support on a daily basis </a:t>
            </a:r>
          </a:p>
          <a:p>
            <a:pPr marL="800100" lvl="1" indent="-342900"/>
            <a:endParaRPr lang="en-US" sz="2200" dirty="0" smtClean="0"/>
          </a:p>
          <a:p>
            <a:pPr marL="800100" lvl="1" indent="-342900"/>
            <a:r>
              <a:rPr lang="en-US" sz="2200" dirty="0" smtClean="0"/>
              <a:t>Daily home/school </a:t>
            </a:r>
            <a:r>
              <a:rPr lang="en-US" sz="2200" dirty="0"/>
              <a:t>communication and collaboration </a:t>
            </a:r>
          </a:p>
          <a:p>
            <a:pPr marL="800100" lvl="1" indent="-342900">
              <a:spcAft>
                <a:spcPts val="700"/>
              </a:spcAft>
            </a:pPr>
            <a:endParaRPr lang="en-US" sz="2200" dirty="0" smtClean="0">
              <a:ea typeface="ＭＳ Ｐゴシック" pitchFamily="-1" charset="-128"/>
              <a:cs typeface="Arial" charset="0"/>
            </a:endParaRPr>
          </a:p>
          <a:p>
            <a:pPr marL="800100" lvl="1" indent="-342900">
              <a:spcAft>
                <a:spcPts val="700"/>
              </a:spcAft>
            </a:pPr>
            <a:r>
              <a:rPr lang="en-US" sz="2200" dirty="0" smtClean="0">
                <a:ea typeface="ＭＳ Ｐゴシック" pitchFamily="-1" charset="-128"/>
                <a:cs typeface="Arial" charset="0"/>
              </a:rPr>
              <a:t>Data is collected, reviewed and used to make decisions about the intervention success (or lack there of)</a:t>
            </a:r>
          </a:p>
        </p:txBody>
      </p:sp>
      <p:sp>
        <p:nvSpPr>
          <p:cNvPr id="5" name="Title 1"/>
          <p:cNvSpPr>
            <a:spLocks noGrp="1"/>
          </p:cNvSpPr>
          <p:nvPr>
            <p:ph type="title"/>
          </p:nvPr>
        </p:nvSpPr>
        <p:spPr/>
        <p:txBody>
          <a:bodyPr>
            <a:normAutofit fontScale="90000"/>
          </a:bodyPr>
          <a:lstStyle/>
          <a:p>
            <a:pPr eaLnBrk="1" hangingPunct="1"/>
            <a:r>
              <a:rPr lang="en-US" sz="4400" dirty="0" smtClean="0">
                <a:latin typeface="+mj-lt"/>
              </a:rPr>
              <a:t>Selecting EBI’s that Align with Function</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29</a:t>
            </a:fld>
            <a:endParaRPr lang="en-US" dirty="0"/>
          </a:p>
        </p:txBody>
      </p:sp>
      <p:sp>
        <p:nvSpPr>
          <p:cNvPr id="7" name="TextBox 6"/>
          <p:cNvSpPr txBox="1"/>
          <p:nvPr/>
        </p:nvSpPr>
        <p:spPr>
          <a:xfrm>
            <a:off x="6615486" y="6454790"/>
            <a:ext cx="1975221" cy="307777"/>
          </a:xfrm>
          <a:prstGeom prst="rect">
            <a:avLst/>
          </a:prstGeom>
          <a:noFill/>
        </p:spPr>
        <p:txBody>
          <a:bodyPr wrap="none" rtlCol="0">
            <a:spAutoFit/>
          </a:bodyPr>
          <a:lstStyle/>
          <a:p>
            <a:r>
              <a:rPr lang="en-US" sz="1400" dirty="0" smtClean="0">
                <a:solidFill>
                  <a:schemeClr val="bg1"/>
                </a:solidFill>
              </a:rPr>
              <a:t>http</a:t>
            </a:r>
            <a:r>
              <a:rPr lang="en-US" sz="1400" dirty="0">
                <a:solidFill>
                  <a:schemeClr val="bg1"/>
                </a:solidFill>
              </a:rPr>
              <a:t>://miblsi.cenmi.org/</a:t>
            </a:r>
          </a:p>
        </p:txBody>
      </p:sp>
    </p:spTree>
    <p:extLst>
      <p:ext uri="{BB962C8B-B14F-4D97-AF65-F5344CB8AC3E}">
        <p14:creationId xmlns:p14="http://schemas.microsoft.com/office/powerpoint/2010/main" val="4185151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612775" y="1369120"/>
            <a:ext cx="7494207" cy="4726880"/>
          </a:xfrm>
        </p:spPr>
        <p:txBody>
          <a:bodyPr/>
          <a:lstStyle/>
          <a:p>
            <a:pPr eaLnBrk="1" hangingPunct="1"/>
            <a:r>
              <a:rPr lang="en-US" dirty="0"/>
              <a:t>So…</a:t>
            </a:r>
          </a:p>
          <a:p>
            <a:pPr lvl="1" eaLnBrk="1" hangingPunct="1"/>
            <a:r>
              <a:rPr lang="en-US" dirty="0"/>
              <a:t>More cases</a:t>
            </a:r>
          </a:p>
          <a:p>
            <a:pPr lvl="1" eaLnBrk="1" hangingPunct="1"/>
            <a:r>
              <a:rPr lang="en-US" dirty="0"/>
              <a:t>Higher levels of accountability</a:t>
            </a:r>
          </a:p>
          <a:p>
            <a:pPr lvl="1" eaLnBrk="1" hangingPunct="1"/>
            <a:r>
              <a:rPr lang="en-US" dirty="0"/>
              <a:t>And traditional methods assume there is lots of time…</a:t>
            </a:r>
          </a:p>
        </p:txBody>
      </p:sp>
      <p:sp>
        <p:nvSpPr>
          <p:cNvPr id="31746" name="Rectangle 2"/>
          <p:cNvSpPr>
            <a:spLocks noGrp="1" noChangeArrowheads="1"/>
          </p:cNvSpPr>
          <p:nvPr>
            <p:ph type="title"/>
          </p:nvPr>
        </p:nvSpPr>
        <p:spPr>
          <a:xfrm>
            <a:off x="612775" y="228600"/>
            <a:ext cx="7494207" cy="990600"/>
          </a:xfrm>
        </p:spPr>
        <p:txBody>
          <a:bodyPr>
            <a:normAutofit fontScale="90000"/>
          </a:bodyPr>
          <a:lstStyle/>
          <a:p>
            <a:pPr eaLnBrk="1" fontAlgn="auto" hangingPunct="1">
              <a:spcAft>
                <a:spcPts val="0"/>
              </a:spcAft>
              <a:defRPr/>
            </a:pPr>
            <a:r>
              <a:rPr lang="en-US" sz="3400" dirty="0" smtClean="0">
                <a:ea typeface="+mj-ea"/>
                <a:cs typeface="+mj-cs"/>
              </a:rPr>
              <a:t>The current dilemma for educational professionals</a:t>
            </a:r>
          </a:p>
        </p:txBody>
      </p:sp>
      <p:pic>
        <p:nvPicPr>
          <p:cNvPr id="39940" name="Picture 4" descr="MCj0078711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3886200"/>
            <a:ext cx="1062038" cy="2576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22"/>
            <a:ext cx="12512040" cy="701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 y="3455098"/>
            <a:ext cx="2999539" cy="400110"/>
          </a:xfrm>
          <a:prstGeom prst="rect">
            <a:avLst/>
          </a:prstGeom>
          <a:noFill/>
        </p:spPr>
        <p:txBody>
          <a:bodyPr wrap="none" rtlCol="0">
            <a:spAutoFit/>
          </a:bodyPr>
          <a:lstStyle/>
          <a:p>
            <a:r>
              <a:rPr lang="en-US" sz="2000" b="1" dirty="0">
                <a:hlinkClick r:id="rId4"/>
              </a:rPr>
              <a:t>http://miblsi.cenmi.org</a:t>
            </a:r>
            <a:r>
              <a:rPr lang="en-US" sz="2000" dirty="0">
                <a:hlinkClick r:id="rId4"/>
              </a:rPr>
              <a:t>/</a:t>
            </a:r>
            <a:endParaRPr lang="en-US" sz="200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1986470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4" y="3074117"/>
            <a:ext cx="2682876" cy="2048674"/>
          </a:xfrm>
        </p:spPr>
        <p:txBody>
          <a:bodyPr/>
          <a:lstStyle/>
          <a:p>
            <a:pPr marL="0" indent="0">
              <a:buNone/>
            </a:pPr>
            <a:r>
              <a:rPr lang="en-US" b="1" dirty="0">
                <a:solidFill>
                  <a:srgbClr val="002060"/>
                </a:solidFill>
              </a:rPr>
              <a:t>Non-contingent </a:t>
            </a:r>
            <a:r>
              <a:rPr lang="en-US" b="1" dirty="0" smtClean="0">
                <a:solidFill>
                  <a:srgbClr val="002060"/>
                </a:solidFill>
              </a:rPr>
              <a:t>reinforcement</a:t>
            </a:r>
          </a:p>
          <a:p>
            <a:pPr marL="0" indent="0">
              <a:buNone/>
            </a:pPr>
            <a:r>
              <a:rPr lang="en-US" b="1" dirty="0" smtClean="0">
                <a:solidFill>
                  <a:srgbClr val="002060"/>
                </a:solidFill>
              </a:rPr>
              <a:t>(NCR)</a:t>
            </a:r>
            <a:endParaRPr lang="en-US" b="1" dirty="0">
              <a:solidFill>
                <a:schemeClr val="bg1"/>
              </a:solidFill>
            </a:endParaRPr>
          </a:p>
        </p:txBody>
      </p:sp>
      <p:pic>
        <p:nvPicPr>
          <p:cNvPr id="3074" name="Picture 2" descr="http://www.visualphotos.com/photo/1x3740514/preschool_child_has_time_out_a_boy_sits_in_his_teachers_lap_for_time_out_while_two_girls_play_in_BA34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960" y="2279548"/>
            <a:ext cx="5349724" cy="363781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783011" y="2682240"/>
            <a:ext cx="1962150" cy="62865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itle 1"/>
          <p:cNvSpPr txBox="1">
            <a:spLocks/>
          </p:cNvSpPr>
          <p:nvPr/>
        </p:nvSpPr>
        <p:spPr bwMode="gray">
          <a:xfrm>
            <a:off x="612774" y="118729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32075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solidFill>
                  <a:srgbClr val="002060"/>
                </a:solidFill>
              </a:rPr>
              <a:t>Brief Description of NCR: </a:t>
            </a:r>
          </a:p>
          <a:p>
            <a:pPr marL="0" indent="0">
              <a:buNone/>
            </a:pPr>
            <a:endParaRPr lang="en-US" b="1" u="sng" dirty="0" smtClean="0">
              <a:solidFill>
                <a:srgbClr val="002060"/>
              </a:solidFill>
            </a:endParaRPr>
          </a:p>
          <a:p>
            <a:pPr lvl="1"/>
            <a:r>
              <a:rPr lang="en-US" sz="2400" dirty="0" smtClean="0">
                <a:solidFill>
                  <a:srgbClr val="002060"/>
                </a:solidFill>
              </a:rPr>
              <a:t>NCR </a:t>
            </a:r>
            <a:r>
              <a:rPr lang="en-US" sz="2400" dirty="0">
                <a:solidFill>
                  <a:srgbClr val="002060"/>
                </a:solidFill>
              </a:rPr>
              <a:t>is a powerful method to reduce </a:t>
            </a:r>
            <a:r>
              <a:rPr lang="en-US" sz="2400" dirty="0" smtClean="0">
                <a:solidFill>
                  <a:srgbClr val="002060"/>
                </a:solidFill>
              </a:rPr>
              <a:t>problem </a:t>
            </a:r>
            <a:r>
              <a:rPr lang="en-US" sz="2400" dirty="0">
                <a:solidFill>
                  <a:srgbClr val="002060"/>
                </a:solidFill>
              </a:rPr>
              <a:t>behavior. NCR involves giving the student access to a </a:t>
            </a:r>
            <a:r>
              <a:rPr lang="en-US" sz="2400" dirty="0" err="1">
                <a:solidFill>
                  <a:srgbClr val="002060"/>
                </a:solidFill>
              </a:rPr>
              <a:t>reinforcer</a:t>
            </a:r>
            <a:r>
              <a:rPr lang="en-US" sz="2400" dirty="0">
                <a:solidFill>
                  <a:srgbClr val="002060"/>
                </a:solidFill>
              </a:rPr>
              <a:t> frequently enough that they are no longer motivated to exhibit disruptive behavior to obtain that same </a:t>
            </a:r>
            <a:r>
              <a:rPr lang="en-US" sz="2400" dirty="0" err="1">
                <a:solidFill>
                  <a:srgbClr val="002060"/>
                </a:solidFill>
              </a:rPr>
              <a:t>reinforcer</a:t>
            </a:r>
            <a:r>
              <a:rPr lang="en-US" sz="2400" dirty="0" smtClean="0">
                <a:solidFill>
                  <a:srgbClr val="002060"/>
                </a:solidFill>
              </a:rPr>
              <a:t>.</a:t>
            </a:r>
          </a:p>
          <a:p>
            <a:pPr marL="230187" lvl="1" indent="0">
              <a:buNone/>
            </a:pPr>
            <a:endParaRPr lang="en-US" sz="2400" dirty="0" smtClean="0">
              <a:solidFill>
                <a:srgbClr val="002060"/>
              </a:solidFill>
            </a:endParaRPr>
          </a:p>
          <a:p>
            <a:pPr marL="912813" lvl="4">
              <a:buFont typeface="Wingdings" pitchFamily="2" charset="2"/>
              <a:buChar char="§"/>
            </a:pPr>
            <a:r>
              <a:rPr lang="en-US" sz="2400" dirty="0" smtClean="0">
                <a:solidFill>
                  <a:srgbClr val="002060"/>
                </a:solidFill>
              </a:rPr>
              <a:t>e.g. saturate </a:t>
            </a:r>
            <a:r>
              <a:rPr lang="en-US" sz="2400" dirty="0">
                <a:solidFill>
                  <a:srgbClr val="002060"/>
                </a:solidFill>
              </a:rPr>
              <a:t>the environment with the </a:t>
            </a:r>
            <a:r>
              <a:rPr lang="en-US" sz="2400" dirty="0" err="1">
                <a:solidFill>
                  <a:srgbClr val="002060"/>
                </a:solidFill>
              </a:rPr>
              <a:t>reinforcer</a:t>
            </a:r>
            <a:r>
              <a:rPr lang="en-US" sz="2400" dirty="0">
                <a:solidFill>
                  <a:srgbClr val="002060"/>
                </a:solidFill>
              </a:rPr>
              <a:t> BEFORE the behavior occurs</a:t>
            </a:r>
          </a:p>
          <a:p>
            <a:endParaRPr lang="en-US" dirty="0" smtClean="0">
              <a:solidFill>
                <a:srgbClr val="002060"/>
              </a:solidFill>
            </a:endParaRPr>
          </a:p>
        </p:txBody>
      </p:sp>
      <p:sp>
        <p:nvSpPr>
          <p:cNvPr id="7" name="Title 1"/>
          <p:cNvSpPr>
            <a:spLocks noGrp="1"/>
          </p:cNvSpPr>
          <p:nvPr>
            <p:ph type="title"/>
          </p:nvPr>
        </p:nvSpPr>
        <p:spPr/>
        <p:txBody>
          <a:bodyPr>
            <a:normAutofit fontScale="90000"/>
          </a:bodyPr>
          <a:lstStyle/>
          <a:p>
            <a:pPr eaLnBrk="1" hangingPunct="1"/>
            <a:r>
              <a:rPr lang="en-US" sz="4400" b="0" dirty="0" smtClean="0">
                <a:latin typeface="+mj-lt"/>
              </a:rPr>
              <a:t>Selecting EBI’s that Align with Function</a:t>
            </a:r>
            <a:endParaRPr lang="en-US" sz="4400" b="0" dirty="0">
              <a:latin typeface="+mj-lt"/>
            </a:endParaRPr>
          </a:p>
        </p:txBody>
      </p:sp>
      <p:sp>
        <p:nvSpPr>
          <p:cNvPr id="3" name="TextBox 2"/>
          <p:cNvSpPr txBox="1"/>
          <p:nvPr/>
        </p:nvSpPr>
        <p:spPr>
          <a:xfrm>
            <a:off x="7177534" y="6425561"/>
            <a:ext cx="1487908" cy="307777"/>
          </a:xfrm>
          <a:prstGeom prst="rect">
            <a:avLst/>
          </a:prstGeom>
          <a:noFill/>
        </p:spPr>
        <p:txBody>
          <a:bodyPr wrap="none" rtlCol="0">
            <a:spAutoFit/>
          </a:bodyPr>
          <a:lstStyle/>
          <a:p>
            <a:r>
              <a:rPr lang="en-US" sz="1400" dirty="0" smtClean="0">
                <a:solidFill>
                  <a:schemeClr val="bg1"/>
                </a:solidFill>
              </a:rPr>
              <a:t>ebi.missouri.edu</a:t>
            </a:r>
            <a:endParaRPr lang="en-US" sz="1400" dirty="0">
              <a:solidFill>
                <a:schemeClr val="bg1"/>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1010555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2286" y="2330133"/>
            <a:ext cx="8224699" cy="3852006"/>
          </a:xfrm>
        </p:spPr>
        <p:txBody>
          <a:bodyPr/>
          <a:lstStyle/>
          <a:p>
            <a:pPr marL="230188" lvl="1" indent="0">
              <a:buNone/>
            </a:pPr>
            <a:r>
              <a:rPr lang="en-US" sz="2400" u="sng" dirty="0" smtClean="0">
                <a:solidFill>
                  <a:srgbClr val="002060"/>
                </a:solidFill>
              </a:rPr>
              <a:t>Example</a:t>
            </a:r>
            <a:r>
              <a:rPr lang="en-US" sz="2400" dirty="0">
                <a:solidFill>
                  <a:srgbClr val="002060"/>
                </a:solidFill>
              </a:rPr>
              <a:t>: </a:t>
            </a:r>
            <a:r>
              <a:rPr lang="en-US" sz="2400" dirty="0" smtClean="0">
                <a:solidFill>
                  <a:srgbClr val="002060"/>
                </a:solidFill>
              </a:rPr>
              <a:t>Student wants teacher attention and calls out or engages in disruptive behaviors to get attention consistently during a group activity like art or story time.</a:t>
            </a:r>
            <a:endParaRPr lang="en-US" sz="2400" dirty="0">
              <a:solidFill>
                <a:srgbClr val="002060"/>
              </a:solidFill>
            </a:endParaRPr>
          </a:p>
          <a:p>
            <a:pPr marL="573088" lvl="1" indent="-342900"/>
            <a:endParaRPr lang="en-US" sz="2400" dirty="0">
              <a:solidFill>
                <a:srgbClr val="002060"/>
              </a:solidFill>
            </a:endParaRPr>
          </a:p>
          <a:p>
            <a:pPr marL="230188" lvl="1" indent="0">
              <a:buNone/>
            </a:pPr>
            <a:r>
              <a:rPr lang="en-US" sz="2400" u="sng" dirty="0" smtClean="0">
                <a:solidFill>
                  <a:srgbClr val="002060"/>
                </a:solidFill>
              </a:rPr>
              <a:t>Possible Solution</a:t>
            </a:r>
            <a:r>
              <a:rPr lang="en-US" sz="2400" dirty="0" smtClean="0">
                <a:solidFill>
                  <a:srgbClr val="002060"/>
                </a:solidFill>
              </a:rPr>
              <a:t>: Teacher will provide appropriate attention prior to the child “asking” for attention with the “problem behavior” – e.g. have the student sit with the teacher while she is reading the book</a:t>
            </a:r>
            <a:endParaRPr lang="en-US" sz="2400" dirty="0">
              <a:solidFill>
                <a:srgbClr val="002060"/>
              </a:solidFill>
            </a:endParaRPr>
          </a:p>
          <a:p>
            <a:pPr lvl="1" indent="0">
              <a:buNone/>
            </a:pPr>
            <a:endParaRPr lang="en-US" sz="2400" dirty="0">
              <a:solidFill>
                <a:srgbClr val="002060"/>
              </a:solidFill>
            </a:endParaRPr>
          </a:p>
        </p:txBody>
      </p:sp>
      <p:sp>
        <p:nvSpPr>
          <p:cNvPr id="6" name="Title 1"/>
          <p:cNvSpPr>
            <a:spLocks noGrp="1"/>
          </p:cNvSpPr>
          <p:nvPr>
            <p:ph type="title"/>
          </p:nvPr>
        </p:nvSpPr>
        <p:spPr/>
        <p:txBody>
          <a:bodyPr>
            <a:normAutofit fontScale="90000"/>
          </a:bodyPr>
          <a:lstStyle/>
          <a:p>
            <a:pPr eaLnBrk="1" hangingPunct="1"/>
            <a:r>
              <a:rPr lang="en-US" sz="4400" b="0" dirty="0" smtClean="0">
                <a:latin typeface="+mj-lt"/>
              </a:rPr>
              <a:t>Selecting EBI’s that Align with Function</a:t>
            </a:r>
            <a:endParaRPr lang="en-US" sz="4400" b="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2555693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49463"/>
            <a:ext cx="8224699" cy="3852006"/>
          </a:xfrm>
        </p:spPr>
        <p:txBody>
          <a:bodyPr/>
          <a:lstStyle/>
          <a:p>
            <a:pPr marL="0" indent="0">
              <a:buNone/>
            </a:pPr>
            <a:r>
              <a:rPr lang="en-US" sz="1800" u="sng" dirty="0" smtClean="0">
                <a:solidFill>
                  <a:srgbClr val="002060"/>
                </a:solidFill>
              </a:rPr>
              <a:t>Critical Components for Success:</a:t>
            </a:r>
          </a:p>
          <a:p>
            <a:pPr marL="457200" indent="-457200">
              <a:buAutoNum type="arabicPeriod"/>
            </a:pPr>
            <a:r>
              <a:rPr lang="en-US" sz="1800" dirty="0" smtClean="0">
                <a:solidFill>
                  <a:srgbClr val="002060"/>
                </a:solidFill>
              </a:rPr>
              <a:t>You need to </a:t>
            </a:r>
            <a:r>
              <a:rPr lang="en-US" sz="1800" b="1" dirty="0" smtClean="0">
                <a:solidFill>
                  <a:srgbClr val="002060"/>
                </a:solidFill>
              </a:rPr>
              <a:t>identify the </a:t>
            </a:r>
            <a:r>
              <a:rPr lang="en-US" sz="1800" b="1" dirty="0" err="1" smtClean="0">
                <a:solidFill>
                  <a:srgbClr val="002060"/>
                </a:solidFill>
              </a:rPr>
              <a:t>reinforcer</a:t>
            </a:r>
            <a:r>
              <a:rPr lang="en-US" sz="1800" b="1" dirty="0" smtClean="0">
                <a:solidFill>
                  <a:srgbClr val="002060"/>
                </a:solidFill>
              </a:rPr>
              <a:t> </a:t>
            </a:r>
            <a:r>
              <a:rPr lang="en-US" sz="1800" dirty="0" smtClean="0">
                <a:solidFill>
                  <a:srgbClr val="002060"/>
                </a:solidFill>
              </a:rPr>
              <a:t>for the problem behavior – It will NOT WORK if you do not know the function of the disruptive behavior</a:t>
            </a:r>
          </a:p>
          <a:p>
            <a:pPr lvl="1"/>
            <a:r>
              <a:rPr lang="en-US" sz="1600" dirty="0" smtClean="0">
                <a:solidFill>
                  <a:srgbClr val="002060"/>
                </a:solidFill>
              </a:rPr>
              <a:t>The problem behavior must be attention seeking</a:t>
            </a:r>
          </a:p>
          <a:p>
            <a:pPr marL="457200" indent="-457200">
              <a:buAutoNum type="arabicPeriod"/>
            </a:pPr>
            <a:r>
              <a:rPr lang="en-US" sz="1800" dirty="0" smtClean="0">
                <a:solidFill>
                  <a:srgbClr val="002060"/>
                </a:solidFill>
              </a:rPr>
              <a:t>You need a </a:t>
            </a:r>
            <a:r>
              <a:rPr lang="en-US" sz="1800" b="1" dirty="0" smtClean="0">
                <a:solidFill>
                  <a:srgbClr val="002060"/>
                </a:solidFill>
              </a:rPr>
              <a:t>schedule for delivery </a:t>
            </a:r>
            <a:r>
              <a:rPr lang="en-US" sz="1800" dirty="0" smtClean="0">
                <a:solidFill>
                  <a:srgbClr val="002060"/>
                </a:solidFill>
              </a:rPr>
              <a:t>of NCR that minimizes problem behavior</a:t>
            </a:r>
          </a:p>
          <a:p>
            <a:pPr lvl="1"/>
            <a:r>
              <a:rPr lang="en-US" sz="1400" dirty="0" smtClean="0">
                <a:solidFill>
                  <a:srgbClr val="002060"/>
                </a:solidFill>
              </a:rPr>
              <a:t>NCR is most effective with a heavy dose of reinforcement early in the day</a:t>
            </a:r>
          </a:p>
          <a:p>
            <a:pPr marL="457200" indent="-457200">
              <a:buAutoNum type="arabicPeriod"/>
            </a:pPr>
            <a:r>
              <a:rPr lang="en-US" sz="1800" dirty="0" smtClean="0">
                <a:solidFill>
                  <a:srgbClr val="002060"/>
                </a:solidFill>
              </a:rPr>
              <a:t>Must </a:t>
            </a:r>
            <a:r>
              <a:rPr lang="en-US" sz="1800" b="1" dirty="0" smtClean="0">
                <a:solidFill>
                  <a:srgbClr val="002060"/>
                </a:solidFill>
              </a:rPr>
              <a:t>ignore problem behavior </a:t>
            </a:r>
            <a:r>
              <a:rPr lang="en-US" sz="1800" dirty="0" smtClean="0">
                <a:solidFill>
                  <a:srgbClr val="002060"/>
                </a:solidFill>
              </a:rPr>
              <a:t>once schedule is initiated</a:t>
            </a:r>
          </a:p>
          <a:p>
            <a:pPr marL="457200" indent="-457200">
              <a:buAutoNum type="arabicPeriod"/>
            </a:pPr>
            <a:r>
              <a:rPr lang="en-US" sz="1800" dirty="0" smtClean="0">
                <a:solidFill>
                  <a:srgbClr val="002060"/>
                </a:solidFill>
              </a:rPr>
              <a:t>Should</a:t>
            </a:r>
            <a:r>
              <a:rPr lang="en-US" sz="1800" b="1" dirty="0" smtClean="0">
                <a:solidFill>
                  <a:srgbClr val="002060"/>
                </a:solidFill>
              </a:rPr>
              <a:t> fade the process </a:t>
            </a:r>
            <a:r>
              <a:rPr lang="en-US" sz="1800" dirty="0" smtClean="0">
                <a:solidFill>
                  <a:srgbClr val="002060"/>
                </a:solidFill>
              </a:rPr>
              <a:t>as problem behavior declines – but make sure child doesn’t reengage in behavior by fading too quickly</a:t>
            </a:r>
          </a:p>
          <a:p>
            <a:pPr lvl="1"/>
            <a:r>
              <a:rPr lang="en-US" sz="1400" dirty="0" smtClean="0">
                <a:solidFill>
                  <a:srgbClr val="002060"/>
                </a:solidFill>
              </a:rPr>
              <a:t>Slowly reduce the amount of NCR given.  NOTE – NCR is good teaching practice so it should never be “stopped”</a:t>
            </a:r>
          </a:p>
          <a:p>
            <a:endParaRPr lang="en-US" sz="2200" dirty="0" smtClean="0">
              <a:solidFill>
                <a:srgbClr val="002060"/>
              </a:solidFill>
            </a:endParaRPr>
          </a:p>
          <a:p>
            <a:pPr marL="457200" indent="-457200">
              <a:buAutoNum type="arabicPeriod"/>
            </a:pPr>
            <a:endParaRPr lang="en-US" sz="2400" dirty="0" smtClean="0">
              <a:solidFill>
                <a:srgbClr val="002060"/>
              </a:solidFill>
            </a:endParaRPr>
          </a:p>
          <a:p>
            <a:pPr marL="457200" indent="-457200">
              <a:buAutoNum type="arabicPeriod"/>
            </a:pPr>
            <a:endParaRPr lang="en-US" sz="2400" dirty="0">
              <a:solidFill>
                <a:srgbClr val="002060"/>
              </a:solidFill>
            </a:endParaRPr>
          </a:p>
        </p:txBody>
      </p:sp>
      <p:sp>
        <p:nvSpPr>
          <p:cNvPr id="5" name="Title 1"/>
          <p:cNvSpPr txBox="1">
            <a:spLocks/>
          </p:cNvSpPr>
          <p:nvPr/>
        </p:nvSpPr>
        <p:spPr bwMode="gray">
          <a:xfrm>
            <a:off x="612774" y="118729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158954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7" y="2400300"/>
            <a:ext cx="2741474" cy="2438400"/>
          </a:xfrm>
        </p:spPr>
        <p:txBody>
          <a:bodyPr/>
          <a:lstStyle/>
          <a:p>
            <a:pPr marL="0" indent="0">
              <a:buNone/>
            </a:pPr>
            <a:endParaRPr lang="en-US" sz="2800" b="1" dirty="0" smtClean="0">
              <a:solidFill>
                <a:srgbClr val="002060"/>
              </a:solidFill>
            </a:endParaRPr>
          </a:p>
          <a:p>
            <a:pPr marL="0" indent="0">
              <a:buNone/>
            </a:pPr>
            <a:endParaRPr lang="en-US" sz="2800" b="1" dirty="0">
              <a:solidFill>
                <a:srgbClr val="002060"/>
              </a:solidFill>
            </a:endParaRPr>
          </a:p>
          <a:p>
            <a:pPr marL="0" indent="0">
              <a:buNone/>
            </a:pPr>
            <a:r>
              <a:rPr lang="en-US" b="1" dirty="0" smtClean="0">
                <a:solidFill>
                  <a:srgbClr val="002060"/>
                </a:solidFill>
              </a:rPr>
              <a:t>Antecedent </a:t>
            </a:r>
            <a:r>
              <a:rPr lang="en-US" b="1" dirty="0">
                <a:solidFill>
                  <a:srgbClr val="002060"/>
                </a:solidFill>
              </a:rPr>
              <a:t>Modification </a:t>
            </a:r>
            <a:r>
              <a:rPr lang="en-US" sz="2800" b="1" dirty="0">
                <a:solidFill>
                  <a:srgbClr val="002060"/>
                </a:solidFill>
              </a:rPr>
              <a:t/>
            </a:r>
            <a:br>
              <a:rPr lang="en-US" sz="2800" b="1" dirty="0">
                <a:solidFill>
                  <a:srgbClr val="002060"/>
                </a:solidFill>
              </a:rPr>
            </a:br>
            <a:endParaRPr lang="en-US" sz="2800" b="1" i="1" dirty="0">
              <a:solidFill>
                <a:srgbClr val="002060"/>
              </a:solidFill>
            </a:endParaRPr>
          </a:p>
          <a:p>
            <a:endParaRPr lang="en-US" dirty="0">
              <a:solidFill>
                <a:srgbClr val="002060"/>
              </a:solidFill>
            </a:endParaRPr>
          </a:p>
        </p:txBody>
      </p:sp>
      <p:pic>
        <p:nvPicPr>
          <p:cNvPr id="2050" name="Picture 2" descr="http://imga999.4399.cn/upload_pic/2011/1/19/4399_111107177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904" y="2219536"/>
            <a:ext cx="5254625" cy="350308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gray">
          <a:xfrm>
            <a:off x="732382" y="1100468"/>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7" name="Rectangle 6"/>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2273228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marL="0" indent="0">
              <a:buNone/>
            </a:pPr>
            <a:r>
              <a:rPr lang="en-US" dirty="0" smtClean="0">
                <a:solidFill>
                  <a:srgbClr val="002060"/>
                </a:solidFill>
              </a:rPr>
              <a:t>Brief Description on Antecedent Modification:</a:t>
            </a:r>
          </a:p>
          <a:p>
            <a:endParaRPr lang="en-US" dirty="0">
              <a:solidFill>
                <a:srgbClr val="002060"/>
              </a:solidFill>
            </a:endParaRPr>
          </a:p>
          <a:p>
            <a:pPr marL="573088" lvl="1" indent="-342900"/>
            <a:r>
              <a:rPr lang="en-US" sz="2400" dirty="0" smtClean="0">
                <a:solidFill>
                  <a:srgbClr val="002060"/>
                </a:solidFill>
              </a:rPr>
              <a:t>The student doesn’t have to do something when they exhibit the problem behavior </a:t>
            </a:r>
            <a:endParaRPr lang="en-US" sz="2400" kern="1200" dirty="0" smtClean="0">
              <a:solidFill>
                <a:srgbClr val="002060"/>
              </a:solidFill>
              <a:effectLst/>
              <a:cs typeface="+mn-cs"/>
            </a:endParaRPr>
          </a:p>
          <a:p>
            <a:pPr marL="573088" lvl="1" indent="-342900"/>
            <a:endParaRPr lang="en-US" sz="2400" kern="1200" dirty="0" smtClean="0">
              <a:solidFill>
                <a:srgbClr val="002060"/>
              </a:solidFill>
              <a:effectLst/>
              <a:cs typeface="+mn-cs"/>
            </a:endParaRPr>
          </a:p>
          <a:p>
            <a:pPr marL="573088" lvl="1" indent="-342900"/>
            <a:r>
              <a:rPr lang="en-US" sz="2400" kern="1200" dirty="0" smtClean="0">
                <a:solidFill>
                  <a:srgbClr val="002060"/>
                </a:solidFill>
                <a:effectLst/>
                <a:cs typeface="+mn-cs"/>
              </a:rPr>
              <a:t>The problem behavior is “working” for the child by allowing them to </a:t>
            </a:r>
            <a:r>
              <a:rPr lang="en-US" sz="2400" b="1" u="sng" kern="1200" dirty="0" smtClean="0">
                <a:solidFill>
                  <a:srgbClr val="002060"/>
                </a:solidFill>
                <a:effectLst/>
                <a:cs typeface="+mn-cs"/>
              </a:rPr>
              <a:t>escape</a:t>
            </a:r>
            <a:r>
              <a:rPr lang="en-US" sz="2400" kern="1200" dirty="0" smtClean="0">
                <a:solidFill>
                  <a:srgbClr val="002060"/>
                </a:solidFill>
                <a:effectLst/>
                <a:cs typeface="+mn-cs"/>
              </a:rPr>
              <a:t> something they don</a:t>
            </a:r>
            <a:r>
              <a:rPr lang="fr-FR" sz="2400" kern="1200" dirty="0" smtClean="0">
                <a:solidFill>
                  <a:srgbClr val="002060"/>
                </a:solidFill>
                <a:effectLst/>
                <a:cs typeface="+mn-cs"/>
              </a:rPr>
              <a:t>’</a:t>
            </a:r>
            <a:r>
              <a:rPr lang="en-US" sz="2400" kern="1200" dirty="0" smtClean="0">
                <a:solidFill>
                  <a:srgbClr val="002060"/>
                </a:solidFill>
                <a:effectLst/>
                <a:cs typeface="+mn-cs"/>
              </a:rPr>
              <a:t>t want to do.</a:t>
            </a:r>
            <a:endParaRPr lang="en-US" sz="2400" dirty="0" smtClean="0">
              <a:solidFill>
                <a:srgbClr val="002060"/>
              </a:solidFill>
              <a:effectLst/>
            </a:endParaRPr>
          </a:p>
          <a:p>
            <a:pPr marL="687388" lvl="1" indent="-457200"/>
            <a:endParaRPr lang="en-US" sz="2400" i="1" kern="1200" dirty="0" smtClean="0">
              <a:solidFill>
                <a:srgbClr val="002060"/>
              </a:solidFill>
              <a:effectLst/>
              <a:cs typeface="+mn-cs"/>
            </a:endParaRPr>
          </a:p>
        </p:txBody>
      </p:sp>
      <p:sp>
        <p:nvSpPr>
          <p:cNvPr id="5" name="Title 1"/>
          <p:cNvSpPr txBox="1">
            <a:spLocks/>
          </p:cNvSpPr>
          <p:nvPr/>
        </p:nvSpPr>
        <p:spPr bwMode="gray">
          <a:xfrm>
            <a:off x="612774" y="108061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6" name="Rectangle 5"/>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95066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0700" y="2436671"/>
            <a:ext cx="8224699" cy="2455227"/>
          </a:xfrm>
        </p:spPr>
        <p:txBody>
          <a:bodyPr/>
          <a:lstStyle/>
          <a:p>
            <a:pPr marL="0" indent="0">
              <a:buNone/>
            </a:pPr>
            <a:r>
              <a:rPr lang="en-US" u="sng" dirty="0" smtClean="0">
                <a:solidFill>
                  <a:srgbClr val="002060"/>
                </a:solidFill>
              </a:rPr>
              <a:t>Example:</a:t>
            </a:r>
          </a:p>
          <a:p>
            <a:pPr marL="742950" lvl="3" indent="-285750">
              <a:buFont typeface="Arial" pitchFamily="34" charset="0"/>
              <a:buChar char="•"/>
            </a:pPr>
            <a:endParaRPr lang="en-US" sz="2400" dirty="0" smtClean="0">
              <a:solidFill>
                <a:srgbClr val="002060"/>
              </a:solidFill>
            </a:endParaRPr>
          </a:p>
          <a:p>
            <a:pPr marL="742950" lvl="3" indent="-285750">
              <a:buFont typeface="Arial" pitchFamily="34" charset="0"/>
              <a:buChar char="•"/>
            </a:pPr>
            <a:r>
              <a:rPr lang="en-US" sz="2400" dirty="0" smtClean="0">
                <a:solidFill>
                  <a:srgbClr val="002060"/>
                </a:solidFill>
              </a:rPr>
              <a:t>Student wants to escape a non-preferred activity such as math or gym. Every time the teacher announces the start of the specific activity, the student starts engaging in disruptive behaviors (e.g. runs away, shouts out, pretending to sleep, etc.)</a:t>
            </a:r>
          </a:p>
        </p:txBody>
      </p:sp>
      <p:sp>
        <p:nvSpPr>
          <p:cNvPr id="6" name="Title 1"/>
          <p:cNvSpPr txBox="1">
            <a:spLocks/>
          </p:cNvSpPr>
          <p:nvPr/>
        </p:nvSpPr>
        <p:spPr bwMode="gray">
          <a:xfrm>
            <a:off x="612774" y="10653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7" name="Rectangle 6"/>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641032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u="sng" dirty="0" smtClean="0">
                <a:solidFill>
                  <a:srgbClr val="002060"/>
                </a:solidFill>
              </a:rPr>
              <a:t>Possible Solutions (4)</a:t>
            </a:r>
            <a:r>
              <a:rPr lang="en-US" i="1" u="sng" dirty="0" smtClean="0">
                <a:solidFill>
                  <a:srgbClr val="002060"/>
                </a:solidFill>
              </a:rPr>
              <a:t>: </a:t>
            </a:r>
            <a:endParaRPr lang="en-US" i="1" u="sng" dirty="0">
              <a:solidFill>
                <a:srgbClr val="002060"/>
              </a:solidFill>
            </a:endParaRPr>
          </a:p>
          <a:p>
            <a:pPr marL="922338" lvl="2" indent="-457200">
              <a:buFont typeface="Arial" pitchFamily="34" charset="0"/>
              <a:buChar char="•"/>
            </a:pPr>
            <a:endParaRPr lang="en-US" sz="2400" i="1" dirty="0" smtClean="0">
              <a:solidFill>
                <a:srgbClr val="002060"/>
              </a:solidFill>
            </a:endParaRPr>
          </a:p>
          <a:p>
            <a:pPr marL="922338" lvl="2" indent="-457200">
              <a:buFont typeface="Arial" pitchFamily="34" charset="0"/>
              <a:buChar char="•"/>
            </a:pPr>
            <a:r>
              <a:rPr lang="en-US" sz="2400" b="1" i="1" dirty="0" smtClean="0">
                <a:solidFill>
                  <a:srgbClr val="002060"/>
                </a:solidFill>
              </a:rPr>
              <a:t>Minimize </a:t>
            </a:r>
            <a:r>
              <a:rPr lang="en-US" sz="2400" b="1" i="1" dirty="0">
                <a:solidFill>
                  <a:srgbClr val="002060"/>
                </a:solidFill>
              </a:rPr>
              <a:t>need for the escape by making the target activity less punishing!</a:t>
            </a:r>
            <a:endParaRPr lang="en-US" sz="2400" b="1" dirty="0">
              <a:solidFill>
                <a:srgbClr val="002060"/>
              </a:solidFill>
            </a:endParaRPr>
          </a:p>
          <a:p>
            <a:pPr marL="922338" lvl="2" indent="-457200">
              <a:buFont typeface="Arial" pitchFamily="34" charset="0"/>
              <a:buChar char="•"/>
            </a:pPr>
            <a:endParaRPr lang="en-US" sz="2400" dirty="0" smtClean="0">
              <a:solidFill>
                <a:srgbClr val="002060"/>
              </a:solidFill>
            </a:endParaRPr>
          </a:p>
          <a:p>
            <a:pPr marL="922338" lvl="2" indent="-457200">
              <a:buFont typeface="Arial" pitchFamily="34" charset="0"/>
              <a:buChar char="•"/>
            </a:pPr>
            <a:r>
              <a:rPr lang="en-US" sz="2400" dirty="0" smtClean="0">
                <a:solidFill>
                  <a:srgbClr val="002060"/>
                </a:solidFill>
              </a:rPr>
              <a:t>Alter </a:t>
            </a:r>
            <a:r>
              <a:rPr lang="en-US" sz="2400" dirty="0">
                <a:solidFill>
                  <a:srgbClr val="002060"/>
                </a:solidFill>
              </a:rPr>
              <a:t>antecedents to increase task engagement, appropriate behaviors and general success</a:t>
            </a:r>
          </a:p>
          <a:p>
            <a:pPr marL="1490662" lvl="5" indent="-342900"/>
            <a:r>
              <a:rPr lang="en-US" sz="2400" dirty="0">
                <a:solidFill>
                  <a:srgbClr val="002060"/>
                </a:solidFill>
              </a:rPr>
              <a:t>For example, pre-teaching, offering choices and modeling</a:t>
            </a:r>
          </a:p>
          <a:p>
            <a:pPr marL="1143000" lvl="3" indent="-457200">
              <a:buFont typeface="Arial" pitchFamily="34" charset="0"/>
              <a:buChar char="•"/>
            </a:pPr>
            <a:endParaRPr lang="en-US" sz="2200" dirty="0">
              <a:solidFill>
                <a:srgbClr val="002060"/>
              </a:solidFill>
            </a:endParaRPr>
          </a:p>
          <a:p>
            <a:endParaRPr lang="en-US" sz="2200" dirty="0">
              <a:solidFill>
                <a:srgbClr val="002060"/>
              </a:solidFill>
            </a:endParaRPr>
          </a:p>
          <a:p>
            <a:endParaRPr lang="en-US" dirty="0"/>
          </a:p>
        </p:txBody>
      </p:sp>
      <p:sp>
        <p:nvSpPr>
          <p:cNvPr id="4" name="Title 1"/>
          <p:cNvSpPr txBox="1">
            <a:spLocks/>
          </p:cNvSpPr>
          <p:nvPr/>
        </p:nvSpPr>
        <p:spPr bwMode="gray">
          <a:xfrm>
            <a:off x="612774" y="10653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3081931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u="sng" dirty="0">
                <a:solidFill>
                  <a:srgbClr val="002060"/>
                </a:solidFill>
              </a:rPr>
              <a:t>Critical </a:t>
            </a:r>
            <a:r>
              <a:rPr lang="en-US" u="sng" dirty="0" smtClean="0">
                <a:solidFill>
                  <a:srgbClr val="002060"/>
                </a:solidFill>
              </a:rPr>
              <a:t>Components </a:t>
            </a:r>
            <a:r>
              <a:rPr lang="en-US" u="sng" dirty="0">
                <a:solidFill>
                  <a:srgbClr val="002060"/>
                </a:solidFill>
              </a:rPr>
              <a:t>for Success</a:t>
            </a:r>
            <a:r>
              <a:rPr lang="en-US" u="sng" dirty="0" smtClean="0">
                <a:solidFill>
                  <a:srgbClr val="002060"/>
                </a:solidFill>
              </a:rPr>
              <a:t>:</a:t>
            </a:r>
          </a:p>
          <a:p>
            <a:endParaRPr lang="en-US" u="sng" dirty="0">
              <a:solidFill>
                <a:srgbClr val="002060"/>
              </a:solidFill>
            </a:endParaRPr>
          </a:p>
          <a:p>
            <a:pPr marL="573088" lvl="1" indent="-342900"/>
            <a:r>
              <a:rPr lang="en-US" sz="2400" dirty="0" smtClean="0">
                <a:solidFill>
                  <a:srgbClr val="002060"/>
                </a:solidFill>
              </a:rPr>
              <a:t>Positive reinforcement (e.g. praise) for engaging in activity</a:t>
            </a:r>
          </a:p>
          <a:p>
            <a:pPr marL="573088" lvl="1" indent="-342900"/>
            <a:endParaRPr lang="en-US" sz="2400" dirty="0" smtClean="0">
              <a:solidFill>
                <a:srgbClr val="002060"/>
              </a:solidFill>
            </a:endParaRPr>
          </a:p>
          <a:p>
            <a:pPr marL="573088" lvl="1" indent="-342900"/>
            <a:r>
              <a:rPr lang="en-US" sz="2400" dirty="0" smtClean="0">
                <a:solidFill>
                  <a:srgbClr val="002060"/>
                </a:solidFill>
              </a:rPr>
              <a:t>Reinforce appropriate behaviors in shorter intervals initially (e.g. change the schedule of reinforcement or task demand)</a:t>
            </a:r>
          </a:p>
          <a:p>
            <a:pPr marL="573088" lvl="1" indent="-342900"/>
            <a:endParaRPr lang="en-US" sz="2400" dirty="0" smtClean="0">
              <a:solidFill>
                <a:srgbClr val="002060"/>
              </a:solidFill>
            </a:endParaRPr>
          </a:p>
        </p:txBody>
      </p:sp>
      <p:sp>
        <p:nvSpPr>
          <p:cNvPr id="5" name="Title 1"/>
          <p:cNvSpPr txBox="1">
            <a:spLocks/>
          </p:cNvSpPr>
          <p:nvPr/>
        </p:nvSpPr>
        <p:spPr bwMode="gray">
          <a:xfrm>
            <a:off x="612774" y="105013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6" name="Rectangle 5"/>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253570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12775" y="1219200"/>
            <a:ext cx="7480695" cy="5353662"/>
          </a:xfrm>
        </p:spPr>
        <p:txBody>
          <a:bodyPr>
            <a:normAutofit/>
          </a:bodyPr>
          <a:lstStyle/>
          <a:p>
            <a:pPr eaLnBrk="1" hangingPunct="1">
              <a:lnSpc>
                <a:spcPct val="90000"/>
              </a:lnSpc>
            </a:pPr>
            <a:r>
              <a:rPr lang="en-US" sz="2400" dirty="0"/>
              <a:t>Time is a precious commodity. Educators need to be efficient when problem solving. </a:t>
            </a:r>
          </a:p>
          <a:p>
            <a:pPr eaLnBrk="1" hangingPunct="1">
              <a:lnSpc>
                <a:spcPct val="90000"/>
              </a:lnSpc>
            </a:pPr>
            <a:r>
              <a:rPr lang="en-US" sz="2400" dirty="0"/>
              <a:t>Under many circumstances, the most efficient thing to do is to test the easiest hypothesis first, implement an intervention, and monitor and evaluate outcomes. </a:t>
            </a:r>
          </a:p>
          <a:p>
            <a:pPr eaLnBrk="1" hangingPunct="1">
              <a:lnSpc>
                <a:spcPct val="90000"/>
              </a:lnSpc>
            </a:pPr>
            <a:r>
              <a:rPr lang="en-US" sz="2400" dirty="0"/>
              <a:t>If that approach fails to improve student performance, then something progressively more time intensive can be attempted until the probable cause of failure is identified. </a:t>
            </a:r>
          </a:p>
          <a:p>
            <a:pPr lvl="1" eaLnBrk="1" hangingPunct="1">
              <a:lnSpc>
                <a:spcPct val="90000"/>
              </a:lnSpc>
            </a:pPr>
            <a:r>
              <a:rPr lang="en-US" sz="2000" dirty="0"/>
              <a:t>Also, easier solutions are more likely to be implemented consistently while solutions which are more time consuming or technically difficult for teachers and support personnel are less likely to be implemented correctly (Gresham, 1989). </a:t>
            </a:r>
            <a:endParaRPr lang="en-US" dirty="0"/>
          </a:p>
        </p:txBody>
      </p:sp>
      <p:sp>
        <p:nvSpPr>
          <p:cNvPr id="41986" name="Rectangle 2"/>
          <p:cNvSpPr>
            <a:spLocks noGrp="1" noChangeArrowheads="1"/>
          </p:cNvSpPr>
          <p:nvPr>
            <p:ph type="title"/>
          </p:nvPr>
        </p:nvSpPr>
        <p:spPr>
          <a:xfrm>
            <a:off x="612775" y="228600"/>
            <a:ext cx="8153400" cy="990600"/>
          </a:xfrm>
        </p:spPr>
        <p:txBody>
          <a:bodyPr/>
          <a:lstStyle/>
          <a:p>
            <a:pPr eaLnBrk="1" hangingPunct="1"/>
            <a:r>
              <a:rPr lang="en-US" sz="2800" dirty="0"/>
              <a:t>Selecting Interventions Quickly: “The Reasonable Hypothesis"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doubleselect.com/wp-content/uploads/2010/04/Yuketen_100m_mismatch_chuk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865" y="2000250"/>
            <a:ext cx="2974142" cy="330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usatoday.com/money/_photos/2006/11/13/inside-misma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967" y="2000250"/>
            <a:ext cx="4004898" cy="33019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gray">
          <a:xfrm>
            <a:off x="612773" y="11415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4" name="Text Placeholder 3"/>
          <p:cNvSpPr>
            <a:spLocks noGrp="1"/>
          </p:cNvSpPr>
          <p:nvPr>
            <p:ph idx="1"/>
          </p:nvPr>
        </p:nvSpPr>
        <p:spPr>
          <a:xfrm>
            <a:off x="3309342" y="5302249"/>
            <a:ext cx="3320594" cy="748347"/>
          </a:xfrm>
        </p:spPr>
        <p:txBody>
          <a:bodyPr/>
          <a:lstStyle/>
          <a:p>
            <a:pPr marL="0" indent="0">
              <a:buNone/>
            </a:pPr>
            <a:r>
              <a:rPr lang="en-US" b="1" dirty="0">
                <a:solidFill>
                  <a:srgbClr val="002060"/>
                </a:solidFill>
              </a:rPr>
              <a:t>Instructional </a:t>
            </a:r>
            <a:r>
              <a:rPr lang="en-US" b="1" dirty="0" smtClean="0">
                <a:solidFill>
                  <a:srgbClr val="002060"/>
                </a:solidFill>
              </a:rPr>
              <a:t>Match</a:t>
            </a:r>
            <a:endParaRPr lang="en-US" b="1" dirty="0">
              <a:solidFill>
                <a:srgbClr val="002060"/>
              </a:solidFill>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722316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p:txBody>
          <a:bodyPr>
            <a:normAutofit/>
          </a:bodyPr>
          <a:lstStyle/>
          <a:p>
            <a:pPr marL="0" indent="0">
              <a:lnSpc>
                <a:spcPct val="80000"/>
              </a:lnSpc>
              <a:buNone/>
            </a:pPr>
            <a:endParaRPr lang="en-US" sz="2400" u="sng" dirty="0" smtClean="0"/>
          </a:p>
          <a:p>
            <a:pPr marL="0" indent="0">
              <a:lnSpc>
                <a:spcPct val="80000"/>
              </a:lnSpc>
              <a:buNone/>
            </a:pPr>
            <a:r>
              <a:rPr lang="en-US" sz="2400" dirty="0" smtClean="0"/>
              <a:t>Brief Description / Function</a:t>
            </a:r>
          </a:p>
          <a:p>
            <a:pPr>
              <a:lnSpc>
                <a:spcPct val="80000"/>
              </a:lnSpc>
            </a:pPr>
            <a:endParaRPr lang="en-US" sz="2400" u="sng" dirty="0" smtClean="0"/>
          </a:p>
          <a:p>
            <a:pPr marL="800100" lvl="1" indent="-342900">
              <a:lnSpc>
                <a:spcPct val="80000"/>
              </a:lnSpc>
              <a:buFont typeface="Arial" pitchFamily="34" charset="0"/>
              <a:buChar char="•"/>
            </a:pPr>
            <a:r>
              <a:rPr lang="en-US" sz="2400" b="1" u="sng" dirty="0" smtClean="0"/>
              <a:t>Escape behavior related to academic task that are simply “Too Hard” - </a:t>
            </a:r>
          </a:p>
          <a:p>
            <a:pPr>
              <a:lnSpc>
                <a:spcPct val="80000"/>
              </a:lnSpc>
            </a:pPr>
            <a:endParaRPr lang="en-US" sz="2400" dirty="0"/>
          </a:p>
          <a:p>
            <a:pPr marL="1257300" lvl="2" indent="-342900">
              <a:lnSpc>
                <a:spcPct val="80000"/>
              </a:lnSpc>
              <a:buFont typeface="Arial" pitchFamily="34" charset="0"/>
              <a:buChar char="•"/>
            </a:pPr>
            <a:r>
              <a:rPr lang="en-US" sz="2400" dirty="0"/>
              <a:t>T</a:t>
            </a:r>
            <a:r>
              <a:rPr lang="en-US" sz="2400" dirty="0" smtClean="0"/>
              <a:t>he </a:t>
            </a:r>
            <a:r>
              <a:rPr lang="en-US" sz="2400" dirty="0"/>
              <a:t>student might not be successful because the instructional materials are too </a:t>
            </a:r>
            <a:r>
              <a:rPr lang="en-US" sz="2400" dirty="0" smtClean="0"/>
              <a:t>difficult</a:t>
            </a:r>
            <a:r>
              <a:rPr lang="en-US" sz="2400" dirty="0"/>
              <a:t> </a:t>
            </a:r>
            <a:r>
              <a:rPr lang="en-US" sz="2400" dirty="0" smtClean="0"/>
              <a:t>or they may not have the pre-requisite skills</a:t>
            </a:r>
          </a:p>
          <a:p>
            <a:pPr marL="1257300" lvl="2" indent="-342900">
              <a:lnSpc>
                <a:spcPct val="80000"/>
              </a:lnSpc>
              <a:buFont typeface="Arial" pitchFamily="34" charset="0"/>
              <a:buChar char="•"/>
            </a:pPr>
            <a:endParaRPr lang="en-US" sz="2400" dirty="0"/>
          </a:p>
          <a:p>
            <a:pPr>
              <a:lnSpc>
                <a:spcPct val="80000"/>
              </a:lnSpc>
            </a:pPr>
            <a:endParaRPr lang="en-US" sz="2400" dirty="0" smtClean="0"/>
          </a:p>
          <a:p>
            <a:pPr>
              <a:lnSpc>
                <a:spcPct val="80000"/>
              </a:lnSpc>
            </a:pPr>
            <a:endParaRPr lang="en-US" sz="2400" dirty="0" smtClean="0"/>
          </a:p>
          <a:p>
            <a:pPr>
              <a:lnSpc>
                <a:spcPct val="80000"/>
              </a:lnSpc>
            </a:pPr>
            <a:endParaRPr lang="en-US" sz="2400" dirty="0"/>
          </a:p>
          <a:p>
            <a:pPr lvl="1">
              <a:lnSpc>
                <a:spcPct val="80000"/>
              </a:lnSpc>
            </a:pPr>
            <a:endParaRPr lang="en-US" sz="2400" dirty="0" smtClean="0"/>
          </a:p>
          <a:p>
            <a:pPr marL="109537" indent="0">
              <a:lnSpc>
                <a:spcPct val="80000"/>
              </a:lnSpc>
              <a:buNone/>
            </a:pPr>
            <a:endParaRPr lang="en-US" sz="2800" dirty="0"/>
          </a:p>
        </p:txBody>
      </p:sp>
      <p:sp>
        <p:nvSpPr>
          <p:cNvPr id="5" name="Title 1"/>
          <p:cNvSpPr txBox="1">
            <a:spLocks/>
          </p:cNvSpPr>
          <p:nvPr/>
        </p:nvSpPr>
        <p:spPr bwMode="gray">
          <a:xfrm>
            <a:off x="579982" y="11415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6" name="Rectangle 5"/>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4208373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lnSpc>
                <a:spcPct val="80000"/>
              </a:lnSpc>
              <a:buNone/>
            </a:pPr>
            <a:endParaRPr lang="en-US" sz="2400" dirty="0"/>
          </a:p>
          <a:p>
            <a:pPr marL="800100" lvl="1" indent="-342900">
              <a:lnSpc>
                <a:spcPct val="80000"/>
              </a:lnSpc>
              <a:buFont typeface="Arial" pitchFamily="34" charset="0"/>
              <a:buChar char="•"/>
            </a:pPr>
            <a:r>
              <a:rPr lang="en-US" sz="2400" dirty="0" smtClean="0"/>
              <a:t>A </a:t>
            </a:r>
            <a:r>
              <a:rPr lang="en-US" sz="2400" dirty="0"/>
              <a:t>mismatch between student skill and level of difficulty of task – the assessment of a student’s current instructional level is INACCURATE in some way (e.g. knowledge, difficulty, pace, level, etc</a:t>
            </a:r>
            <a:r>
              <a:rPr lang="en-US" sz="2400" dirty="0" smtClean="0"/>
              <a:t>.)</a:t>
            </a:r>
          </a:p>
          <a:p>
            <a:pPr marL="800100" lvl="1" indent="-342900">
              <a:lnSpc>
                <a:spcPct val="80000"/>
              </a:lnSpc>
              <a:buFont typeface="Arial" pitchFamily="34" charset="0"/>
              <a:buChar char="•"/>
            </a:pPr>
            <a:endParaRPr lang="en-US" sz="2400" dirty="0"/>
          </a:p>
          <a:p>
            <a:pPr marL="800100" lvl="1" indent="-342900">
              <a:lnSpc>
                <a:spcPct val="80000"/>
              </a:lnSpc>
              <a:buFont typeface="Arial" pitchFamily="34" charset="0"/>
              <a:buChar char="•"/>
            </a:pPr>
            <a:endParaRPr lang="en-US" sz="2400" dirty="0"/>
          </a:p>
          <a:p>
            <a:pPr marL="800100" lvl="1" indent="-342900">
              <a:lnSpc>
                <a:spcPct val="80000"/>
              </a:lnSpc>
              <a:buFont typeface="Arial" pitchFamily="34" charset="0"/>
              <a:buChar char="•"/>
            </a:pPr>
            <a:r>
              <a:rPr lang="en-US" sz="2400" b="1" dirty="0"/>
              <a:t>Children who </a:t>
            </a:r>
            <a:r>
              <a:rPr lang="en-US" sz="2400" b="1" dirty="0" smtClean="0"/>
              <a:t>are </a:t>
            </a:r>
            <a:r>
              <a:rPr lang="en-US" sz="2400" b="1" dirty="0"/>
              <a:t>failing academically are frustrated and often act out!  </a:t>
            </a:r>
          </a:p>
          <a:p>
            <a:endParaRPr lang="en-US" dirty="0"/>
          </a:p>
        </p:txBody>
      </p:sp>
      <p:sp>
        <p:nvSpPr>
          <p:cNvPr id="4" name="Title 1"/>
          <p:cNvSpPr txBox="1">
            <a:spLocks/>
          </p:cNvSpPr>
          <p:nvPr/>
        </p:nvSpPr>
        <p:spPr bwMode="gray">
          <a:xfrm>
            <a:off x="638173" y="112633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42</a:t>
            </a:fld>
            <a:endParaRPr lang="en-US" dirty="0"/>
          </a:p>
        </p:txBody>
      </p:sp>
    </p:spTree>
    <p:extLst>
      <p:ext uri="{BB962C8B-B14F-4D97-AF65-F5344CB8AC3E}">
        <p14:creationId xmlns:p14="http://schemas.microsoft.com/office/powerpoint/2010/main" val="3011378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960563"/>
            <a:ext cx="4191703" cy="3852006"/>
          </a:xfrm>
        </p:spPr>
        <p:txBody>
          <a:bodyPr/>
          <a:lstStyle/>
          <a:p>
            <a:pPr marL="0" indent="0">
              <a:buNone/>
            </a:pPr>
            <a:r>
              <a:rPr lang="en-US" sz="2200" u="sng" dirty="0" smtClean="0"/>
              <a:t>Examples:</a:t>
            </a:r>
          </a:p>
          <a:p>
            <a:pPr marL="569913" indent="-342900"/>
            <a:r>
              <a:rPr lang="en-US" sz="2200" dirty="0" smtClean="0"/>
              <a:t>Addition math problems without being able to count</a:t>
            </a:r>
          </a:p>
          <a:p>
            <a:pPr marL="569913" indent="-342900"/>
            <a:r>
              <a:rPr lang="en-US" sz="2200" dirty="0" smtClean="0"/>
              <a:t>Journal writing without being able to form 2-3 word sentences</a:t>
            </a:r>
          </a:p>
          <a:p>
            <a:pPr marL="569913" indent="-342900"/>
            <a:r>
              <a:rPr lang="en-US" sz="2200" dirty="0" smtClean="0"/>
              <a:t>Drawing without fine motor skills like pencil grip</a:t>
            </a:r>
          </a:p>
          <a:p>
            <a:pPr marL="569913" indent="-342900">
              <a:buFont typeface="Arial" pitchFamily="34" charset="0"/>
              <a:buChar char="•"/>
            </a:pPr>
            <a:r>
              <a:rPr lang="en-US" sz="2200" dirty="0" smtClean="0"/>
              <a:t>Running without proper gait</a:t>
            </a:r>
          </a:p>
          <a:p>
            <a:pPr marL="800100" lvl="1" indent="-342900"/>
            <a:r>
              <a:rPr lang="en-US" dirty="0" smtClean="0"/>
              <a:t>can only walk on tippy toes</a:t>
            </a:r>
          </a:p>
          <a:p>
            <a:pPr marL="0" indent="0">
              <a:buNone/>
            </a:pPr>
            <a:endParaRPr lang="en-US" sz="2200" dirty="0"/>
          </a:p>
        </p:txBody>
      </p:sp>
      <p:sp>
        <p:nvSpPr>
          <p:cNvPr id="7" name="Content Placeholder 6"/>
          <p:cNvSpPr>
            <a:spLocks noGrp="1"/>
          </p:cNvSpPr>
          <p:nvPr>
            <p:ph idx="10"/>
          </p:nvPr>
        </p:nvSpPr>
        <p:spPr>
          <a:xfrm>
            <a:off x="4789486" y="1964770"/>
            <a:ext cx="4245521" cy="3852006"/>
          </a:xfrm>
        </p:spPr>
        <p:txBody>
          <a:bodyPr/>
          <a:lstStyle/>
          <a:p>
            <a:pPr marL="0" indent="0">
              <a:buNone/>
            </a:pPr>
            <a:r>
              <a:rPr lang="en-US" sz="2200" u="sng" dirty="0"/>
              <a:t>Possible Solutions:</a:t>
            </a:r>
          </a:p>
          <a:p>
            <a:pPr marL="569913" indent="-342900">
              <a:lnSpc>
                <a:spcPct val="80000"/>
              </a:lnSpc>
              <a:spcBef>
                <a:spcPts val="0"/>
              </a:spcBef>
              <a:buFont typeface="Arial" pitchFamily="34" charset="0"/>
              <a:buChar char="•"/>
            </a:pPr>
            <a:endParaRPr lang="en-US" sz="2200" dirty="0" smtClean="0"/>
          </a:p>
          <a:p>
            <a:pPr marL="569913" indent="-342900">
              <a:lnSpc>
                <a:spcPct val="80000"/>
              </a:lnSpc>
              <a:spcBef>
                <a:spcPts val="0"/>
              </a:spcBef>
              <a:buFont typeface="Arial" pitchFamily="34" charset="0"/>
              <a:buChar char="•"/>
            </a:pPr>
            <a:r>
              <a:rPr lang="en-US" sz="2200" dirty="0"/>
              <a:t>Pre-teach content / </a:t>
            </a:r>
            <a:r>
              <a:rPr lang="en-US" sz="2200" dirty="0" smtClean="0"/>
              <a:t>skill</a:t>
            </a:r>
          </a:p>
          <a:p>
            <a:pPr marL="569913" indent="-342900">
              <a:lnSpc>
                <a:spcPct val="80000"/>
              </a:lnSpc>
              <a:spcBef>
                <a:spcPts val="0"/>
              </a:spcBef>
              <a:buFont typeface="Arial" pitchFamily="34" charset="0"/>
              <a:buChar char="•"/>
            </a:pPr>
            <a:endParaRPr lang="en-US" sz="2200" dirty="0"/>
          </a:p>
          <a:p>
            <a:pPr marL="569913" indent="-342900">
              <a:lnSpc>
                <a:spcPct val="80000"/>
              </a:lnSpc>
              <a:spcBef>
                <a:spcPts val="0"/>
              </a:spcBef>
              <a:buFont typeface="Arial" pitchFamily="34" charset="0"/>
              <a:buChar char="•"/>
            </a:pPr>
            <a:r>
              <a:rPr lang="en-US" sz="2200" dirty="0" smtClean="0"/>
              <a:t>Reduce </a:t>
            </a:r>
            <a:r>
              <a:rPr lang="en-US" sz="2200" dirty="0"/>
              <a:t>the task </a:t>
            </a:r>
            <a:r>
              <a:rPr lang="en-US" sz="2200" dirty="0" smtClean="0"/>
              <a:t>difficulty</a:t>
            </a:r>
          </a:p>
          <a:p>
            <a:pPr marL="457200" lvl="1" indent="0">
              <a:lnSpc>
                <a:spcPct val="80000"/>
              </a:lnSpc>
              <a:spcBef>
                <a:spcPts val="0"/>
              </a:spcBef>
              <a:buNone/>
            </a:pPr>
            <a:endParaRPr lang="en-US" dirty="0" smtClean="0"/>
          </a:p>
          <a:p>
            <a:pPr marL="569913" indent="-342900">
              <a:lnSpc>
                <a:spcPct val="80000"/>
              </a:lnSpc>
              <a:spcBef>
                <a:spcPts val="0"/>
              </a:spcBef>
              <a:buFont typeface="Arial" pitchFamily="34" charset="0"/>
              <a:buChar char="•"/>
            </a:pPr>
            <a:r>
              <a:rPr lang="en-US" sz="2200" dirty="0" smtClean="0"/>
              <a:t>Breakdown </a:t>
            </a:r>
            <a:r>
              <a:rPr lang="en-US" sz="2200" dirty="0"/>
              <a:t>tasks into smaller more manageable </a:t>
            </a:r>
            <a:r>
              <a:rPr lang="en-US" sz="2200" dirty="0" smtClean="0"/>
              <a:t>subtasks</a:t>
            </a:r>
          </a:p>
          <a:p>
            <a:pPr marL="457200" lvl="1" indent="0">
              <a:lnSpc>
                <a:spcPct val="80000"/>
              </a:lnSpc>
              <a:spcBef>
                <a:spcPts val="0"/>
              </a:spcBef>
              <a:buNone/>
            </a:pPr>
            <a:endParaRPr lang="en-US" dirty="0" smtClean="0"/>
          </a:p>
          <a:p>
            <a:pPr marL="569913" indent="-342900">
              <a:lnSpc>
                <a:spcPct val="80000"/>
              </a:lnSpc>
              <a:spcBef>
                <a:spcPts val="0"/>
              </a:spcBef>
              <a:buFont typeface="Arial" pitchFamily="34" charset="0"/>
              <a:buChar char="•"/>
            </a:pPr>
            <a:r>
              <a:rPr lang="en-US" sz="2200" dirty="0" smtClean="0"/>
              <a:t>Curriculum </a:t>
            </a:r>
            <a:r>
              <a:rPr lang="en-US" sz="2200" dirty="0"/>
              <a:t>based assessment or </a:t>
            </a:r>
            <a:r>
              <a:rPr lang="en-US" sz="2200" dirty="0" smtClean="0"/>
              <a:t>measurement to determine appropriate instructional level</a:t>
            </a:r>
          </a:p>
          <a:p>
            <a:pPr marL="569913" indent="-342900">
              <a:lnSpc>
                <a:spcPct val="80000"/>
              </a:lnSpc>
              <a:spcBef>
                <a:spcPts val="0"/>
              </a:spcBef>
              <a:buFont typeface="Arial" pitchFamily="34" charset="0"/>
              <a:buChar char="•"/>
            </a:pPr>
            <a:endParaRPr lang="en-US" sz="2200" dirty="0" smtClean="0"/>
          </a:p>
          <a:p>
            <a:pPr marL="569913" indent="-342900">
              <a:lnSpc>
                <a:spcPct val="80000"/>
              </a:lnSpc>
              <a:spcBef>
                <a:spcPts val="0"/>
              </a:spcBef>
              <a:buFont typeface="Arial" pitchFamily="34" charset="0"/>
              <a:buChar char="•"/>
            </a:pPr>
            <a:endParaRPr lang="en-US" sz="2200" dirty="0"/>
          </a:p>
          <a:p>
            <a:endParaRPr lang="en-US" sz="2200" dirty="0"/>
          </a:p>
        </p:txBody>
      </p:sp>
      <p:sp>
        <p:nvSpPr>
          <p:cNvPr id="6" name="Slide Number Placeholder 5"/>
          <p:cNvSpPr>
            <a:spLocks noGrp="1"/>
          </p:cNvSpPr>
          <p:nvPr>
            <p:ph type="sldNum" sz="quarter" idx="11"/>
          </p:nvPr>
        </p:nvSpPr>
        <p:spPr/>
        <p:txBody>
          <a:bodyPr/>
          <a:lstStyle/>
          <a:p>
            <a:pPr algn="r"/>
            <a:fld id="{F3477EC8-074D-41C4-94AE-E9EA7CEEA348}" type="slidenum">
              <a:rPr lang="en-US" smtClean="0"/>
              <a:pPr algn="r"/>
              <a:t>43</a:t>
            </a:fld>
            <a:endParaRPr lang="en-US" dirty="0"/>
          </a:p>
        </p:txBody>
      </p:sp>
      <p:sp>
        <p:nvSpPr>
          <p:cNvPr id="4" name="Rectangle 3"/>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5" name="Title 1"/>
          <p:cNvSpPr txBox="1">
            <a:spLocks/>
          </p:cNvSpPr>
          <p:nvPr/>
        </p:nvSpPr>
        <p:spPr bwMode="gray">
          <a:xfrm>
            <a:off x="638174" y="109585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Tree>
    <p:extLst>
      <p:ext uri="{BB962C8B-B14F-4D97-AF65-F5344CB8AC3E}">
        <p14:creationId xmlns:p14="http://schemas.microsoft.com/office/powerpoint/2010/main" val="238804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308" y="2128203"/>
            <a:ext cx="8224699" cy="3852006"/>
          </a:xfrm>
        </p:spPr>
        <p:txBody>
          <a:bodyPr/>
          <a:lstStyle/>
          <a:p>
            <a:pPr marL="0" indent="0">
              <a:buNone/>
            </a:pPr>
            <a:r>
              <a:rPr lang="en-US" sz="2400" u="sng" dirty="0" smtClean="0"/>
              <a:t>Critical Components for Success</a:t>
            </a:r>
            <a:r>
              <a:rPr lang="en-US" sz="2400" dirty="0" smtClean="0"/>
              <a:t>:</a:t>
            </a:r>
          </a:p>
          <a:p>
            <a:pPr marL="0" indent="0">
              <a:buNone/>
            </a:pPr>
            <a:endParaRPr lang="en-US" sz="2400" dirty="0" smtClean="0"/>
          </a:p>
          <a:p>
            <a:pPr marL="800100" lvl="1" indent="-342900">
              <a:buFont typeface="Arial" pitchFamily="34" charset="0"/>
              <a:buChar char="•"/>
            </a:pPr>
            <a:r>
              <a:rPr lang="en-US" sz="2400" dirty="0" smtClean="0"/>
              <a:t>Must be able to accurately assess student’s CURRENT level of ability AND implement a curriculum and teaching materials that are appropriate to the student’s instructional level</a:t>
            </a:r>
          </a:p>
          <a:p>
            <a:pPr marL="800100" lvl="1" indent="-342900">
              <a:buFont typeface="Arial" pitchFamily="34" charset="0"/>
              <a:buChar char="•"/>
            </a:pPr>
            <a:endParaRPr lang="en-US" sz="2400" dirty="0"/>
          </a:p>
          <a:p>
            <a:pPr marL="800100" lvl="1" indent="-342900">
              <a:buFont typeface="Arial" pitchFamily="34" charset="0"/>
              <a:buChar char="•"/>
            </a:pPr>
            <a:r>
              <a:rPr lang="en-US" sz="2400" dirty="0" smtClean="0"/>
              <a:t>Must MATCH task demands and with current skill level to ensure success</a:t>
            </a:r>
          </a:p>
          <a:p>
            <a:pPr marL="800100" lvl="1" indent="-342900">
              <a:buFont typeface="Arial" pitchFamily="34" charset="0"/>
              <a:buChar char="•"/>
            </a:pPr>
            <a:endParaRPr lang="en-US" sz="2400" dirty="0"/>
          </a:p>
          <a:p>
            <a:pPr marL="800100" lvl="1" indent="-342900">
              <a:buFont typeface="Arial" pitchFamily="34" charset="0"/>
              <a:buChar char="•"/>
            </a:pPr>
            <a:r>
              <a:rPr lang="en-US" sz="2400" dirty="0" smtClean="0"/>
              <a:t>Differentiate instruction whenever possible and appropriate</a:t>
            </a:r>
            <a:endParaRPr lang="en-US" sz="2400" dirty="0"/>
          </a:p>
          <a:p>
            <a:endParaRPr lang="en-US" sz="2400" dirty="0"/>
          </a:p>
        </p:txBody>
      </p:sp>
      <p:sp>
        <p:nvSpPr>
          <p:cNvPr id="4" name="Rectangle 3"/>
          <p:cNvSpPr/>
          <p:nvPr/>
        </p:nvSpPr>
        <p:spPr>
          <a:xfrm>
            <a:off x="7305046" y="6606569"/>
            <a:ext cx="1729961" cy="276999"/>
          </a:xfrm>
          <a:prstGeom prst="rect">
            <a:avLst/>
          </a:prstGeom>
        </p:spPr>
        <p:txBody>
          <a:bodyPr wrap="none">
            <a:spAutoFit/>
          </a:bodyPr>
          <a:lstStyle/>
          <a:p>
            <a:r>
              <a:rPr lang="en-US" sz="1200" dirty="0">
                <a:solidFill>
                  <a:schemeClr val="bg1"/>
                </a:solidFill>
              </a:rPr>
              <a:t>http://ebi.missouri.edu/</a:t>
            </a:r>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44</a:t>
            </a:fld>
            <a:endParaRPr lang="en-US" dirty="0"/>
          </a:p>
        </p:txBody>
      </p:sp>
      <p:sp>
        <p:nvSpPr>
          <p:cNvPr id="7" name="Title 1"/>
          <p:cNvSpPr txBox="1">
            <a:spLocks/>
          </p:cNvSpPr>
          <p:nvPr/>
        </p:nvSpPr>
        <p:spPr bwMode="gray">
          <a:xfrm>
            <a:off x="638174" y="109585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Tree>
    <p:extLst>
      <p:ext uri="{BB962C8B-B14F-4D97-AF65-F5344CB8AC3E}">
        <p14:creationId xmlns:p14="http://schemas.microsoft.com/office/powerpoint/2010/main" val="1944217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722474"/>
              </p:ext>
            </p:extLst>
          </p:nvPr>
        </p:nvGraphicFramePr>
        <p:xfrm>
          <a:off x="2057399" y="1943100"/>
          <a:ext cx="7753351"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38173" y="2663289"/>
            <a:ext cx="2295527" cy="1771650"/>
          </a:xfrm>
        </p:spPr>
        <p:txBody>
          <a:bodyPr>
            <a:noAutofit/>
          </a:bodyPr>
          <a:lstStyle/>
          <a:p>
            <a:r>
              <a:rPr lang="en-US" sz="2400" b="1" dirty="0" smtClean="0">
                <a:solidFill>
                  <a:srgbClr val="002060"/>
                </a:solidFill>
                <a:latin typeface="+mn-lt"/>
              </a:rPr>
              <a:t>Learned Helplessness Studies</a:t>
            </a:r>
            <a:r>
              <a:rPr lang="en-US" sz="4000" b="1" dirty="0" smtClean="0">
                <a:solidFill>
                  <a:srgbClr val="002060"/>
                </a:solidFill>
                <a:latin typeface="+mn-lt"/>
              </a:rPr>
              <a:t/>
            </a:r>
            <a:br>
              <a:rPr lang="en-US" sz="4000" b="1" dirty="0" smtClean="0">
                <a:solidFill>
                  <a:srgbClr val="002060"/>
                </a:solidFill>
                <a:latin typeface="+mn-lt"/>
              </a:rPr>
            </a:br>
            <a:r>
              <a:rPr lang="en-US" sz="1200" b="1" dirty="0" smtClean="0">
                <a:solidFill>
                  <a:srgbClr val="002060"/>
                </a:solidFill>
                <a:latin typeface="+mn-lt"/>
              </a:rPr>
              <a:t/>
            </a:r>
            <a:br>
              <a:rPr lang="en-US" sz="1200" b="1" dirty="0" smtClean="0">
                <a:solidFill>
                  <a:srgbClr val="002060"/>
                </a:solidFill>
                <a:latin typeface="+mn-lt"/>
              </a:rPr>
            </a:br>
            <a:r>
              <a:rPr lang="en-US" sz="1200" b="1" dirty="0" smtClean="0">
                <a:solidFill>
                  <a:srgbClr val="002060"/>
                </a:solidFill>
                <a:latin typeface="+mn-lt"/>
              </a:rPr>
              <a:t>(Seligman &amp; Maier, 1967)</a:t>
            </a:r>
            <a:endParaRPr lang="en-US" sz="1200" b="1" dirty="0">
              <a:solidFill>
                <a:srgbClr val="002060"/>
              </a:solidFill>
              <a:latin typeface="+mn-lt"/>
            </a:endParaRPr>
          </a:p>
        </p:txBody>
      </p:sp>
      <p:sp>
        <p:nvSpPr>
          <p:cNvPr id="7" name="Title 1"/>
          <p:cNvSpPr txBox="1">
            <a:spLocks/>
          </p:cNvSpPr>
          <p:nvPr/>
        </p:nvSpPr>
        <p:spPr bwMode="gray">
          <a:xfrm>
            <a:off x="638173" y="105144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Selecting EBI’s that Align with Function</a:t>
            </a:r>
            <a:endParaRPr lang="en-US" sz="4400" b="0" dirty="0">
              <a:solidFill>
                <a:schemeClr val="bg2">
                  <a:lumMod val="65000"/>
                </a:schemeClr>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45</a:t>
            </a:fld>
            <a:endParaRPr lang="en-US" dirty="0"/>
          </a:p>
        </p:txBody>
      </p:sp>
    </p:spTree>
    <p:extLst>
      <p:ext uri="{BB962C8B-B14F-4D97-AF65-F5344CB8AC3E}">
        <p14:creationId xmlns:p14="http://schemas.microsoft.com/office/powerpoint/2010/main" val="3661430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re Bones PS Team Meeting Form  (Academic and Behavior).pdf"/>
          <p:cNvPicPr>
            <a:picLocks noGrp="1" noChangeAspect="1"/>
          </p:cNvPicPr>
          <p:nvPr>
            <p:ph idx="1"/>
          </p:nvPr>
        </p:nvPicPr>
        <p:blipFill>
          <a:blip r:embed="rId3">
            <a:extLst>
              <a:ext uri="{28A0092B-C50C-407E-A947-70E740481C1C}">
                <a14:useLocalDpi xmlns:a14="http://schemas.microsoft.com/office/drawing/2010/main" val="0"/>
              </a:ext>
            </a:extLst>
          </a:blip>
          <a:srcRect l="-67655" r="-67655"/>
          <a:stretch>
            <a:fillRect/>
          </a:stretch>
        </p:blipFill>
        <p:spPr>
          <a:xfrm>
            <a:off x="598229" y="0"/>
            <a:ext cx="9130881" cy="6007100"/>
          </a:xfrm>
        </p:spPr>
      </p:pic>
      <p:sp>
        <p:nvSpPr>
          <p:cNvPr id="3" name="Title 2"/>
          <p:cNvSpPr>
            <a:spLocks noGrp="1"/>
          </p:cNvSpPr>
          <p:nvPr>
            <p:ph type="title"/>
          </p:nvPr>
        </p:nvSpPr>
        <p:spPr>
          <a:xfrm>
            <a:off x="457200" y="274638"/>
            <a:ext cx="3635954" cy="1143000"/>
          </a:xfrm>
        </p:spPr>
        <p:txBody>
          <a:bodyPr>
            <a:normAutofit fontScale="90000"/>
          </a:bodyPr>
          <a:lstStyle/>
          <a:p>
            <a:r>
              <a:rPr lang="en-US" dirty="0" smtClean="0"/>
              <a:t>Problem Solving Materials</a:t>
            </a:r>
            <a:endParaRPr lang="en-US" dirty="0"/>
          </a:p>
        </p:txBody>
      </p:sp>
    </p:spTree>
    <p:extLst>
      <p:ext uri="{BB962C8B-B14F-4D97-AF65-F5344CB8AC3E}">
        <p14:creationId xmlns:p14="http://schemas.microsoft.com/office/powerpoint/2010/main" val="760244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3635954" cy="1667172"/>
          </a:xfrm>
        </p:spPr>
        <p:txBody>
          <a:bodyPr>
            <a:normAutofit fontScale="90000"/>
          </a:bodyPr>
          <a:lstStyle/>
          <a:p>
            <a:r>
              <a:rPr lang="en-US" dirty="0" smtClean="0"/>
              <a:t>Problem Solving Materials</a:t>
            </a:r>
            <a:br>
              <a:rPr lang="en-US" dirty="0" smtClean="0"/>
            </a:br>
            <a:r>
              <a:rPr lang="en-US" dirty="0" smtClean="0"/>
              <a:t>Continued</a:t>
            </a:r>
            <a:endParaRPr lang="en-US" dirty="0"/>
          </a:p>
        </p:txBody>
      </p:sp>
      <p:pic>
        <p:nvPicPr>
          <p:cNvPr id="5" name="Content Placeholder 4" descr="PS Team Intervention Suggestion Form.pdf"/>
          <p:cNvPicPr>
            <a:picLocks noGrp="1" noChangeAspect="1"/>
          </p:cNvPicPr>
          <p:nvPr>
            <p:ph idx="1"/>
          </p:nvPr>
        </p:nvPicPr>
        <p:blipFill>
          <a:blip r:embed="rId3">
            <a:extLst>
              <a:ext uri="{28A0092B-C50C-407E-A947-70E740481C1C}">
                <a14:useLocalDpi xmlns:a14="http://schemas.microsoft.com/office/drawing/2010/main" val="0"/>
              </a:ext>
            </a:extLst>
          </a:blip>
          <a:srcRect l="-40383" r="-40383"/>
          <a:stretch>
            <a:fillRect/>
          </a:stretch>
        </p:blipFill>
        <p:spPr>
          <a:xfrm>
            <a:off x="1465678" y="274638"/>
            <a:ext cx="8855786" cy="6984909"/>
          </a:xfrm>
        </p:spPr>
      </p:pic>
    </p:spTree>
    <p:extLst>
      <p:ext uri="{BB962C8B-B14F-4D97-AF65-F5344CB8AC3E}">
        <p14:creationId xmlns:p14="http://schemas.microsoft.com/office/powerpoint/2010/main" val="2530406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457200" y="1740220"/>
            <a:ext cx="7528177" cy="4303521"/>
          </a:xfrm>
        </p:spPr>
        <p:txBody>
          <a:bodyPr>
            <a:normAutofit fontScale="85000" lnSpcReduction="20000"/>
          </a:bodyPr>
          <a:lstStyle/>
          <a:p>
            <a:pPr>
              <a:lnSpc>
                <a:spcPct val="80000"/>
              </a:lnSpc>
            </a:pPr>
            <a:r>
              <a:rPr lang="en-US" sz="2800" dirty="0"/>
              <a:t>Where to Find More Interventions</a:t>
            </a:r>
          </a:p>
          <a:p>
            <a:pPr lvl="1">
              <a:lnSpc>
                <a:spcPct val="90000"/>
              </a:lnSpc>
            </a:pPr>
            <a:r>
              <a:rPr lang="en-US" sz="2600" dirty="0"/>
              <a:t>In the classroom (Riley-Tillman and Chafouleas, 2003)</a:t>
            </a:r>
          </a:p>
          <a:p>
            <a:pPr lvl="2">
              <a:lnSpc>
                <a:spcPct val="90000"/>
              </a:lnSpc>
            </a:pPr>
            <a:r>
              <a:rPr lang="en-US" sz="2200" dirty="0"/>
              <a:t>Certain treatments are more effective</a:t>
            </a:r>
          </a:p>
          <a:p>
            <a:pPr lvl="2">
              <a:lnSpc>
                <a:spcPct val="90000"/>
              </a:lnSpc>
            </a:pPr>
            <a:r>
              <a:rPr lang="en-US" sz="2200" dirty="0"/>
              <a:t>Certain treatments are more relevant</a:t>
            </a:r>
          </a:p>
          <a:p>
            <a:pPr lvl="2">
              <a:lnSpc>
                <a:spcPct val="90000"/>
              </a:lnSpc>
            </a:pPr>
            <a:r>
              <a:rPr lang="en-US" sz="2200" dirty="0"/>
              <a:t>Treatment integrity is key</a:t>
            </a:r>
          </a:p>
          <a:p>
            <a:pPr lvl="2">
              <a:lnSpc>
                <a:spcPct val="90000"/>
              </a:lnSpc>
            </a:pPr>
            <a:r>
              <a:rPr lang="en-US" sz="2200" dirty="0" smtClean="0"/>
              <a:t>Interventions </a:t>
            </a:r>
            <a:r>
              <a:rPr lang="en-US" sz="2200" dirty="0"/>
              <a:t>need to be tailored</a:t>
            </a:r>
          </a:p>
          <a:p>
            <a:pPr lvl="2">
              <a:lnSpc>
                <a:spcPct val="90000"/>
              </a:lnSpc>
            </a:pPr>
            <a:r>
              <a:rPr lang="en-US" sz="2200" dirty="0"/>
              <a:t>Interventions are more variable </a:t>
            </a:r>
            <a:r>
              <a:rPr lang="en-US" sz="2200" dirty="0" smtClean="0"/>
              <a:t>than </a:t>
            </a:r>
            <a:r>
              <a:rPr lang="en-US" sz="2200" dirty="0"/>
              <a:t>effective</a:t>
            </a:r>
          </a:p>
          <a:p>
            <a:pPr>
              <a:lnSpc>
                <a:spcPct val="90000"/>
              </a:lnSpc>
            </a:pPr>
            <a:r>
              <a:rPr lang="en-US" sz="2800" dirty="0"/>
              <a:t>Texts such a </a:t>
            </a:r>
            <a:r>
              <a:rPr lang="en-US" sz="2800" dirty="0" err="1"/>
              <a:t>Rathvon</a:t>
            </a:r>
            <a:r>
              <a:rPr lang="en-US" sz="2800" dirty="0" err="1">
                <a:latin typeface="Arial" charset="0"/>
              </a:rPr>
              <a:t>’</a:t>
            </a:r>
            <a:r>
              <a:rPr lang="en-US" sz="2800" dirty="0" err="1"/>
              <a:t>s</a:t>
            </a:r>
            <a:r>
              <a:rPr lang="en-US" sz="2800" dirty="0"/>
              <a:t> </a:t>
            </a:r>
            <a:r>
              <a:rPr lang="en-US" sz="2800" i="1" dirty="0"/>
              <a:t>Effective School </a:t>
            </a:r>
            <a:r>
              <a:rPr lang="en-US" sz="2800" i="1" dirty="0" smtClean="0"/>
              <a:t>Interventions</a:t>
            </a:r>
            <a:endParaRPr lang="en-US" sz="2800" dirty="0" smtClean="0"/>
          </a:p>
          <a:p>
            <a:pPr>
              <a:lnSpc>
                <a:spcPct val="90000"/>
              </a:lnSpc>
            </a:pPr>
            <a:r>
              <a:rPr lang="en-US" sz="2800" dirty="0" smtClean="0"/>
              <a:t>Web </a:t>
            </a:r>
            <a:r>
              <a:rPr lang="en-US" sz="2800" dirty="0"/>
              <a:t>resources for evidence-based intervention  strategies</a:t>
            </a:r>
          </a:p>
          <a:p>
            <a:pPr marL="990600" lvl="1" indent="-533400" eaLnBrk="1" hangingPunct="1">
              <a:spcBef>
                <a:spcPct val="0"/>
              </a:spcBef>
            </a:pPr>
            <a:r>
              <a:rPr lang="en-US" sz="2800" i="1" dirty="0"/>
              <a:t>Big Ideas in Beginning Reading</a:t>
            </a:r>
            <a:r>
              <a:rPr lang="en-US" sz="2800" dirty="0"/>
              <a:t> (U of Oregon): </a:t>
            </a:r>
            <a:r>
              <a:rPr lang="en-US" sz="2800" dirty="0">
                <a:hlinkClick r:id="rId2"/>
              </a:rPr>
              <a:t>http://reading.uoregon.edu/</a:t>
            </a:r>
            <a:endParaRPr lang="en-US" sz="2800" dirty="0">
              <a:solidFill>
                <a:srgbClr val="000000"/>
              </a:solidFill>
            </a:endParaRPr>
          </a:p>
          <a:p>
            <a:pPr marL="990600" lvl="1" indent="-533400" eaLnBrk="1" hangingPunct="1">
              <a:spcBef>
                <a:spcPct val="0"/>
              </a:spcBef>
            </a:pPr>
            <a:r>
              <a:rPr lang="en-US" sz="2800" i="1" dirty="0"/>
              <a:t>What Works Clearinghouse </a:t>
            </a:r>
            <a:r>
              <a:rPr lang="en-US" sz="2800" dirty="0"/>
              <a:t>(US Dept of Education): </a:t>
            </a:r>
            <a:r>
              <a:rPr lang="en-US" sz="2800" dirty="0">
                <a:solidFill>
                  <a:srgbClr val="003365"/>
                </a:solidFill>
                <a:hlinkClick r:id="rId3"/>
              </a:rPr>
              <a:t>www.w-w-c.org</a:t>
            </a:r>
            <a:endParaRPr lang="en-US" sz="2800" dirty="0">
              <a:solidFill>
                <a:srgbClr val="000000"/>
              </a:solidFill>
            </a:endParaRPr>
          </a:p>
          <a:p>
            <a:pPr marL="990600" lvl="1" indent="-533400" eaLnBrk="1" hangingPunct="1">
              <a:spcBef>
                <a:spcPct val="0"/>
              </a:spcBef>
            </a:pPr>
            <a:r>
              <a:rPr lang="en-US" sz="2800" dirty="0"/>
              <a:t>Intervention Central: </a:t>
            </a:r>
            <a:r>
              <a:rPr lang="en-US" sz="2800" dirty="0">
                <a:solidFill>
                  <a:srgbClr val="000000"/>
                </a:solidFill>
                <a:hlinkClick r:id="rId4"/>
              </a:rPr>
              <a:t>www.interventioncentral.org</a:t>
            </a:r>
            <a:endParaRPr lang="en-US" sz="2800" dirty="0">
              <a:solidFill>
                <a:srgbClr val="000000"/>
              </a:solidFill>
            </a:endParaRPr>
          </a:p>
        </p:txBody>
      </p:sp>
      <p:sp>
        <p:nvSpPr>
          <p:cNvPr id="77826" name="Rectangle 2"/>
          <p:cNvSpPr>
            <a:spLocks noGrp="1" noChangeArrowheads="1"/>
          </p:cNvSpPr>
          <p:nvPr>
            <p:ph type="title"/>
          </p:nvPr>
        </p:nvSpPr>
        <p:spPr>
          <a:xfrm>
            <a:off x="609600" y="228600"/>
            <a:ext cx="7866056" cy="1066800"/>
          </a:xfrm>
        </p:spPr>
        <p:txBody>
          <a:bodyPr>
            <a:normAutofit/>
          </a:bodyPr>
          <a:lstStyle/>
          <a:p>
            <a:pPr eaLnBrk="1" hangingPunct="1"/>
            <a:r>
              <a:rPr lang="en-US" sz="3200" dirty="0"/>
              <a:t>Where to More Find </a:t>
            </a:r>
            <a:r>
              <a:rPr lang="en-US" sz="3200" dirty="0" smtClean="0"/>
              <a:t>Interventions</a:t>
            </a:r>
            <a:endParaRPr lang="en-US" sz="32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 to the RTI Focus</a:t>
            </a:r>
            <a:endParaRPr lang="en-US" dirty="0"/>
          </a:p>
        </p:txBody>
      </p:sp>
      <p:sp>
        <p:nvSpPr>
          <p:cNvPr id="2" name="Content Placeholder 1"/>
          <p:cNvSpPr>
            <a:spLocks noGrp="1"/>
          </p:cNvSpPr>
          <p:nvPr>
            <p:ph idx="1"/>
          </p:nvPr>
        </p:nvSpPr>
        <p:spPr/>
        <p:txBody>
          <a:bodyPr/>
          <a:lstStyle/>
          <a:p>
            <a:r>
              <a:rPr lang="en-US" dirty="0" smtClean="0"/>
              <a:t>Considering the nature of EBI – what role does “function” and “integrity” play in a “non-responder”?</a:t>
            </a:r>
          </a:p>
          <a:p>
            <a:endParaRPr lang="en-US" dirty="0"/>
          </a:p>
          <a:p>
            <a:r>
              <a:rPr lang="en-US" dirty="0" smtClean="0"/>
              <a:t>How do we deal with this issue? </a:t>
            </a:r>
            <a:endParaRPr lang="en-US" dirty="0"/>
          </a:p>
        </p:txBody>
      </p:sp>
    </p:spTree>
    <p:extLst>
      <p:ext uri="{BB962C8B-B14F-4D97-AF65-F5344CB8AC3E}">
        <p14:creationId xmlns:p14="http://schemas.microsoft.com/office/powerpoint/2010/main" val="86128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EBI in Schools? </a:t>
            </a:r>
            <a:endParaRPr lang="en-US" dirty="0"/>
          </a:p>
        </p:txBody>
      </p:sp>
      <p:sp>
        <p:nvSpPr>
          <p:cNvPr id="3" name="Text Placeholder 2"/>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p:txBody>
          <a:bodyPr/>
          <a:lstStyle/>
          <a:p>
            <a:r>
              <a:rPr lang="en-US" sz="2000" dirty="0"/>
              <a:t>Tier I EBI – Whole school best practices</a:t>
            </a:r>
          </a:p>
          <a:p>
            <a:r>
              <a:rPr lang="en-US" sz="2000" dirty="0"/>
              <a:t>Tier II EBI – Functionally Related Small Group Practices</a:t>
            </a:r>
          </a:p>
          <a:p>
            <a:r>
              <a:rPr lang="en-US" sz="2000" dirty="0"/>
              <a:t>Tier III - Individually Functionally Based EBI </a:t>
            </a:r>
          </a:p>
          <a:p>
            <a:endParaRPr lang="en-US" sz="2000" dirty="0"/>
          </a:p>
          <a:p>
            <a:r>
              <a:rPr lang="en-US" sz="2000" dirty="0"/>
              <a:t>NOTE – EBI are a very different thing in Tiers 1 and 2 than Tier 3!  This is a critical and not well understood issue…</a:t>
            </a:r>
          </a:p>
          <a:p>
            <a:endParaRPr lang="en-US" dirty="0"/>
          </a:p>
        </p:txBody>
      </p:sp>
      <p:sp>
        <p:nvSpPr>
          <p:cNvPr id="8" name="Content Placeholder 7"/>
          <p:cNvSpPr>
            <a:spLocks noGrp="1"/>
          </p:cNvSpPr>
          <p:nvPr>
            <p:ph sz="quarter" idx="4"/>
          </p:nvPr>
        </p:nvSpPr>
        <p:spPr/>
        <p:txBody>
          <a:bodyPr/>
          <a:lstStyle/>
          <a:p>
            <a:endParaRPr lang="en-US"/>
          </a:p>
        </p:txBody>
      </p:sp>
      <p:sp>
        <p:nvSpPr>
          <p:cNvPr id="4" name="TextBox 3"/>
          <p:cNvSpPr txBox="1"/>
          <p:nvPr/>
        </p:nvSpPr>
        <p:spPr>
          <a:xfrm>
            <a:off x="6620702" y="945698"/>
            <a:ext cx="184666" cy="369332"/>
          </a:xfrm>
          <a:prstGeom prst="rect">
            <a:avLst/>
          </a:prstGeom>
          <a:noFill/>
        </p:spPr>
        <p:txBody>
          <a:bodyPr wrap="non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val="1540275189"/>
              </p:ext>
            </p:extLst>
          </p:nvPr>
        </p:nvGraphicFramePr>
        <p:xfrm>
          <a:off x="4857955" y="1238252"/>
          <a:ext cx="4090380" cy="402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64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Intervention/Functional Analysis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75224791"/>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p:txBody>
          <a:bodyPr/>
          <a:lstStyle/>
          <a:p>
            <a:r>
              <a:rPr lang="en-US" dirty="0" smtClean="0"/>
              <a:t>Keys</a:t>
            </a:r>
          </a:p>
          <a:p>
            <a:pPr lvl="1"/>
            <a:r>
              <a:rPr lang="en-US" dirty="0" smtClean="0"/>
              <a:t>Model combine two issues, function and intervention</a:t>
            </a:r>
          </a:p>
          <a:p>
            <a:pPr lvl="1"/>
            <a:r>
              <a:rPr lang="en-US" dirty="0" smtClean="0"/>
              <a:t>It is assumed that most cases will be multi function</a:t>
            </a:r>
          </a:p>
          <a:p>
            <a:pPr lvl="1"/>
            <a:r>
              <a:rPr lang="en-US" dirty="0" smtClean="0"/>
              <a:t>It is assumed that interventions will be altered in the natural environment </a:t>
            </a:r>
            <a:endParaRPr lang="en-US" dirty="0"/>
          </a:p>
        </p:txBody>
      </p:sp>
    </p:spTree>
    <p:extLst>
      <p:ext uri="{BB962C8B-B14F-4D97-AF65-F5344CB8AC3E}">
        <p14:creationId xmlns:p14="http://schemas.microsoft.com/office/powerpoint/2010/main" val="3269850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5549" y="206376"/>
            <a:ext cx="6524691" cy="920749"/>
          </a:xfrm>
        </p:spPr>
        <p:txBody>
          <a:bodyPr/>
          <a:lstStyle/>
          <a:p>
            <a:pPr algn="ctr"/>
            <a:r>
              <a:rPr lang="en-US" sz="4000" dirty="0" smtClean="0"/>
              <a:t>Contact Information</a:t>
            </a:r>
            <a:endParaRPr lang="en-US" sz="4000" dirty="0"/>
          </a:p>
        </p:txBody>
      </p:sp>
      <p:sp>
        <p:nvSpPr>
          <p:cNvPr id="5" name="Subtitle 4"/>
          <p:cNvSpPr>
            <a:spLocks noGrp="1"/>
          </p:cNvSpPr>
          <p:nvPr>
            <p:ph type="subTitle" idx="1"/>
          </p:nvPr>
        </p:nvSpPr>
        <p:spPr>
          <a:xfrm>
            <a:off x="515349" y="1407949"/>
            <a:ext cx="8628650" cy="5164301"/>
          </a:xfrm>
        </p:spPr>
        <p:txBody>
          <a:bodyPr>
            <a:normAutofit/>
          </a:bodyPr>
          <a:lstStyle/>
          <a:p>
            <a:pPr algn="l"/>
            <a:r>
              <a:rPr lang="en-US" sz="2000" dirty="0" smtClean="0">
                <a:solidFill>
                  <a:schemeClr val="tx1"/>
                </a:solidFill>
              </a:rPr>
              <a:t>T. Chris Riley-Tillman, Ph.D.</a:t>
            </a:r>
            <a:r>
              <a:rPr kumimoji="0" lang="en-US" sz="2000" kern="1200" baseline="0" dirty="0" smtClean="0">
                <a:solidFill>
                  <a:schemeClr val="tx1"/>
                </a:solidFill>
                <a:effectLst/>
              </a:rPr>
              <a:t> </a:t>
            </a:r>
          </a:p>
          <a:p>
            <a:pPr algn="l"/>
            <a:r>
              <a:rPr lang="en-US" sz="2000" i="1" dirty="0">
                <a:solidFill>
                  <a:schemeClr val="tx1"/>
                </a:solidFill>
              </a:rPr>
              <a:t>Educational, School, and Counseling Psychology</a:t>
            </a:r>
          </a:p>
          <a:p>
            <a:pPr algn="l"/>
            <a:r>
              <a:rPr lang="en-US" sz="2000" i="1" dirty="0">
                <a:solidFill>
                  <a:schemeClr val="tx1"/>
                </a:solidFill>
              </a:rPr>
              <a:t>16 Hill Hall</a:t>
            </a:r>
          </a:p>
          <a:p>
            <a:pPr algn="l"/>
            <a:r>
              <a:rPr lang="en-US" sz="2000" i="1" dirty="0">
                <a:solidFill>
                  <a:schemeClr val="tx1"/>
                </a:solidFill>
              </a:rPr>
              <a:t>University of Missouri</a:t>
            </a:r>
          </a:p>
          <a:p>
            <a:pPr algn="l"/>
            <a:r>
              <a:rPr lang="en-US" sz="2000" i="1" dirty="0">
                <a:solidFill>
                  <a:schemeClr val="tx1"/>
                </a:solidFill>
              </a:rPr>
              <a:t>Columbia, MO </a:t>
            </a:r>
            <a:r>
              <a:rPr lang="en-US" sz="2000" i="1" dirty="0" smtClean="0">
                <a:solidFill>
                  <a:schemeClr val="tx1"/>
                </a:solidFill>
              </a:rPr>
              <a:t>65211</a:t>
            </a:r>
          </a:p>
          <a:p>
            <a:pPr algn="l"/>
            <a:endParaRPr lang="en-US" dirty="0">
              <a:solidFill>
                <a:srgbClr val="2F2B20"/>
              </a:solidFill>
              <a:hlinkClick r:id="rId2"/>
            </a:endParaRPr>
          </a:p>
          <a:p>
            <a:pPr algn="l">
              <a:spcBef>
                <a:spcPts val="0"/>
              </a:spcBef>
            </a:pPr>
            <a:r>
              <a:rPr lang="en-US" sz="1800" dirty="0" smtClean="0">
                <a:solidFill>
                  <a:srgbClr val="2F2B20"/>
                </a:solidFill>
                <a:hlinkClick r:id="rId2"/>
              </a:rPr>
              <a:t>education.missouri.edu</a:t>
            </a:r>
            <a:r>
              <a:rPr lang="en-US" sz="1800" dirty="0">
                <a:solidFill>
                  <a:srgbClr val="2F2B20"/>
                </a:solidFill>
                <a:hlinkClick r:id="rId2"/>
              </a:rPr>
              <a:t>/faculty/ESCP/Riley-</a:t>
            </a:r>
            <a:r>
              <a:rPr lang="en-US" sz="1800" dirty="0" smtClean="0">
                <a:solidFill>
                  <a:srgbClr val="2F2B20"/>
                </a:solidFill>
                <a:hlinkClick r:id="rId2"/>
              </a:rPr>
              <a:t>Tillman_T.Chris.php</a:t>
            </a:r>
          </a:p>
          <a:p>
            <a:pPr>
              <a:spcBef>
                <a:spcPts val="0"/>
              </a:spcBef>
            </a:pPr>
            <a:endParaRPr lang="en-US" sz="1800" dirty="0" smtClean="0">
              <a:solidFill>
                <a:srgbClr val="2F2B20"/>
              </a:solidFill>
              <a:hlinkClick r:id="rId2"/>
            </a:endParaRPr>
          </a:p>
          <a:p>
            <a:pPr algn="l">
              <a:spcBef>
                <a:spcPts val="0"/>
              </a:spcBef>
            </a:pPr>
            <a:r>
              <a:rPr lang="en-US" sz="1800" dirty="0" smtClean="0">
                <a:solidFill>
                  <a:srgbClr val="2F2B20"/>
                </a:solidFill>
                <a:hlinkClick r:id="rId2"/>
              </a:rPr>
              <a:t>Direct Behavior Rating: </a:t>
            </a:r>
            <a:r>
              <a:rPr lang="en-US" sz="1800" dirty="0" smtClean="0">
                <a:solidFill>
                  <a:srgbClr val="2F2B20"/>
                </a:solidFill>
                <a:hlinkClick r:id="rId3"/>
              </a:rPr>
              <a:t>www.directbehaviorratings.com</a:t>
            </a:r>
          </a:p>
          <a:p>
            <a:pPr algn="l">
              <a:spcBef>
                <a:spcPts val="0"/>
              </a:spcBef>
            </a:pPr>
            <a:endParaRPr lang="en-US" sz="1800" dirty="0" smtClean="0">
              <a:solidFill>
                <a:srgbClr val="2F2B20"/>
              </a:solidFill>
              <a:hlinkClick r:id="rId3"/>
            </a:endParaRPr>
          </a:p>
          <a:p>
            <a:pPr algn="l">
              <a:spcBef>
                <a:spcPts val="0"/>
              </a:spcBef>
            </a:pPr>
            <a:r>
              <a:rPr lang="en-US" sz="1800" u="sng" dirty="0" smtClean="0">
                <a:solidFill>
                  <a:srgbClr val="2F2B20"/>
                </a:solidFill>
                <a:hlinkClick r:id="rId3"/>
              </a:rPr>
              <a:t>Evidence Based Intervention Network: </a:t>
            </a:r>
            <a:r>
              <a:rPr lang="en-US" sz="1800" dirty="0" err="1" smtClean="0">
                <a:solidFill>
                  <a:srgbClr val="2F2B20"/>
                </a:solidFill>
              </a:rPr>
              <a:t>ebi.missouri.edu</a:t>
            </a:r>
            <a:endParaRPr lang="en-US" sz="1800" dirty="0">
              <a:solidFill>
                <a:srgbClr val="2F2B2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612775" y="1219200"/>
            <a:ext cx="7507719" cy="4876800"/>
          </a:xfrm>
        </p:spPr>
        <p:txBody>
          <a:bodyPr/>
          <a:lstStyle/>
          <a:p>
            <a:pPr eaLnBrk="1" hangingPunct="1"/>
            <a:r>
              <a:rPr lang="en-US" sz="3200" dirty="0"/>
              <a:t>EBI are validated for a specific purpose with a specific population</a:t>
            </a:r>
          </a:p>
          <a:p>
            <a:pPr eaLnBrk="1" hangingPunct="1"/>
            <a:endParaRPr lang="en-US" sz="3200" dirty="0"/>
          </a:p>
          <a:p>
            <a:pPr eaLnBrk="1" hangingPunct="1"/>
            <a:r>
              <a:rPr lang="en-US" sz="3200" dirty="0"/>
              <a:t>Implication</a:t>
            </a:r>
          </a:p>
          <a:p>
            <a:pPr lvl="1" eaLnBrk="1" hangingPunct="1"/>
            <a:r>
              <a:rPr lang="en-US" dirty="0"/>
              <a:t>EBI are only useful for a range of problems and as such, must be </a:t>
            </a:r>
            <a:r>
              <a:rPr lang="en-US" dirty="0" smtClean="0"/>
              <a:t>paired </a:t>
            </a:r>
            <a:r>
              <a:rPr lang="en-US" dirty="0"/>
              <a:t>up with the right situation</a:t>
            </a:r>
          </a:p>
          <a:p>
            <a:pPr lvl="2" eaLnBrk="1" hangingPunct="1"/>
            <a:r>
              <a:rPr lang="en-US" dirty="0"/>
              <a:t>A hammer is an effective tool, but not with a screw</a:t>
            </a:r>
          </a:p>
        </p:txBody>
      </p:sp>
      <p:sp>
        <p:nvSpPr>
          <p:cNvPr id="45058" name="Title 1"/>
          <p:cNvSpPr>
            <a:spLocks noGrp="1"/>
          </p:cNvSpPr>
          <p:nvPr>
            <p:ph type="title"/>
          </p:nvPr>
        </p:nvSpPr>
        <p:spPr>
          <a:xfrm>
            <a:off x="612775" y="228600"/>
            <a:ext cx="8153400" cy="990600"/>
          </a:xfrm>
        </p:spPr>
        <p:txBody>
          <a:bodyPr/>
          <a:lstStyle/>
          <a:p>
            <a:pPr eaLnBrk="1" hangingPunct="1"/>
            <a:r>
              <a:rPr lang="en-US" dirty="0" smtClean="0"/>
              <a:t>Tier 2 and 3- EBI </a:t>
            </a:r>
            <a:r>
              <a:rPr lang="en-US" dirty="0"/>
              <a:t>Fine Print I</a:t>
            </a:r>
          </a:p>
        </p:txBody>
      </p:sp>
    </p:spTree>
    <p:extLst>
      <p:ext uri="{BB962C8B-B14F-4D97-AF65-F5344CB8AC3E}">
        <p14:creationId xmlns:p14="http://schemas.microsoft.com/office/powerpoint/2010/main" val="3489113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612775" y="1289750"/>
            <a:ext cx="7413137" cy="4806250"/>
          </a:xfrm>
        </p:spPr>
        <p:txBody>
          <a:bodyPr>
            <a:normAutofit/>
          </a:bodyPr>
          <a:lstStyle/>
          <a:p>
            <a:pPr eaLnBrk="1" hangingPunct="1">
              <a:lnSpc>
                <a:spcPct val="90000"/>
              </a:lnSpc>
            </a:pPr>
            <a:r>
              <a:rPr lang="en-US" sz="3200" dirty="0"/>
              <a:t>EBI assumes implementation integrity</a:t>
            </a:r>
          </a:p>
          <a:p>
            <a:pPr eaLnBrk="1" hangingPunct="1">
              <a:lnSpc>
                <a:spcPct val="90000"/>
              </a:lnSpc>
              <a:buFont typeface="Wingdings" charset="2"/>
              <a:buNone/>
            </a:pPr>
            <a:endParaRPr lang="en-US" sz="3200" dirty="0"/>
          </a:p>
          <a:p>
            <a:pPr eaLnBrk="1" hangingPunct="1">
              <a:lnSpc>
                <a:spcPct val="90000"/>
              </a:lnSpc>
            </a:pPr>
            <a:r>
              <a:rPr lang="en-US" sz="3200" dirty="0"/>
              <a:t>Implication</a:t>
            </a:r>
          </a:p>
          <a:p>
            <a:pPr lvl="1" eaLnBrk="1" hangingPunct="1">
              <a:lnSpc>
                <a:spcPct val="90000"/>
              </a:lnSpc>
            </a:pPr>
            <a:r>
              <a:rPr lang="en-US" sz="2400" dirty="0"/>
              <a:t>Changing parts of an intervention, while typical, can invalidate the EBI</a:t>
            </a:r>
          </a:p>
          <a:p>
            <a:pPr lvl="1" eaLnBrk="1" hangingPunct="1">
              <a:lnSpc>
                <a:spcPct val="90000"/>
              </a:lnSpc>
            </a:pPr>
            <a:r>
              <a:rPr lang="en-US" sz="2400" dirty="0"/>
              <a:t>Ways to change an intervention</a:t>
            </a:r>
          </a:p>
          <a:p>
            <a:pPr lvl="2" eaLnBrk="1" hangingPunct="1">
              <a:lnSpc>
                <a:spcPct val="90000"/>
              </a:lnSpc>
            </a:pPr>
            <a:r>
              <a:rPr lang="en-US" sz="2100" dirty="0"/>
              <a:t>Frequency</a:t>
            </a:r>
          </a:p>
          <a:p>
            <a:pPr lvl="2" eaLnBrk="1" hangingPunct="1">
              <a:lnSpc>
                <a:spcPct val="90000"/>
              </a:lnSpc>
            </a:pPr>
            <a:r>
              <a:rPr lang="en-US" sz="2100" dirty="0"/>
              <a:t>Materials</a:t>
            </a:r>
          </a:p>
          <a:p>
            <a:pPr lvl="2" eaLnBrk="1" hangingPunct="1">
              <a:lnSpc>
                <a:spcPct val="90000"/>
              </a:lnSpc>
            </a:pPr>
            <a:r>
              <a:rPr lang="en-US" sz="2100" dirty="0"/>
              <a:t>Target</a:t>
            </a:r>
          </a:p>
          <a:p>
            <a:pPr lvl="2" eaLnBrk="1" hangingPunct="1">
              <a:lnSpc>
                <a:spcPct val="90000"/>
              </a:lnSpc>
            </a:pPr>
            <a:r>
              <a:rPr lang="en-US" sz="2100" dirty="0"/>
              <a:t>Style</a:t>
            </a:r>
          </a:p>
          <a:p>
            <a:pPr lvl="2" eaLnBrk="1" hangingPunct="1">
              <a:lnSpc>
                <a:spcPct val="90000"/>
              </a:lnSpc>
            </a:pPr>
            <a:r>
              <a:rPr lang="en-US" sz="2100" dirty="0"/>
              <a:t>On and on and on….</a:t>
            </a:r>
          </a:p>
        </p:txBody>
      </p:sp>
      <p:sp>
        <p:nvSpPr>
          <p:cNvPr id="46082" name="Title 1"/>
          <p:cNvSpPr>
            <a:spLocks noGrp="1"/>
          </p:cNvSpPr>
          <p:nvPr>
            <p:ph type="title"/>
          </p:nvPr>
        </p:nvSpPr>
        <p:spPr>
          <a:xfrm>
            <a:off x="612775" y="228600"/>
            <a:ext cx="8153400" cy="990600"/>
          </a:xfrm>
        </p:spPr>
        <p:txBody>
          <a:bodyPr>
            <a:normAutofit fontScale="90000"/>
          </a:bodyPr>
          <a:lstStyle/>
          <a:p>
            <a:pPr eaLnBrk="1" hangingPunct="1"/>
            <a:r>
              <a:rPr lang="en-US" dirty="0" smtClean="0"/>
              <a:t>Tier 2 and 3 - EBI </a:t>
            </a:r>
            <a:r>
              <a:rPr lang="en-US" dirty="0"/>
              <a:t>Fine Print II</a:t>
            </a:r>
          </a:p>
        </p:txBody>
      </p:sp>
    </p:spTree>
    <p:extLst>
      <p:ext uri="{BB962C8B-B14F-4D97-AF65-F5344CB8AC3E}">
        <p14:creationId xmlns:p14="http://schemas.microsoft.com/office/powerpoint/2010/main" val="57572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612775" y="1349277"/>
            <a:ext cx="7467184" cy="4746723"/>
          </a:xfrm>
        </p:spPr>
        <p:txBody>
          <a:bodyPr>
            <a:normAutofit/>
          </a:bodyPr>
          <a:lstStyle/>
          <a:p>
            <a:pPr eaLnBrk="1" hangingPunct="1"/>
            <a:r>
              <a:rPr lang="en-US" sz="3200" dirty="0"/>
              <a:t>EBI are typically validated with large group research, or a series of small group studies</a:t>
            </a:r>
            <a:endParaRPr lang="en-US" sz="3200" dirty="0" smtClean="0"/>
          </a:p>
          <a:p>
            <a:pPr eaLnBrk="1" hangingPunct="1"/>
            <a:r>
              <a:rPr lang="en-US" sz="3200" dirty="0" smtClean="0"/>
              <a:t>Implication</a:t>
            </a:r>
            <a:endParaRPr lang="en-US" sz="3200" dirty="0"/>
          </a:p>
          <a:p>
            <a:pPr lvl="1" eaLnBrk="1" hangingPunct="1"/>
            <a:r>
              <a:rPr lang="en-US" dirty="0"/>
              <a:t>EBI have been documented as likely effective, not surely effective</a:t>
            </a:r>
          </a:p>
          <a:p>
            <a:pPr lvl="1" eaLnBrk="1" hangingPunct="1"/>
            <a:r>
              <a:rPr lang="en-US" dirty="0"/>
              <a:t>Even the most effective interventions are often ineffective with a specific case</a:t>
            </a:r>
          </a:p>
          <a:p>
            <a:pPr lvl="1" eaLnBrk="1" hangingPunct="1"/>
            <a:r>
              <a:rPr lang="en-US" dirty="0"/>
              <a:t>As such, you cant assume an EBI will </a:t>
            </a:r>
            <a:r>
              <a:rPr lang="en-US" dirty="0" smtClean="0"/>
              <a:t>always work</a:t>
            </a:r>
          </a:p>
        </p:txBody>
      </p:sp>
      <p:sp>
        <p:nvSpPr>
          <p:cNvPr id="47106" name="Title 1"/>
          <p:cNvSpPr>
            <a:spLocks noGrp="1"/>
          </p:cNvSpPr>
          <p:nvPr>
            <p:ph type="title"/>
          </p:nvPr>
        </p:nvSpPr>
        <p:spPr>
          <a:xfrm>
            <a:off x="612775" y="228600"/>
            <a:ext cx="8153400" cy="990600"/>
          </a:xfrm>
        </p:spPr>
        <p:txBody>
          <a:bodyPr>
            <a:normAutofit fontScale="90000"/>
          </a:bodyPr>
          <a:lstStyle/>
          <a:p>
            <a:pPr eaLnBrk="1" hangingPunct="1"/>
            <a:r>
              <a:rPr lang="en-US" dirty="0" smtClean="0"/>
              <a:t>Tier 2 and 3- EBI </a:t>
            </a:r>
            <a:r>
              <a:rPr lang="en-US" dirty="0"/>
              <a:t>Fine Print III</a:t>
            </a:r>
          </a:p>
        </p:txBody>
      </p:sp>
    </p:spTree>
    <p:extLst>
      <p:ext uri="{BB962C8B-B14F-4D97-AF65-F5344CB8AC3E}">
        <p14:creationId xmlns:p14="http://schemas.microsoft.com/office/powerpoint/2010/main" val="41673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12775" y="1573180"/>
            <a:ext cx="7359091" cy="4495800"/>
          </a:xfrm>
        </p:spPr>
        <p:txBody>
          <a:bodyPr/>
          <a:lstStyle/>
          <a:p>
            <a:pPr eaLnBrk="1" hangingPunct="1"/>
            <a:r>
              <a:rPr lang="en-US" sz="3200" dirty="0"/>
              <a:t>A list of EBI is just a nice place to start</a:t>
            </a:r>
          </a:p>
          <a:p>
            <a:pPr eaLnBrk="1" hangingPunct="1"/>
            <a:r>
              <a:rPr lang="en-US" sz="3200" dirty="0"/>
              <a:t>Additional steps</a:t>
            </a:r>
          </a:p>
          <a:p>
            <a:pPr lvl="1" eaLnBrk="1" hangingPunct="1"/>
            <a:r>
              <a:rPr lang="en-US" dirty="0"/>
              <a:t>Need to select EBI that make sense for the current case</a:t>
            </a:r>
          </a:p>
          <a:p>
            <a:pPr lvl="1" eaLnBrk="1" hangingPunct="1"/>
            <a:r>
              <a:rPr lang="en-US" dirty="0"/>
              <a:t>Need to implement the EBI with integrity</a:t>
            </a:r>
          </a:p>
          <a:p>
            <a:pPr lvl="1" eaLnBrk="1" hangingPunct="1"/>
            <a:r>
              <a:rPr lang="en-US" dirty="0"/>
              <a:t>Need to evaluate the effectiveness in some manner to see if it worked</a:t>
            </a:r>
          </a:p>
        </p:txBody>
      </p:sp>
      <p:sp>
        <p:nvSpPr>
          <p:cNvPr id="48130" name="Title 1"/>
          <p:cNvSpPr>
            <a:spLocks noGrp="1"/>
          </p:cNvSpPr>
          <p:nvPr>
            <p:ph type="title"/>
          </p:nvPr>
        </p:nvSpPr>
        <p:spPr>
          <a:xfrm>
            <a:off x="612775" y="228600"/>
            <a:ext cx="8153400" cy="990600"/>
          </a:xfrm>
        </p:spPr>
        <p:txBody>
          <a:bodyPr/>
          <a:lstStyle/>
          <a:p>
            <a:pPr eaLnBrk="1" hangingPunct="1"/>
            <a:r>
              <a:rPr lang="en-US" dirty="0"/>
              <a:t>Implications of the Fine Print</a:t>
            </a:r>
          </a:p>
        </p:txBody>
      </p:sp>
    </p:spTree>
    <p:extLst>
      <p:ext uri="{BB962C8B-B14F-4D97-AF65-F5344CB8AC3E}">
        <p14:creationId xmlns:p14="http://schemas.microsoft.com/office/powerpoint/2010/main" val="2683570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ustom 1">
      <a:majorFont>
        <a:latin typeface="Georgia"/>
        <a:ea typeface=""/>
        <a:cs typeface=""/>
      </a:majorFont>
      <a:minorFont>
        <a:latin typeface="Garamond"/>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Mizzou 1.potx</Template>
  <TotalTime>3381</TotalTime>
  <Words>3421</Words>
  <Application>Microsoft Office PowerPoint</Application>
  <PresentationFormat>On-screen Show (4:3)</PresentationFormat>
  <Paragraphs>417</Paragraphs>
  <Slides>51</Slides>
  <Notes>22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What is an Evidence Based Intervention? Choosing and Implementing Academic and Behavior Interventions That Work.</vt:lpstr>
      <vt:lpstr>The current dilemma for educational professionals</vt:lpstr>
      <vt:lpstr>The current dilemma for educational professionals</vt:lpstr>
      <vt:lpstr>Selecting Interventions Quickly: “The Reasonable Hypothesis" </vt:lpstr>
      <vt:lpstr>What are EBI in Schools? </vt:lpstr>
      <vt:lpstr>Tier 2 and 3- EBI Fine Print I</vt:lpstr>
      <vt:lpstr>Tier 2 and 3 - EBI Fine Print II</vt:lpstr>
      <vt:lpstr>Tier 2 and 3- EBI Fine Print III</vt:lpstr>
      <vt:lpstr>Implications of the Fine Print</vt:lpstr>
      <vt:lpstr>General Goal of Intervention Selection</vt:lpstr>
      <vt:lpstr>The Evidence Based Intervention Network</vt:lpstr>
      <vt:lpstr>The Evidence Based Intervention Network</vt:lpstr>
      <vt:lpstr>EBI Network Main Page</vt:lpstr>
      <vt:lpstr>EBI Network Academic Interventions Page</vt:lpstr>
      <vt:lpstr>EBI Network Behavioral Interventions Page</vt:lpstr>
      <vt:lpstr>EBI Network Sample Intervention Brief</vt:lpstr>
      <vt:lpstr>EBI Network Sample Intervention Modeling YouTube Video</vt:lpstr>
      <vt:lpstr>Using the EBI Network For Tier 2 and 3 Interventions</vt:lpstr>
      <vt:lpstr>Using the EBI Network For Tier 2 and 3 Interventions</vt:lpstr>
      <vt:lpstr>Functional EBI Selection with Extended Analysis  or  Practical Functional Assessment/Analysis </vt:lpstr>
      <vt:lpstr>Let’s Talk About “Functional Assessment”</vt:lpstr>
      <vt:lpstr>School-based Functional Assessment in 2012 </vt:lpstr>
      <vt:lpstr>Common Reasons Why Students Misbehave</vt:lpstr>
      <vt:lpstr>Selecting EBI’s that Align with Function</vt:lpstr>
      <vt:lpstr>Classwide Problems</vt:lpstr>
      <vt:lpstr>Selecting EBI’s that Align with Function</vt:lpstr>
      <vt:lpstr>Selecting EBI’s that Align with Function</vt:lpstr>
      <vt:lpstr>Selecting EBI’s that Align with Function</vt:lpstr>
      <vt:lpstr>Selecting EBI’s that Align with Function</vt:lpstr>
      <vt:lpstr>PowerPoint Presentation</vt:lpstr>
      <vt:lpstr>PowerPoint Presentation</vt:lpstr>
      <vt:lpstr>Selecting EBI’s that Align with Function</vt:lpstr>
      <vt:lpstr>Selecting EBI’s that Align with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Learned Helplessness Studies  (Seligman &amp; Maier, 1967)</vt:lpstr>
      <vt:lpstr>Problem Solving Materials</vt:lpstr>
      <vt:lpstr>Problem Solving Materials Continued</vt:lpstr>
      <vt:lpstr>Where to More Find Interventions</vt:lpstr>
      <vt:lpstr>Back to the RTI Focus</vt:lpstr>
      <vt:lpstr>Intervention/Functional Analysis</vt:lpstr>
      <vt:lpstr>Contact Information</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  Riley-Tillman</dc:creator>
  <cp:lastModifiedBy>saraclime</cp:lastModifiedBy>
  <cp:revision>76</cp:revision>
  <cp:lastPrinted>2011-11-21T20:20:34Z</cp:lastPrinted>
  <dcterms:created xsi:type="dcterms:W3CDTF">2011-01-07T20:57:57Z</dcterms:created>
  <dcterms:modified xsi:type="dcterms:W3CDTF">2018-02-14T17:30:00Z</dcterms:modified>
</cp:coreProperties>
</file>